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6"/>
  </p:notesMasterIdLst>
  <p:sldIdLst>
    <p:sldId id="256" r:id="rId2"/>
    <p:sldId id="264" r:id="rId3"/>
    <p:sldId id="331" r:id="rId4"/>
    <p:sldId id="344" r:id="rId5"/>
    <p:sldId id="328" r:id="rId6"/>
    <p:sldId id="315" r:id="rId7"/>
    <p:sldId id="343" r:id="rId8"/>
    <p:sldId id="263" r:id="rId9"/>
    <p:sldId id="340" r:id="rId10"/>
    <p:sldId id="259" r:id="rId11"/>
    <p:sldId id="329" r:id="rId12"/>
    <p:sldId id="341" r:id="rId13"/>
    <p:sldId id="336" r:id="rId14"/>
    <p:sldId id="34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/>
    <p:restoredTop sz="83308" autoAdjust="0"/>
  </p:normalViewPr>
  <p:slideViewPr>
    <p:cSldViewPr snapToGrid="0">
      <p:cViewPr varScale="1">
        <p:scale>
          <a:sx n="53" d="100"/>
          <a:sy n="53" d="100"/>
        </p:scale>
        <p:origin x="12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979A4-9B56-40F3-AC5E-6733C0DB425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C54C4E-FA41-43A8-8328-8CFBF433DB53}">
      <dgm:prSet phldrT="[Text]"/>
      <dgm:spPr/>
      <dgm:t>
        <a:bodyPr/>
        <a:lstStyle/>
        <a:p>
          <a:r>
            <a:rPr lang="en-US" dirty="0"/>
            <a:t>Critical examination of cultural barriers to advancement</a:t>
          </a:r>
        </a:p>
      </dgm:t>
    </dgm:pt>
    <dgm:pt modelId="{49460D10-06B5-4111-8585-4117BA317041}" type="parTrans" cxnId="{B4969A61-71FA-48E1-8B9D-1A9205546C6B}">
      <dgm:prSet/>
      <dgm:spPr/>
      <dgm:t>
        <a:bodyPr/>
        <a:lstStyle/>
        <a:p>
          <a:endParaRPr lang="en-US"/>
        </a:p>
      </dgm:t>
    </dgm:pt>
    <dgm:pt modelId="{B9DD8583-EF15-4366-AE47-2CAF64C2537D}" type="sibTrans" cxnId="{B4969A61-71FA-48E1-8B9D-1A9205546C6B}">
      <dgm:prSet/>
      <dgm:spPr/>
      <dgm:t>
        <a:bodyPr/>
        <a:lstStyle/>
        <a:p>
          <a:endParaRPr lang="en-US"/>
        </a:p>
      </dgm:t>
    </dgm:pt>
    <dgm:pt modelId="{B457ACE0-0EB6-4AC1-B642-5998890749AC}">
      <dgm:prSet phldrT="[Text]" custT="1"/>
      <dgm:spPr/>
      <dgm:t>
        <a:bodyPr/>
        <a:lstStyle/>
        <a:p>
          <a:r>
            <a:rPr lang="en-US" sz="1100" dirty="0"/>
            <a:t>Unexamined faculty beliefs and ideals</a:t>
          </a:r>
        </a:p>
      </dgm:t>
    </dgm:pt>
    <dgm:pt modelId="{5872D03F-133C-4DBC-ABE5-4B4218A67513}" type="parTrans" cxnId="{2A20126F-5AB6-43B8-BD2E-FD7E4B4EA8A0}">
      <dgm:prSet/>
      <dgm:spPr/>
      <dgm:t>
        <a:bodyPr/>
        <a:lstStyle/>
        <a:p>
          <a:endParaRPr lang="en-US"/>
        </a:p>
      </dgm:t>
    </dgm:pt>
    <dgm:pt modelId="{07973540-448E-433B-BB09-748357FEB1B7}" type="sibTrans" cxnId="{2A20126F-5AB6-43B8-BD2E-FD7E4B4EA8A0}">
      <dgm:prSet/>
      <dgm:spPr/>
      <dgm:t>
        <a:bodyPr/>
        <a:lstStyle/>
        <a:p>
          <a:endParaRPr lang="en-US"/>
        </a:p>
      </dgm:t>
    </dgm:pt>
    <dgm:pt modelId="{417BE0E0-3722-440B-81F7-EE5AFEB804C6}">
      <dgm:prSet phldrT="[Text]"/>
      <dgm:spPr/>
      <dgm:t>
        <a:bodyPr/>
        <a:lstStyle/>
        <a:p>
          <a:r>
            <a:rPr lang="en-US" dirty="0"/>
            <a:t>Participatory action research as a cultural change method</a:t>
          </a:r>
        </a:p>
      </dgm:t>
    </dgm:pt>
    <dgm:pt modelId="{58031559-B0F5-4C0F-9B47-429F24D3212D}" type="parTrans" cxnId="{FEFED7DC-9956-4C84-A724-901FF6EFFE05}">
      <dgm:prSet/>
      <dgm:spPr/>
      <dgm:t>
        <a:bodyPr/>
        <a:lstStyle/>
        <a:p>
          <a:endParaRPr lang="en-US"/>
        </a:p>
      </dgm:t>
    </dgm:pt>
    <dgm:pt modelId="{C24F9B42-FDA7-4656-A359-D3B50A63A298}" type="sibTrans" cxnId="{FEFED7DC-9956-4C84-A724-901FF6EFFE05}">
      <dgm:prSet/>
      <dgm:spPr/>
      <dgm:t>
        <a:bodyPr/>
        <a:lstStyle/>
        <a:p>
          <a:endParaRPr lang="en-US"/>
        </a:p>
      </dgm:t>
    </dgm:pt>
    <dgm:pt modelId="{8E762E3D-211A-4F22-BC47-6DCE9790A908}">
      <dgm:prSet phldrT="[Text]"/>
      <dgm:spPr/>
      <dgm:t>
        <a:bodyPr/>
        <a:lstStyle/>
        <a:p>
          <a:r>
            <a:rPr lang="en-US" dirty="0"/>
            <a:t>In-depth interviews </a:t>
          </a:r>
        </a:p>
      </dgm:t>
    </dgm:pt>
    <dgm:pt modelId="{F4C43B27-5F6C-4D23-A28A-BD9F10DA1297}" type="parTrans" cxnId="{5E71ED71-1E63-4D92-B71D-3C4E75A8DA35}">
      <dgm:prSet/>
      <dgm:spPr/>
      <dgm:t>
        <a:bodyPr/>
        <a:lstStyle/>
        <a:p>
          <a:endParaRPr lang="en-US"/>
        </a:p>
      </dgm:t>
    </dgm:pt>
    <dgm:pt modelId="{7B95E08C-2287-4B09-B3A6-94189C01CD78}" type="sibTrans" cxnId="{5E71ED71-1E63-4D92-B71D-3C4E75A8DA35}">
      <dgm:prSet/>
      <dgm:spPr/>
      <dgm:t>
        <a:bodyPr/>
        <a:lstStyle/>
        <a:p>
          <a:endParaRPr lang="en-US"/>
        </a:p>
      </dgm:t>
    </dgm:pt>
    <dgm:pt modelId="{82E2F264-0A39-4ED6-BAE6-571F14A329FE}">
      <dgm:prSet phldrT="[Text]"/>
      <dgm:spPr/>
      <dgm:t>
        <a:bodyPr/>
        <a:lstStyle/>
        <a:p>
          <a:r>
            <a:rPr lang="en-US" dirty="0"/>
            <a:t>Cultivating a critical mass of faculty change agents</a:t>
          </a:r>
        </a:p>
      </dgm:t>
    </dgm:pt>
    <dgm:pt modelId="{DEC13489-8DEE-4848-BA4C-7615500CB9B9}" type="parTrans" cxnId="{2E9FBC83-1D1D-421A-B9B7-30036661A71D}">
      <dgm:prSet/>
      <dgm:spPr/>
      <dgm:t>
        <a:bodyPr/>
        <a:lstStyle/>
        <a:p>
          <a:endParaRPr lang="en-US"/>
        </a:p>
      </dgm:t>
    </dgm:pt>
    <dgm:pt modelId="{E06A66B3-8D95-4D3F-9A98-C964C31432E9}" type="sibTrans" cxnId="{2E9FBC83-1D1D-421A-B9B7-30036661A71D}">
      <dgm:prSet/>
      <dgm:spPr/>
      <dgm:t>
        <a:bodyPr/>
        <a:lstStyle/>
        <a:p>
          <a:endParaRPr lang="en-US"/>
        </a:p>
      </dgm:t>
    </dgm:pt>
    <dgm:pt modelId="{5A69A144-665D-46E6-8328-55280FF371ED}">
      <dgm:prSet phldrT="[Text]"/>
      <dgm:spPr/>
      <dgm:t>
        <a:bodyPr/>
        <a:lstStyle/>
        <a:p>
          <a:r>
            <a:rPr lang="en-US" dirty="0"/>
            <a:t>Consciousness raising</a:t>
          </a:r>
        </a:p>
      </dgm:t>
    </dgm:pt>
    <dgm:pt modelId="{976A7960-A6CC-4473-A488-EB04DC17DFE3}" type="parTrans" cxnId="{6AF9C45D-65A5-481F-9483-2806FAD76D46}">
      <dgm:prSet/>
      <dgm:spPr/>
      <dgm:t>
        <a:bodyPr/>
        <a:lstStyle/>
        <a:p>
          <a:endParaRPr lang="en-US"/>
        </a:p>
      </dgm:t>
    </dgm:pt>
    <dgm:pt modelId="{1EC00C29-A473-4622-A014-54BEF77255F3}" type="sibTrans" cxnId="{6AF9C45D-65A5-481F-9483-2806FAD76D46}">
      <dgm:prSet/>
      <dgm:spPr/>
      <dgm:t>
        <a:bodyPr/>
        <a:lstStyle/>
        <a:p>
          <a:endParaRPr lang="en-US"/>
        </a:p>
      </dgm:t>
    </dgm:pt>
    <dgm:pt modelId="{A7F1DBC1-9692-42A5-9687-44874AAD3A1D}">
      <dgm:prSet phldrT="[Text]"/>
      <dgm:spPr/>
      <dgm:t>
        <a:bodyPr/>
        <a:lstStyle/>
        <a:p>
          <a:r>
            <a:rPr lang="en-US" dirty="0"/>
            <a:t>Signs of deep change </a:t>
          </a:r>
        </a:p>
      </dgm:t>
    </dgm:pt>
    <dgm:pt modelId="{50CB8491-E67E-45BC-870C-09512B0F8F6E}" type="parTrans" cxnId="{AA30817A-20AE-48EB-A846-BF07309001D8}">
      <dgm:prSet/>
      <dgm:spPr/>
      <dgm:t>
        <a:bodyPr/>
        <a:lstStyle/>
        <a:p>
          <a:endParaRPr lang="en-US"/>
        </a:p>
      </dgm:t>
    </dgm:pt>
    <dgm:pt modelId="{C89D1704-D8DB-41E2-B6FC-3C030E5ABCE8}" type="sibTrans" cxnId="{AA30817A-20AE-48EB-A846-BF07309001D8}">
      <dgm:prSet/>
      <dgm:spPr/>
      <dgm:t>
        <a:bodyPr/>
        <a:lstStyle/>
        <a:p>
          <a:endParaRPr lang="en-US"/>
        </a:p>
      </dgm:t>
    </dgm:pt>
    <dgm:pt modelId="{55B03543-818E-4D7C-A9A9-ED4451AEEF26}">
      <dgm:prSet phldrT="[Text]"/>
      <dgm:spPr/>
      <dgm:t>
        <a:bodyPr/>
        <a:lstStyle/>
        <a:p>
          <a:r>
            <a:rPr lang="en-US" dirty="0"/>
            <a:t>Focus groups</a:t>
          </a:r>
        </a:p>
      </dgm:t>
    </dgm:pt>
    <dgm:pt modelId="{AF2FE96A-431E-4C78-A1EF-D3AE92EBD7B8}" type="parTrans" cxnId="{062981C0-0AF4-4875-AA9F-C7861964916E}">
      <dgm:prSet/>
      <dgm:spPr/>
      <dgm:t>
        <a:bodyPr/>
        <a:lstStyle/>
        <a:p>
          <a:endParaRPr lang="en-US"/>
        </a:p>
      </dgm:t>
    </dgm:pt>
    <dgm:pt modelId="{99D26EB3-7EA3-472C-9C12-66EA4B19703F}" type="sibTrans" cxnId="{062981C0-0AF4-4875-AA9F-C7861964916E}">
      <dgm:prSet/>
      <dgm:spPr/>
      <dgm:t>
        <a:bodyPr/>
        <a:lstStyle/>
        <a:p>
          <a:endParaRPr lang="en-US"/>
        </a:p>
      </dgm:t>
    </dgm:pt>
    <dgm:pt modelId="{6A9D6B89-6D75-4B54-B229-86F7CAFFC917}">
      <dgm:prSet phldrT="[Text]"/>
      <dgm:spPr/>
      <dgm:t>
        <a:bodyPr/>
        <a:lstStyle/>
        <a:p>
          <a:r>
            <a:rPr lang="en-US" dirty="0"/>
            <a:t>Multi-level engagement</a:t>
          </a:r>
        </a:p>
      </dgm:t>
    </dgm:pt>
    <dgm:pt modelId="{2F4F1C4A-ED09-4C3D-937C-657864A456D2}" type="parTrans" cxnId="{BA4B5377-EAB5-4CDD-A72B-8451D7110650}">
      <dgm:prSet/>
      <dgm:spPr/>
      <dgm:t>
        <a:bodyPr/>
        <a:lstStyle/>
        <a:p>
          <a:endParaRPr lang="en-US"/>
        </a:p>
      </dgm:t>
    </dgm:pt>
    <dgm:pt modelId="{B6408BD6-9232-47EB-B558-143F501122A3}" type="sibTrans" cxnId="{BA4B5377-EAB5-4CDD-A72B-8451D7110650}">
      <dgm:prSet/>
      <dgm:spPr/>
      <dgm:t>
        <a:bodyPr/>
        <a:lstStyle/>
        <a:p>
          <a:endParaRPr lang="en-US"/>
        </a:p>
      </dgm:t>
    </dgm:pt>
    <dgm:pt modelId="{77665B9E-D621-4699-85AA-414C2A73932F}">
      <dgm:prSet phldrT="[Text]"/>
      <dgm:spPr/>
      <dgm:t>
        <a:bodyPr/>
        <a:lstStyle/>
        <a:p>
          <a:r>
            <a:rPr lang="en-US" dirty="0"/>
            <a:t>Reframing entrenched ideals</a:t>
          </a:r>
        </a:p>
      </dgm:t>
    </dgm:pt>
    <dgm:pt modelId="{2C15DB77-B228-4E99-89BF-08328EE96C49}" type="parTrans" cxnId="{172C8965-4F81-408C-917A-B4CFAADE01FB}">
      <dgm:prSet/>
      <dgm:spPr/>
      <dgm:t>
        <a:bodyPr/>
        <a:lstStyle/>
        <a:p>
          <a:endParaRPr lang="en-US"/>
        </a:p>
      </dgm:t>
    </dgm:pt>
    <dgm:pt modelId="{A247B244-F802-4BD4-85CB-6C871931444E}" type="sibTrans" cxnId="{172C8965-4F81-408C-917A-B4CFAADE01FB}">
      <dgm:prSet/>
      <dgm:spPr/>
      <dgm:t>
        <a:bodyPr/>
        <a:lstStyle/>
        <a:p>
          <a:endParaRPr lang="en-US"/>
        </a:p>
      </dgm:t>
    </dgm:pt>
    <dgm:pt modelId="{05E8976F-1053-4947-AE33-D9563534D785}">
      <dgm:prSet phldrT="[Text]"/>
      <dgm:spPr/>
      <dgm:t>
        <a:bodyPr/>
        <a:lstStyle/>
        <a:p>
          <a:endParaRPr lang="en-US" sz="900" dirty="0"/>
        </a:p>
      </dgm:t>
    </dgm:pt>
    <dgm:pt modelId="{7C46189C-D43A-4818-B98D-32ADCDA842DD}" type="parTrans" cxnId="{DCD4ABFA-8608-4044-9FA1-F5245266EADC}">
      <dgm:prSet/>
      <dgm:spPr/>
      <dgm:t>
        <a:bodyPr/>
        <a:lstStyle/>
        <a:p>
          <a:endParaRPr lang="en-US"/>
        </a:p>
      </dgm:t>
    </dgm:pt>
    <dgm:pt modelId="{AD7D9563-7CED-4B1C-A801-A94A813477A5}" type="sibTrans" cxnId="{DCD4ABFA-8608-4044-9FA1-F5245266EADC}">
      <dgm:prSet/>
      <dgm:spPr/>
      <dgm:t>
        <a:bodyPr/>
        <a:lstStyle/>
        <a:p>
          <a:endParaRPr lang="en-US"/>
        </a:p>
      </dgm:t>
    </dgm:pt>
    <dgm:pt modelId="{95007CDD-9F91-4932-8F80-5AB967F6048D}">
      <dgm:prSet phldrT="[Text]" custT="1"/>
      <dgm:spPr/>
      <dgm:t>
        <a:bodyPr/>
        <a:lstStyle/>
        <a:p>
          <a:r>
            <a:rPr lang="en-US" sz="1100" dirty="0"/>
            <a:t>One size fits all promotion criteria</a:t>
          </a:r>
        </a:p>
      </dgm:t>
    </dgm:pt>
    <dgm:pt modelId="{607B89CB-1795-43ED-A01C-A642C280518A}" type="parTrans" cxnId="{1D7D5915-2F23-4FA2-BE22-15CF71483846}">
      <dgm:prSet/>
      <dgm:spPr/>
      <dgm:t>
        <a:bodyPr/>
        <a:lstStyle/>
        <a:p>
          <a:endParaRPr lang="en-US"/>
        </a:p>
      </dgm:t>
    </dgm:pt>
    <dgm:pt modelId="{1F7454A6-734F-4E9C-A556-0D2A9B244FC5}" type="sibTrans" cxnId="{1D7D5915-2F23-4FA2-BE22-15CF71483846}">
      <dgm:prSet/>
      <dgm:spPr/>
      <dgm:t>
        <a:bodyPr/>
        <a:lstStyle/>
        <a:p>
          <a:endParaRPr lang="en-US"/>
        </a:p>
      </dgm:t>
    </dgm:pt>
    <dgm:pt modelId="{31043D80-2B78-4BFB-9D31-9C8AC4F9EF55}">
      <dgm:prSet phldrT="[Text]" custT="1"/>
      <dgm:spPr/>
      <dgm:t>
        <a:bodyPr/>
        <a:lstStyle/>
        <a:p>
          <a:r>
            <a:rPr lang="en-US" sz="1100" dirty="0"/>
            <a:t>Insufficient methods for evaluating a comprehensive range of faculty activities</a:t>
          </a:r>
        </a:p>
      </dgm:t>
    </dgm:pt>
    <dgm:pt modelId="{C455ED10-D0C5-4B67-B3CF-2461B9C8CFEE}" type="parTrans" cxnId="{3F30E045-4950-473D-B50D-C231BDFBBD68}">
      <dgm:prSet/>
      <dgm:spPr/>
      <dgm:t>
        <a:bodyPr/>
        <a:lstStyle/>
        <a:p>
          <a:endParaRPr lang="en-US"/>
        </a:p>
      </dgm:t>
    </dgm:pt>
    <dgm:pt modelId="{A6EB6A16-1E80-41B0-A14C-1FB0B1E430BA}" type="sibTrans" cxnId="{3F30E045-4950-473D-B50D-C231BDFBBD68}">
      <dgm:prSet/>
      <dgm:spPr/>
      <dgm:t>
        <a:bodyPr/>
        <a:lstStyle/>
        <a:p>
          <a:endParaRPr lang="en-US"/>
        </a:p>
      </dgm:t>
    </dgm:pt>
    <dgm:pt modelId="{77B785F8-FCB0-4C2B-BC1C-8F4A6B8CFCDC}">
      <dgm:prSet phldrT="[Text]"/>
      <dgm:spPr/>
      <dgm:t>
        <a:bodyPr/>
        <a:lstStyle/>
        <a:p>
          <a:r>
            <a:rPr lang="en-US" dirty="0"/>
            <a:t>Emergent and iterative learning</a:t>
          </a:r>
        </a:p>
      </dgm:t>
    </dgm:pt>
    <dgm:pt modelId="{E3F973CE-746E-4BF5-9CB8-B5ED0DB52685}" type="parTrans" cxnId="{ECC71FB7-AEEC-4067-8AF4-7FEB3529A73E}">
      <dgm:prSet/>
      <dgm:spPr/>
      <dgm:t>
        <a:bodyPr/>
        <a:lstStyle/>
        <a:p>
          <a:endParaRPr lang="en-US"/>
        </a:p>
      </dgm:t>
    </dgm:pt>
    <dgm:pt modelId="{199E98CD-1412-4699-A330-F0D892070F5B}" type="sibTrans" cxnId="{ECC71FB7-AEEC-4067-8AF4-7FEB3529A73E}">
      <dgm:prSet/>
      <dgm:spPr/>
      <dgm:t>
        <a:bodyPr/>
        <a:lstStyle/>
        <a:p>
          <a:endParaRPr lang="en-US"/>
        </a:p>
      </dgm:t>
    </dgm:pt>
    <dgm:pt modelId="{F6FD7345-6DF5-4F65-B721-BAAF3F7BC823}">
      <dgm:prSet phldrT="[Text]"/>
      <dgm:spPr/>
      <dgm:t>
        <a:bodyPr/>
        <a:lstStyle/>
        <a:p>
          <a:r>
            <a:rPr lang="en-US" dirty="0"/>
            <a:t>Engaging with resistance</a:t>
          </a:r>
        </a:p>
      </dgm:t>
    </dgm:pt>
    <dgm:pt modelId="{B7DE678C-4072-4630-9B74-3F20333C007F}" type="parTrans" cxnId="{A7A94197-4674-409F-860C-FE1558BFAB89}">
      <dgm:prSet/>
      <dgm:spPr/>
      <dgm:t>
        <a:bodyPr/>
        <a:lstStyle/>
        <a:p>
          <a:endParaRPr lang="en-US"/>
        </a:p>
      </dgm:t>
    </dgm:pt>
    <dgm:pt modelId="{925BF859-DA5B-447F-8891-D0E3A97CE041}" type="sibTrans" cxnId="{A7A94197-4674-409F-860C-FE1558BFAB89}">
      <dgm:prSet/>
      <dgm:spPr/>
      <dgm:t>
        <a:bodyPr/>
        <a:lstStyle/>
        <a:p>
          <a:endParaRPr lang="en-US"/>
        </a:p>
      </dgm:t>
    </dgm:pt>
    <dgm:pt modelId="{3B35575A-10A5-4B9B-8153-EACAAD62567E}" type="pres">
      <dgm:prSet presAssocID="{D80979A4-9B56-40F3-AC5E-6733C0DB4252}" presName="rootnode" presStyleCnt="0">
        <dgm:presLayoutVars>
          <dgm:chMax/>
          <dgm:chPref/>
          <dgm:dir/>
          <dgm:animLvl val="lvl"/>
        </dgm:presLayoutVars>
      </dgm:prSet>
      <dgm:spPr/>
    </dgm:pt>
    <dgm:pt modelId="{5084E7D5-BE8F-4EF7-A0B6-B6B1A6BE9275}" type="pres">
      <dgm:prSet presAssocID="{5DC54C4E-FA41-43A8-8328-8CFBF433DB53}" presName="composite" presStyleCnt="0"/>
      <dgm:spPr/>
    </dgm:pt>
    <dgm:pt modelId="{0CAF3FA6-6CDB-485F-93CC-5D70CFCB72AF}" type="pres">
      <dgm:prSet presAssocID="{5DC54C4E-FA41-43A8-8328-8CFBF433DB53}" presName="bentUpArrow1" presStyleLbl="alignImgPlace1" presStyleIdx="0" presStyleCnt="3"/>
      <dgm:spPr/>
    </dgm:pt>
    <dgm:pt modelId="{7F6E047F-F633-46D7-8F17-A947577678E3}" type="pres">
      <dgm:prSet presAssocID="{5DC54C4E-FA41-43A8-8328-8CFBF433DB5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41D567C1-B718-45CE-8670-E1D208A56AA8}" type="pres">
      <dgm:prSet presAssocID="{5DC54C4E-FA41-43A8-8328-8CFBF433DB53}" presName="ChildText" presStyleLbl="revTx" presStyleIdx="0" presStyleCnt="3" custScaleX="243937" custLinFactNeighborX="72946">
        <dgm:presLayoutVars>
          <dgm:chMax val="0"/>
          <dgm:chPref val="0"/>
          <dgm:bulletEnabled val="1"/>
        </dgm:presLayoutVars>
      </dgm:prSet>
      <dgm:spPr/>
    </dgm:pt>
    <dgm:pt modelId="{CE6A4F8A-5B7B-4403-BD54-07AF5454D96C}" type="pres">
      <dgm:prSet presAssocID="{B9DD8583-EF15-4366-AE47-2CAF64C2537D}" presName="sibTrans" presStyleCnt="0"/>
      <dgm:spPr/>
    </dgm:pt>
    <dgm:pt modelId="{CBBAE8D3-74B5-45EC-9D5E-7FB3F36D004C}" type="pres">
      <dgm:prSet presAssocID="{417BE0E0-3722-440B-81F7-EE5AFEB804C6}" presName="composite" presStyleCnt="0"/>
      <dgm:spPr/>
    </dgm:pt>
    <dgm:pt modelId="{7D5B1352-F6E7-4A15-B335-DE3E1CDE3A80}" type="pres">
      <dgm:prSet presAssocID="{417BE0E0-3722-440B-81F7-EE5AFEB804C6}" presName="bentUpArrow1" presStyleLbl="alignImgPlace1" presStyleIdx="1" presStyleCnt="3" custLinFactNeighborY="0"/>
      <dgm:spPr/>
    </dgm:pt>
    <dgm:pt modelId="{BE765856-D668-42E9-81F1-4C4475D30DB2}" type="pres">
      <dgm:prSet presAssocID="{417BE0E0-3722-440B-81F7-EE5AFEB804C6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49F7626-45BD-418B-A28E-DE15AE0B3D9E}" type="pres">
      <dgm:prSet presAssocID="{417BE0E0-3722-440B-81F7-EE5AFEB804C6}" presName="ChildText" presStyleLbl="revTx" presStyleIdx="1" presStyleCnt="3" custScaleX="230683" custLinFactNeighborX="68883">
        <dgm:presLayoutVars>
          <dgm:chMax val="0"/>
          <dgm:chPref val="0"/>
          <dgm:bulletEnabled val="1"/>
        </dgm:presLayoutVars>
      </dgm:prSet>
      <dgm:spPr/>
    </dgm:pt>
    <dgm:pt modelId="{7D144D63-0FA5-4823-B5D4-4C143D1CC7AA}" type="pres">
      <dgm:prSet presAssocID="{C24F9B42-FDA7-4656-A359-D3B50A63A298}" presName="sibTrans" presStyleCnt="0"/>
      <dgm:spPr/>
    </dgm:pt>
    <dgm:pt modelId="{8CEB60DA-FE76-4600-891D-61391E7E1418}" type="pres">
      <dgm:prSet presAssocID="{82E2F264-0A39-4ED6-BAE6-571F14A329FE}" presName="composite" presStyleCnt="0"/>
      <dgm:spPr/>
    </dgm:pt>
    <dgm:pt modelId="{1F7BC808-6829-4981-AF05-01A11B58F7E0}" type="pres">
      <dgm:prSet presAssocID="{82E2F264-0A39-4ED6-BAE6-571F14A329FE}" presName="bentUpArrow1" presStyleLbl="alignImgPlace1" presStyleIdx="2" presStyleCnt="3"/>
      <dgm:spPr/>
    </dgm:pt>
    <dgm:pt modelId="{542BCB0B-18AD-4CA8-9A3C-FA8242B3ACA4}" type="pres">
      <dgm:prSet presAssocID="{82E2F264-0A39-4ED6-BAE6-571F14A329FE}" presName="ParentText" presStyleLbl="node1" presStyleIdx="2" presStyleCnt="4" custLinFactNeighborY="0">
        <dgm:presLayoutVars>
          <dgm:chMax val="1"/>
          <dgm:chPref val="1"/>
          <dgm:bulletEnabled val="1"/>
        </dgm:presLayoutVars>
      </dgm:prSet>
      <dgm:spPr/>
    </dgm:pt>
    <dgm:pt modelId="{9C571739-C589-4BA7-A29C-5BE7B5B35D7D}" type="pres">
      <dgm:prSet presAssocID="{82E2F264-0A39-4ED6-BAE6-571F14A329FE}" presName="ChildText" presStyleLbl="revTx" presStyleIdx="2" presStyleCnt="3" custScaleX="232647" custLinFactNeighborX="72702" custLinFactNeighborY="852">
        <dgm:presLayoutVars>
          <dgm:chMax val="0"/>
          <dgm:chPref val="0"/>
          <dgm:bulletEnabled val="1"/>
        </dgm:presLayoutVars>
      </dgm:prSet>
      <dgm:spPr/>
    </dgm:pt>
    <dgm:pt modelId="{735AAF65-9F77-4B71-B77A-D120E96F72F7}" type="pres">
      <dgm:prSet presAssocID="{E06A66B3-8D95-4D3F-9A98-C964C31432E9}" presName="sibTrans" presStyleCnt="0"/>
      <dgm:spPr/>
    </dgm:pt>
    <dgm:pt modelId="{189CC3B3-AA90-42C6-8C50-EF83D360F378}" type="pres">
      <dgm:prSet presAssocID="{A7F1DBC1-9692-42A5-9687-44874AAD3A1D}" presName="composite" presStyleCnt="0"/>
      <dgm:spPr/>
    </dgm:pt>
    <dgm:pt modelId="{31573C5E-AE88-47FF-8C7E-8793AA93AEE4}" type="pres">
      <dgm:prSet presAssocID="{A7F1DBC1-9692-42A5-9687-44874AAD3A1D}" presName="ParentText" presStyleLbl="node1" presStyleIdx="3" presStyleCnt="4" custLinFactNeighborY="0">
        <dgm:presLayoutVars>
          <dgm:chMax val="1"/>
          <dgm:chPref val="1"/>
          <dgm:bulletEnabled val="1"/>
        </dgm:presLayoutVars>
      </dgm:prSet>
      <dgm:spPr/>
    </dgm:pt>
  </dgm:ptLst>
  <dgm:cxnLst>
    <dgm:cxn modelId="{0A3DAA07-46B8-4402-8608-7BBF4D960AE2}" type="presOf" srcId="{5A69A144-665D-46E6-8328-55280FF371ED}" destId="{9C571739-C589-4BA7-A29C-5BE7B5B35D7D}" srcOrd="0" destOrd="0" presId="urn:microsoft.com/office/officeart/2005/8/layout/StepDownProcess"/>
    <dgm:cxn modelId="{1D7D5915-2F23-4FA2-BE22-15CF71483846}" srcId="{5DC54C4E-FA41-43A8-8328-8CFBF433DB53}" destId="{95007CDD-9F91-4932-8F80-5AB967F6048D}" srcOrd="1" destOrd="0" parTransId="{607B89CB-1795-43ED-A01C-A642C280518A}" sibTransId="{1F7454A6-734F-4E9C-A556-0D2A9B244FC5}"/>
    <dgm:cxn modelId="{2F866D3A-BD62-4F3D-92F9-E6CBDC64EE2B}" type="presOf" srcId="{8E762E3D-211A-4F22-BC47-6DCE9790A908}" destId="{149F7626-45BD-418B-A28E-DE15AE0B3D9E}" srcOrd="0" destOrd="0" presId="urn:microsoft.com/office/officeart/2005/8/layout/StepDownProcess"/>
    <dgm:cxn modelId="{D9D3173F-8A5F-44CB-B11F-D5A3DA7203CA}" type="presOf" srcId="{417BE0E0-3722-440B-81F7-EE5AFEB804C6}" destId="{BE765856-D668-42E9-81F1-4C4475D30DB2}" srcOrd="0" destOrd="0" presId="urn:microsoft.com/office/officeart/2005/8/layout/StepDownProcess"/>
    <dgm:cxn modelId="{6F04BF5B-BC51-410E-BFA2-83DCD4A1DA26}" type="presOf" srcId="{5DC54C4E-FA41-43A8-8328-8CFBF433DB53}" destId="{7F6E047F-F633-46D7-8F17-A947577678E3}" srcOrd="0" destOrd="0" presId="urn:microsoft.com/office/officeart/2005/8/layout/StepDownProcess"/>
    <dgm:cxn modelId="{6AF9C45D-65A5-481F-9483-2806FAD76D46}" srcId="{82E2F264-0A39-4ED6-BAE6-571F14A329FE}" destId="{5A69A144-665D-46E6-8328-55280FF371ED}" srcOrd="0" destOrd="0" parTransId="{976A7960-A6CC-4473-A488-EB04DC17DFE3}" sibTransId="{1EC00C29-A473-4622-A014-54BEF77255F3}"/>
    <dgm:cxn modelId="{B4969A61-71FA-48E1-8B9D-1A9205546C6B}" srcId="{D80979A4-9B56-40F3-AC5E-6733C0DB4252}" destId="{5DC54C4E-FA41-43A8-8328-8CFBF433DB53}" srcOrd="0" destOrd="0" parTransId="{49460D10-06B5-4111-8585-4117BA317041}" sibTransId="{B9DD8583-EF15-4366-AE47-2CAF64C2537D}"/>
    <dgm:cxn modelId="{172C8965-4F81-408C-917A-B4CFAADE01FB}" srcId="{82E2F264-0A39-4ED6-BAE6-571F14A329FE}" destId="{77665B9E-D621-4699-85AA-414C2A73932F}" srcOrd="1" destOrd="0" parTransId="{2C15DB77-B228-4E99-89BF-08328EE96C49}" sibTransId="{A247B244-F802-4BD4-85CB-6C871931444E}"/>
    <dgm:cxn modelId="{3F30E045-4950-473D-B50D-C231BDFBBD68}" srcId="{5DC54C4E-FA41-43A8-8328-8CFBF433DB53}" destId="{31043D80-2B78-4BFB-9D31-9C8AC4F9EF55}" srcOrd="2" destOrd="0" parTransId="{C455ED10-D0C5-4B67-B3CF-2461B9C8CFEE}" sibTransId="{A6EB6A16-1E80-41B0-A14C-1FB0B1E430BA}"/>
    <dgm:cxn modelId="{02AF6D47-ABF3-45DF-8283-FA30B784AF33}" type="presOf" srcId="{A7F1DBC1-9692-42A5-9687-44874AAD3A1D}" destId="{31573C5E-AE88-47FF-8C7E-8793AA93AEE4}" srcOrd="0" destOrd="0" presId="urn:microsoft.com/office/officeart/2005/8/layout/StepDownProcess"/>
    <dgm:cxn modelId="{2A20126F-5AB6-43B8-BD2E-FD7E4B4EA8A0}" srcId="{5DC54C4E-FA41-43A8-8328-8CFBF433DB53}" destId="{B457ACE0-0EB6-4AC1-B642-5998890749AC}" srcOrd="0" destOrd="0" parTransId="{5872D03F-133C-4DBC-ABE5-4B4218A67513}" sibTransId="{07973540-448E-433B-BB09-748357FEB1B7}"/>
    <dgm:cxn modelId="{8366DE6F-A82D-4C15-B650-CDA31173684F}" type="presOf" srcId="{F6FD7345-6DF5-4F65-B721-BAAF3F7BC823}" destId="{9C571739-C589-4BA7-A29C-5BE7B5B35D7D}" srcOrd="0" destOrd="2" presId="urn:microsoft.com/office/officeart/2005/8/layout/StepDownProcess"/>
    <dgm:cxn modelId="{5E71ED71-1E63-4D92-B71D-3C4E75A8DA35}" srcId="{417BE0E0-3722-440B-81F7-EE5AFEB804C6}" destId="{8E762E3D-211A-4F22-BC47-6DCE9790A908}" srcOrd="0" destOrd="0" parTransId="{F4C43B27-5F6C-4D23-A28A-BD9F10DA1297}" sibTransId="{7B95E08C-2287-4B09-B3A6-94189C01CD78}"/>
    <dgm:cxn modelId="{471CB156-7CA8-4095-B4E9-28E5CBB217A9}" type="presOf" srcId="{77B785F8-FCB0-4C2B-BC1C-8F4A6B8CFCDC}" destId="{149F7626-45BD-418B-A28E-DE15AE0B3D9E}" srcOrd="0" destOrd="3" presId="urn:microsoft.com/office/officeart/2005/8/layout/StepDownProcess"/>
    <dgm:cxn modelId="{BA4B5377-EAB5-4CDD-A72B-8451D7110650}" srcId="{417BE0E0-3722-440B-81F7-EE5AFEB804C6}" destId="{6A9D6B89-6D75-4B54-B229-86F7CAFFC917}" srcOrd="2" destOrd="0" parTransId="{2F4F1C4A-ED09-4C3D-937C-657864A456D2}" sibTransId="{B6408BD6-9232-47EB-B558-143F501122A3}"/>
    <dgm:cxn modelId="{AA30817A-20AE-48EB-A846-BF07309001D8}" srcId="{D80979A4-9B56-40F3-AC5E-6733C0DB4252}" destId="{A7F1DBC1-9692-42A5-9687-44874AAD3A1D}" srcOrd="3" destOrd="0" parTransId="{50CB8491-E67E-45BC-870C-09512B0F8F6E}" sibTransId="{C89D1704-D8DB-41E2-B6FC-3C030E5ABCE8}"/>
    <dgm:cxn modelId="{2E9FBC83-1D1D-421A-B9B7-30036661A71D}" srcId="{D80979A4-9B56-40F3-AC5E-6733C0DB4252}" destId="{82E2F264-0A39-4ED6-BAE6-571F14A329FE}" srcOrd="2" destOrd="0" parTransId="{DEC13489-8DEE-4848-BA4C-7615500CB9B9}" sibTransId="{E06A66B3-8D95-4D3F-9A98-C964C31432E9}"/>
    <dgm:cxn modelId="{DB099094-F3E2-4C60-8FC9-D65C5ED619AB}" type="presOf" srcId="{55B03543-818E-4D7C-A9A9-ED4451AEEF26}" destId="{149F7626-45BD-418B-A28E-DE15AE0B3D9E}" srcOrd="0" destOrd="1" presId="urn:microsoft.com/office/officeart/2005/8/layout/StepDownProcess"/>
    <dgm:cxn modelId="{A7A94197-4674-409F-860C-FE1558BFAB89}" srcId="{82E2F264-0A39-4ED6-BAE6-571F14A329FE}" destId="{F6FD7345-6DF5-4F65-B721-BAAF3F7BC823}" srcOrd="2" destOrd="0" parTransId="{B7DE678C-4072-4630-9B74-3F20333C007F}" sibTransId="{925BF859-DA5B-447F-8891-D0E3A97CE041}"/>
    <dgm:cxn modelId="{D53154B1-8C6A-4361-8D3B-CF6762960E4A}" type="presOf" srcId="{05E8976F-1053-4947-AE33-D9563534D785}" destId="{41D567C1-B718-45CE-8670-E1D208A56AA8}" srcOrd="0" destOrd="3" presId="urn:microsoft.com/office/officeart/2005/8/layout/StepDownProcess"/>
    <dgm:cxn modelId="{45964DB5-9FA1-4C3B-878A-52CC89C5B48C}" type="presOf" srcId="{31043D80-2B78-4BFB-9D31-9C8AC4F9EF55}" destId="{41D567C1-B718-45CE-8670-E1D208A56AA8}" srcOrd="0" destOrd="2" presId="urn:microsoft.com/office/officeart/2005/8/layout/StepDownProcess"/>
    <dgm:cxn modelId="{ECC71FB7-AEEC-4067-8AF4-7FEB3529A73E}" srcId="{417BE0E0-3722-440B-81F7-EE5AFEB804C6}" destId="{77B785F8-FCB0-4C2B-BC1C-8F4A6B8CFCDC}" srcOrd="3" destOrd="0" parTransId="{E3F973CE-746E-4BF5-9CB8-B5ED0DB52685}" sibTransId="{199E98CD-1412-4699-A330-F0D892070F5B}"/>
    <dgm:cxn modelId="{65D4F0B8-825B-476C-A1A7-B4D484BD5EB5}" type="presOf" srcId="{6A9D6B89-6D75-4B54-B229-86F7CAFFC917}" destId="{149F7626-45BD-418B-A28E-DE15AE0B3D9E}" srcOrd="0" destOrd="2" presId="urn:microsoft.com/office/officeart/2005/8/layout/StepDownProcess"/>
    <dgm:cxn modelId="{062981C0-0AF4-4875-AA9F-C7861964916E}" srcId="{417BE0E0-3722-440B-81F7-EE5AFEB804C6}" destId="{55B03543-818E-4D7C-A9A9-ED4451AEEF26}" srcOrd="1" destOrd="0" parTransId="{AF2FE96A-431E-4C78-A1EF-D3AE92EBD7B8}" sibTransId="{99D26EB3-7EA3-472C-9C12-66EA4B19703F}"/>
    <dgm:cxn modelId="{E39E8FCB-A1A7-4D08-8BB6-9695D6932494}" type="presOf" srcId="{95007CDD-9F91-4932-8F80-5AB967F6048D}" destId="{41D567C1-B718-45CE-8670-E1D208A56AA8}" srcOrd="0" destOrd="1" presId="urn:microsoft.com/office/officeart/2005/8/layout/StepDownProcess"/>
    <dgm:cxn modelId="{D9E306D5-DACB-4797-A95E-396B0641FD41}" type="presOf" srcId="{B457ACE0-0EB6-4AC1-B642-5998890749AC}" destId="{41D567C1-B718-45CE-8670-E1D208A56AA8}" srcOrd="0" destOrd="0" presId="urn:microsoft.com/office/officeart/2005/8/layout/StepDownProcess"/>
    <dgm:cxn modelId="{FEFED7DC-9956-4C84-A724-901FF6EFFE05}" srcId="{D80979A4-9B56-40F3-AC5E-6733C0DB4252}" destId="{417BE0E0-3722-440B-81F7-EE5AFEB804C6}" srcOrd="1" destOrd="0" parTransId="{58031559-B0F5-4C0F-9B47-429F24D3212D}" sibTransId="{C24F9B42-FDA7-4656-A359-D3B50A63A298}"/>
    <dgm:cxn modelId="{E501CDEA-EB65-4151-BB79-83FE76CDAD7F}" type="presOf" srcId="{77665B9E-D621-4699-85AA-414C2A73932F}" destId="{9C571739-C589-4BA7-A29C-5BE7B5B35D7D}" srcOrd="0" destOrd="1" presId="urn:microsoft.com/office/officeart/2005/8/layout/StepDownProcess"/>
    <dgm:cxn modelId="{1BF577F2-0A8A-4E60-954D-2EFAD482A089}" type="presOf" srcId="{82E2F264-0A39-4ED6-BAE6-571F14A329FE}" destId="{542BCB0B-18AD-4CA8-9A3C-FA8242B3ACA4}" srcOrd="0" destOrd="0" presId="urn:microsoft.com/office/officeart/2005/8/layout/StepDownProcess"/>
    <dgm:cxn modelId="{DCD4ABFA-8608-4044-9FA1-F5245266EADC}" srcId="{5DC54C4E-FA41-43A8-8328-8CFBF433DB53}" destId="{05E8976F-1053-4947-AE33-D9563534D785}" srcOrd="3" destOrd="0" parTransId="{7C46189C-D43A-4818-B98D-32ADCDA842DD}" sibTransId="{AD7D9563-7CED-4B1C-A801-A94A813477A5}"/>
    <dgm:cxn modelId="{319B0CFF-1BCB-4103-BF9A-DDEBE20EA22A}" type="presOf" srcId="{D80979A4-9B56-40F3-AC5E-6733C0DB4252}" destId="{3B35575A-10A5-4B9B-8153-EACAAD62567E}" srcOrd="0" destOrd="0" presId="urn:microsoft.com/office/officeart/2005/8/layout/StepDownProcess"/>
    <dgm:cxn modelId="{30D5AD0C-B6CD-4581-BA9D-EECA3B05C950}" type="presParOf" srcId="{3B35575A-10A5-4B9B-8153-EACAAD62567E}" destId="{5084E7D5-BE8F-4EF7-A0B6-B6B1A6BE9275}" srcOrd="0" destOrd="0" presId="urn:microsoft.com/office/officeart/2005/8/layout/StepDownProcess"/>
    <dgm:cxn modelId="{B08C7ED7-911C-412F-8459-D93E05D0DBCF}" type="presParOf" srcId="{5084E7D5-BE8F-4EF7-A0B6-B6B1A6BE9275}" destId="{0CAF3FA6-6CDB-485F-93CC-5D70CFCB72AF}" srcOrd="0" destOrd="0" presId="urn:microsoft.com/office/officeart/2005/8/layout/StepDownProcess"/>
    <dgm:cxn modelId="{97EED0DB-2BDE-4E98-8BC9-BE5B0C051E30}" type="presParOf" srcId="{5084E7D5-BE8F-4EF7-A0B6-B6B1A6BE9275}" destId="{7F6E047F-F633-46D7-8F17-A947577678E3}" srcOrd="1" destOrd="0" presId="urn:microsoft.com/office/officeart/2005/8/layout/StepDownProcess"/>
    <dgm:cxn modelId="{98714FA4-9339-416E-83D0-84A942AC5ABB}" type="presParOf" srcId="{5084E7D5-BE8F-4EF7-A0B6-B6B1A6BE9275}" destId="{41D567C1-B718-45CE-8670-E1D208A56AA8}" srcOrd="2" destOrd="0" presId="urn:microsoft.com/office/officeart/2005/8/layout/StepDownProcess"/>
    <dgm:cxn modelId="{F8C045F2-B313-4CB9-92C0-865CFCDC742B}" type="presParOf" srcId="{3B35575A-10A5-4B9B-8153-EACAAD62567E}" destId="{CE6A4F8A-5B7B-4403-BD54-07AF5454D96C}" srcOrd="1" destOrd="0" presId="urn:microsoft.com/office/officeart/2005/8/layout/StepDownProcess"/>
    <dgm:cxn modelId="{62FA0509-B3E6-4A93-A9F7-0D38B1614B71}" type="presParOf" srcId="{3B35575A-10A5-4B9B-8153-EACAAD62567E}" destId="{CBBAE8D3-74B5-45EC-9D5E-7FB3F36D004C}" srcOrd="2" destOrd="0" presId="urn:microsoft.com/office/officeart/2005/8/layout/StepDownProcess"/>
    <dgm:cxn modelId="{B8BC1772-1CB6-422B-B2DF-EC511994CF7D}" type="presParOf" srcId="{CBBAE8D3-74B5-45EC-9D5E-7FB3F36D004C}" destId="{7D5B1352-F6E7-4A15-B335-DE3E1CDE3A80}" srcOrd="0" destOrd="0" presId="urn:microsoft.com/office/officeart/2005/8/layout/StepDownProcess"/>
    <dgm:cxn modelId="{B76969CF-6B92-4F12-AB39-55D45857B68E}" type="presParOf" srcId="{CBBAE8D3-74B5-45EC-9D5E-7FB3F36D004C}" destId="{BE765856-D668-42E9-81F1-4C4475D30DB2}" srcOrd="1" destOrd="0" presId="urn:microsoft.com/office/officeart/2005/8/layout/StepDownProcess"/>
    <dgm:cxn modelId="{1A194B35-147C-4915-AE37-14883B261E50}" type="presParOf" srcId="{CBBAE8D3-74B5-45EC-9D5E-7FB3F36D004C}" destId="{149F7626-45BD-418B-A28E-DE15AE0B3D9E}" srcOrd="2" destOrd="0" presId="urn:microsoft.com/office/officeart/2005/8/layout/StepDownProcess"/>
    <dgm:cxn modelId="{3212F0EE-EE30-4857-82A3-88BC50F59602}" type="presParOf" srcId="{3B35575A-10A5-4B9B-8153-EACAAD62567E}" destId="{7D144D63-0FA5-4823-B5D4-4C143D1CC7AA}" srcOrd="3" destOrd="0" presId="urn:microsoft.com/office/officeart/2005/8/layout/StepDownProcess"/>
    <dgm:cxn modelId="{BADB26B7-C91E-41F6-9621-753B6ECA3806}" type="presParOf" srcId="{3B35575A-10A5-4B9B-8153-EACAAD62567E}" destId="{8CEB60DA-FE76-4600-891D-61391E7E1418}" srcOrd="4" destOrd="0" presId="urn:microsoft.com/office/officeart/2005/8/layout/StepDownProcess"/>
    <dgm:cxn modelId="{2D995725-0FD9-4B57-B6B8-5F3805E2D76E}" type="presParOf" srcId="{8CEB60DA-FE76-4600-891D-61391E7E1418}" destId="{1F7BC808-6829-4981-AF05-01A11B58F7E0}" srcOrd="0" destOrd="0" presId="urn:microsoft.com/office/officeart/2005/8/layout/StepDownProcess"/>
    <dgm:cxn modelId="{FF8D458A-4541-4803-9E46-28DC0B1F5F21}" type="presParOf" srcId="{8CEB60DA-FE76-4600-891D-61391E7E1418}" destId="{542BCB0B-18AD-4CA8-9A3C-FA8242B3ACA4}" srcOrd="1" destOrd="0" presId="urn:microsoft.com/office/officeart/2005/8/layout/StepDownProcess"/>
    <dgm:cxn modelId="{4551AE28-317F-455D-9A82-EED1EB11206D}" type="presParOf" srcId="{8CEB60DA-FE76-4600-891D-61391E7E1418}" destId="{9C571739-C589-4BA7-A29C-5BE7B5B35D7D}" srcOrd="2" destOrd="0" presId="urn:microsoft.com/office/officeart/2005/8/layout/StepDownProcess"/>
    <dgm:cxn modelId="{44B3A0C9-63D2-4073-8BAF-9BBC80C13D35}" type="presParOf" srcId="{3B35575A-10A5-4B9B-8153-EACAAD62567E}" destId="{735AAF65-9F77-4B71-B77A-D120E96F72F7}" srcOrd="5" destOrd="0" presId="urn:microsoft.com/office/officeart/2005/8/layout/StepDownProcess"/>
    <dgm:cxn modelId="{B054BE1C-B6F9-48B4-975D-BDCE45115C55}" type="presParOf" srcId="{3B35575A-10A5-4B9B-8153-EACAAD62567E}" destId="{189CC3B3-AA90-42C6-8C50-EF83D360F378}" srcOrd="6" destOrd="0" presId="urn:microsoft.com/office/officeart/2005/8/layout/StepDownProcess"/>
    <dgm:cxn modelId="{4A07BED8-04D8-4DD6-BF09-42FB1C222F4C}" type="presParOf" srcId="{189CC3B3-AA90-42C6-8C50-EF83D360F378}" destId="{31573C5E-AE88-47FF-8C7E-8793AA93AEE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14864-652E-4BCF-A462-19695483B2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DF8545-7F27-40FB-AAF3-774CA759A8A7}">
      <dgm:prSet/>
      <dgm:spPr/>
      <dgm:t>
        <a:bodyPr/>
        <a:lstStyle/>
        <a:p>
          <a:r>
            <a:rPr lang="en-US" dirty="0"/>
            <a:t>Undervalued scholarship: applied, public-focused; teaching-related </a:t>
          </a:r>
        </a:p>
      </dgm:t>
    </dgm:pt>
    <dgm:pt modelId="{8ADB306A-5E16-45E7-8CCD-B5EC9AED8BAF}" type="parTrans" cxnId="{E1ACF3D8-198C-4203-8772-D2BC0011EEC3}">
      <dgm:prSet/>
      <dgm:spPr/>
      <dgm:t>
        <a:bodyPr/>
        <a:lstStyle/>
        <a:p>
          <a:endParaRPr lang="en-US"/>
        </a:p>
      </dgm:t>
    </dgm:pt>
    <dgm:pt modelId="{3ED3A1E2-5FC5-4267-ACF3-C1C82922200B}" type="sibTrans" cxnId="{E1ACF3D8-198C-4203-8772-D2BC0011EEC3}">
      <dgm:prSet/>
      <dgm:spPr/>
      <dgm:t>
        <a:bodyPr/>
        <a:lstStyle/>
        <a:p>
          <a:endParaRPr lang="en-US"/>
        </a:p>
      </dgm:t>
    </dgm:pt>
    <dgm:pt modelId="{FCA49A81-28DD-4354-9D9E-E8463DF1BA29}">
      <dgm:prSet/>
      <dgm:spPr/>
      <dgm:t>
        <a:bodyPr/>
        <a:lstStyle/>
        <a:p>
          <a:r>
            <a:rPr lang="en-US"/>
            <a:t>Community engaged research</a:t>
          </a:r>
        </a:p>
      </dgm:t>
    </dgm:pt>
    <dgm:pt modelId="{0EBE17F7-451C-425B-9CB9-B8F285F65BBD}" type="parTrans" cxnId="{2E913B85-FC74-42CB-B674-5056C3A5DA4B}">
      <dgm:prSet/>
      <dgm:spPr/>
      <dgm:t>
        <a:bodyPr/>
        <a:lstStyle/>
        <a:p>
          <a:endParaRPr lang="en-US"/>
        </a:p>
      </dgm:t>
    </dgm:pt>
    <dgm:pt modelId="{13F0D4D9-9C2F-48A4-A98D-06A6C0F218E0}" type="sibTrans" cxnId="{2E913B85-FC74-42CB-B674-5056C3A5DA4B}">
      <dgm:prSet/>
      <dgm:spPr/>
      <dgm:t>
        <a:bodyPr/>
        <a:lstStyle/>
        <a:p>
          <a:endParaRPr lang="en-US"/>
        </a:p>
      </dgm:t>
    </dgm:pt>
    <dgm:pt modelId="{5E93575C-ED7F-4182-8173-E3DFEB0C54D2}">
      <dgm:prSet/>
      <dgm:spPr/>
      <dgm:t>
        <a:bodyPr/>
        <a:lstStyle/>
        <a:p>
          <a:r>
            <a:rPr lang="en-US"/>
            <a:t>Faculty administrative leadership (institution building)</a:t>
          </a:r>
        </a:p>
      </dgm:t>
    </dgm:pt>
    <dgm:pt modelId="{F03B35D5-3DDA-4796-9C57-084143A5D0AF}" type="parTrans" cxnId="{86DE53AF-D023-4831-8B1A-2E8F51B8ECB5}">
      <dgm:prSet/>
      <dgm:spPr/>
      <dgm:t>
        <a:bodyPr/>
        <a:lstStyle/>
        <a:p>
          <a:endParaRPr lang="en-US"/>
        </a:p>
      </dgm:t>
    </dgm:pt>
    <dgm:pt modelId="{EEF18847-4B48-4F10-B032-0B8C16F034CF}" type="sibTrans" cxnId="{86DE53AF-D023-4831-8B1A-2E8F51B8ECB5}">
      <dgm:prSet/>
      <dgm:spPr/>
      <dgm:t>
        <a:bodyPr/>
        <a:lstStyle/>
        <a:p>
          <a:endParaRPr lang="en-US"/>
        </a:p>
      </dgm:t>
    </dgm:pt>
    <dgm:pt modelId="{0A88E4FF-FF9D-4704-82FE-FD6947702D65}">
      <dgm:prSet/>
      <dgm:spPr/>
      <dgm:t>
        <a:bodyPr/>
        <a:lstStyle/>
        <a:p>
          <a:r>
            <a:rPr lang="en-US"/>
            <a:t>Diversity and inclusion work</a:t>
          </a:r>
        </a:p>
      </dgm:t>
    </dgm:pt>
    <dgm:pt modelId="{1EE50C15-A752-483F-8465-AF282605777B}" type="parTrans" cxnId="{3D70B6B0-4B56-4479-B4AE-06A6FDE25E49}">
      <dgm:prSet/>
      <dgm:spPr/>
      <dgm:t>
        <a:bodyPr/>
        <a:lstStyle/>
        <a:p>
          <a:endParaRPr lang="en-US"/>
        </a:p>
      </dgm:t>
    </dgm:pt>
    <dgm:pt modelId="{00371271-FAD7-420D-A7A4-53EF70709A78}" type="sibTrans" cxnId="{3D70B6B0-4B56-4479-B4AE-06A6FDE25E49}">
      <dgm:prSet/>
      <dgm:spPr/>
      <dgm:t>
        <a:bodyPr/>
        <a:lstStyle/>
        <a:p>
          <a:endParaRPr lang="en-US"/>
        </a:p>
      </dgm:t>
    </dgm:pt>
    <dgm:pt modelId="{6BB63AB7-FB3C-4EA5-BAC1-65CD50628528}">
      <dgm:prSet/>
      <dgm:spPr/>
      <dgm:t>
        <a:bodyPr/>
        <a:lstStyle/>
        <a:p>
          <a:r>
            <a:rPr lang="en-US" dirty="0"/>
            <a:t>Women faculty and faculty of color are over-represented in all of these activities.</a:t>
          </a:r>
        </a:p>
      </dgm:t>
    </dgm:pt>
    <dgm:pt modelId="{31B5F485-B62A-440A-A08E-51004A46C7A9}" type="parTrans" cxnId="{DA60B11B-72A8-470C-BEFB-B0F0BDC8352D}">
      <dgm:prSet/>
      <dgm:spPr/>
      <dgm:t>
        <a:bodyPr/>
        <a:lstStyle/>
        <a:p>
          <a:endParaRPr lang="en-US"/>
        </a:p>
      </dgm:t>
    </dgm:pt>
    <dgm:pt modelId="{74CEB5F7-5820-4B45-85DD-4912198C82BF}" type="sibTrans" cxnId="{DA60B11B-72A8-470C-BEFB-B0F0BDC8352D}">
      <dgm:prSet/>
      <dgm:spPr/>
      <dgm:t>
        <a:bodyPr/>
        <a:lstStyle/>
        <a:p>
          <a:endParaRPr lang="en-US"/>
        </a:p>
      </dgm:t>
    </dgm:pt>
    <dgm:pt modelId="{278386C7-137D-4984-A642-BB7282D8B71E}" type="pres">
      <dgm:prSet presAssocID="{98214864-652E-4BCF-A462-19695483B247}" presName="linear" presStyleCnt="0">
        <dgm:presLayoutVars>
          <dgm:animLvl val="lvl"/>
          <dgm:resizeHandles val="exact"/>
        </dgm:presLayoutVars>
      </dgm:prSet>
      <dgm:spPr/>
    </dgm:pt>
    <dgm:pt modelId="{4F3536FD-34B1-463A-9EBA-7D7A304D95CE}" type="pres">
      <dgm:prSet presAssocID="{8EDF8545-7F27-40FB-AAF3-774CA759A8A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008B12-A6CE-4D18-B4A5-96BA884E27F3}" type="pres">
      <dgm:prSet presAssocID="{3ED3A1E2-5FC5-4267-ACF3-C1C82922200B}" presName="spacer" presStyleCnt="0"/>
      <dgm:spPr/>
    </dgm:pt>
    <dgm:pt modelId="{57DE119F-3E87-4492-9096-B3BC700B7C8D}" type="pres">
      <dgm:prSet presAssocID="{FCA49A81-28DD-4354-9D9E-E8463DF1BA2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F1C57A-7787-405E-AF96-1C14AF41DF47}" type="pres">
      <dgm:prSet presAssocID="{13F0D4D9-9C2F-48A4-A98D-06A6C0F218E0}" presName="spacer" presStyleCnt="0"/>
      <dgm:spPr/>
    </dgm:pt>
    <dgm:pt modelId="{7B4FA80A-19FC-4884-B6A9-F7EE78ECC62A}" type="pres">
      <dgm:prSet presAssocID="{5E93575C-ED7F-4182-8173-E3DFEB0C54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859276-08D2-45AF-BE2C-4C366C86FE2E}" type="pres">
      <dgm:prSet presAssocID="{EEF18847-4B48-4F10-B032-0B8C16F034CF}" presName="spacer" presStyleCnt="0"/>
      <dgm:spPr/>
    </dgm:pt>
    <dgm:pt modelId="{C3AFBE10-22CF-4EC3-92BA-B84337A47DD7}" type="pres">
      <dgm:prSet presAssocID="{0A88E4FF-FF9D-4704-82FE-FD6947702D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2F7FEA-CD82-4BE4-A9CD-87427085157F}" type="pres">
      <dgm:prSet presAssocID="{00371271-FAD7-420D-A7A4-53EF70709A78}" presName="spacer" presStyleCnt="0"/>
      <dgm:spPr/>
    </dgm:pt>
    <dgm:pt modelId="{FE723949-CF39-46B3-A72D-FF9113599C7B}" type="pres">
      <dgm:prSet presAssocID="{6BB63AB7-FB3C-4EA5-BAC1-65CD5062852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663B103-1227-4FDA-84D2-FDF161107251}" type="presOf" srcId="{5E93575C-ED7F-4182-8173-E3DFEB0C54D2}" destId="{7B4FA80A-19FC-4884-B6A9-F7EE78ECC62A}" srcOrd="0" destOrd="0" presId="urn:microsoft.com/office/officeart/2005/8/layout/vList2"/>
    <dgm:cxn modelId="{795A5012-2FAF-479B-B3C9-88B3F3631B46}" type="presOf" srcId="{98214864-652E-4BCF-A462-19695483B247}" destId="{278386C7-137D-4984-A642-BB7282D8B71E}" srcOrd="0" destOrd="0" presId="urn:microsoft.com/office/officeart/2005/8/layout/vList2"/>
    <dgm:cxn modelId="{DA60B11B-72A8-470C-BEFB-B0F0BDC8352D}" srcId="{98214864-652E-4BCF-A462-19695483B247}" destId="{6BB63AB7-FB3C-4EA5-BAC1-65CD50628528}" srcOrd="4" destOrd="0" parTransId="{31B5F485-B62A-440A-A08E-51004A46C7A9}" sibTransId="{74CEB5F7-5820-4B45-85DD-4912198C82BF}"/>
    <dgm:cxn modelId="{96AE1D2B-C72C-4D6C-9CDB-DD80B9C83041}" type="presOf" srcId="{8EDF8545-7F27-40FB-AAF3-774CA759A8A7}" destId="{4F3536FD-34B1-463A-9EBA-7D7A304D95CE}" srcOrd="0" destOrd="0" presId="urn:microsoft.com/office/officeart/2005/8/layout/vList2"/>
    <dgm:cxn modelId="{2E913B85-FC74-42CB-B674-5056C3A5DA4B}" srcId="{98214864-652E-4BCF-A462-19695483B247}" destId="{FCA49A81-28DD-4354-9D9E-E8463DF1BA29}" srcOrd="1" destOrd="0" parTransId="{0EBE17F7-451C-425B-9CB9-B8F285F65BBD}" sibTransId="{13F0D4D9-9C2F-48A4-A98D-06A6C0F218E0}"/>
    <dgm:cxn modelId="{86DE53AF-D023-4831-8B1A-2E8F51B8ECB5}" srcId="{98214864-652E-4BCF-A462-19695483B247}" destId="{5E93575C-ED7F-4182-8173-E3DFEB0C54D2}" srcOrd="2" destOrd="0" parTransId="{F03B35D5-3DDA-4796-9C57-084143A5D0AF}" sibTransId="{EEF18847-4B48-4F10-B032-0B8C16F034CF}"/>
    <dgm:cxn modelId="{EB220BB0-74C5-4A28-AF56-9923C44CB40F}" type="presOf" srcId="{FCA49A81-28DD-4354-9D9E-E8463DF1BA29}" destId="{57DE119F-3E87-4492-9096-B3BC700B7C8D}" srcOrd="0" destOrd="0" presId="urn:microsoft.com/office/officeart/2005/8/layout/vList2"/>
    <dgm:cxn modelId="{3D70B6B0-4B56-4479-B4AE-06A6FDE25E49}" srcId="{98214864-652E-4BCF-A462-19695483B247}" destId="{0A88E4FF-FF9D-4704-82FE-FD6947702D65}" srcOrd="3" destOrd="0" parTransId="{1EE50C15-A752-483F-8465-AF282605777B}" sibTransId="{00371271-FAD7-420D-A7A4-53EF70709A78}"/>
    <dgm:cxn modelId="{E1ACF3D8-198C-4203-8772-D2BC0011EEC3}" srcId="{98214864-652E-4BCF-A462-19695483B247}" destId="{8EDF8545-7F27-40FB-AAF3-774CA759A8A7}" srcOrd="0" destOrd="0" parTransId="{8ADB306A-5E16-45E7-8CCD-B5EC9AED8BAF}" sibTransId="{3ED3A1E2-5FC5-4267-ACF3-C1C82922200B}"/>
    <dgm:cxn modelId="{14F299E3-9A81-4C2A-A3FB-BF01A32DF6CA}" type="presOf" srcId="{6BB63AB7-FB3C-4EA5-BAC1-65CD50628528}" destId="{FE723949-CF39-46B3-A72D-FF9113599C7B}" srcOrd="0" destOrd="0" presId="urn:microsoft.com/office/officeart/2005/8/layout/vList2"/>
    <dgm:cxn modelId="{A697C7EF-B6D6-47A3-9A88-17B9B5E99EE2}" type="presOf" srcId="{0A88E4FF-FF9D-4704-82FE-FD6947702D65}" destId="{C3AFBE10-22CF-4EC3-92BA-B84337A47DD7}" srcOrd="0" destOrd="0" presId="urn:microsoft.com/office/officeart/2005/8/layout/vList2"/>
    <dgm:cxn modelId="{A9E9F1DA-F3CC-4652-A124-F8403D43AB72}" type="presParOf" srcId="{278386C7-137D-4984-A642-BB7282D8B71E}" destId="{4F3536FD-34B1-463A-9EBA-7D7A304D95CE}" srcOrd="0" destOrd="0" presId="urn:microsoft.com/office/officeart/2005/8/layout/vList2"/>
    <dgm:cxn modelId="{984174FE-AF23-474B-92A2-AD157953128B}" type="presParOf" srcId="{278386C7-137D-4984-A642-BB7282D8B71E}" destId="{4F008B12-A6CE-4D18-B4A5-96BA884E27F3}" srcOrd="1" destOrd="0" presId="urn:microsoft.com/office/officeart/2005/8/layout/vList2"/>
    <dgm:cxn modelId="{46751274-57D9-4FD3-8408-76F05B30AE1E}" type="presParOf" srcId="{278386C7-137D-4984-A642-BB7282D8B71E}" destId="{57DE119F-3E87-4492-9096-B3BC700B7C8D}" srcOrd="2" destOrd="0" presId="urn:microsoft.com/office/officeart/2005/8/layout/vList2"/>
    <dgm:cxn modelId="{C0F6A66A-46C3-4A1C-B05C-9D3C9ECA1805}" type="presParOf" srcId="{278386C7-137D-4984-A642-BB7282D8B71E}" destId="{B4F1C57A-7787-405E-AF96-1C14AF41DF47}" srcOrd="3" destOrd="0" presId="urn:microsoft.com/office/officeart/2005/8/layout/vList2"/>
    <dgm:cxn modelId="{D8807A0C-0A3D-477E-88F2-24A3D2664AED}" type="presParOf" srcId="{278386C7-137D-4984-A642-BB7282D8B71E}" destId="{7B4FA80A-19FC-4884-B6A9-F7EE78ECC62A}" srcOrd="4" destOrd="0" presId="urn:microsoft.com/office/officeart/2005/8/layout/vList2"/>
    <dgm:cxn modelId="{C58E0293-0EF6-4889-A2D5-840189CBE6AF}" type="presParOf" srcId="{278386C7-137D-4984-A642-BB7282D8B71E}" destId="{88859276-08D2-45AF-BE2C-4C366C86FE2E}" srcOrd="5" destOrd="0" presId="urn:microsoft.com/office/officeart/2005/8/layout/vList2"/>
    <dgm:cxn modelId="{303C20DE-7766-4E96-A952-D808AE432DFA}" type="presParOf" srcId="{278386C7-137D-4984-A642-BB7282D8B71E}" destId="{C3AFBE10-22CF-4EC3-92BA-B84337A47DD7}" srcOrd="6" destOrd="0" presId="urn:microsoft.com/office/officeart/2005/8/layout/vList2"/>
    <dgm:cxn modelId="{B92BE098-189E-455B-A877-17AD61F8DAE6}" type="presParOf" srcId="{278386C7-137D-4984-A642-BB7282D8B71E}" destId="{B72F7FEA-CD82-4BE4-A9CD-87427085157F}" srcOrd="7" destOrd="0" presId="urn:microsoft.com/office/officeart/2005/8/layout/vList2"/>
    <dgm:cxn modelId="{A2626753-4C15-453C-B084-43D2528895C3}" type="presParOf" srcId="{278386C7-137D-4984-A642-BB7282D8B71E}" destId="{FE723949-CF39-46B3-A72D-FF9113599C7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F2C36-C2FB-47C2-BDF7-0D06160982D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AA108-C49D-4A69-939E-FDB2FB7FA867}">
      <dgm:prSet phldrT="[Text]" custT="1"/>
      <dgm:spPr/>
      <dgm:t>
        <a:bodyPr/>
        <a:lstStyle/>
        <a:p>
          <a:r>
            <a:rPr lang="en-US" sz="1800" dirty="0"/>
            <a:t>Holistic  faculty careers support a diverse, equitable, vibrant university </a:t>
          </a:r>
        </a:p>
      </dgm:t>
    </dgm:pt>
    <dgm:pt modelId="{E6101CBA-5C62-4DA5-819F-D286C03DD058}" type="parTrans" cxnId="{D2DD4C80-8658-4082-8E36-CC6AB5B94AAD}">
      <dgm:prSet/>
      <dgm:spPr/>
      <dgm:t>
        <a:bodyPr/>
        <a:lstStyle/>
        <a:p>
          <a:endParaRPr lang="en-US"/>
        </a:p>
      </dgm:t>
    </dgm:pt>
    <dgm:pt modelId="{41282A33-F9EC-4D0E-BFD5-97AFC132EF27}" type="sibTrans" cxnId="{D2DD4C80-8658-4082-8E36-CC6AB5B94AAD}">
      <dgm:prSet/>
      <dgm:spPr/>
      <dgm:t>
        <a:bodyPr/>
        <a:lstStyle/>
        <a:p>
          <a:endParaRPr lang="en-US"/>
        </a:p>
      </dgm:t>
    </dgm:pt>
    <dgm:pt modelId="{1EECEA39-F1E7-419F-B69A-F0DA8F016E96}">
      <dgm:prSet phldrT="[Text]" custT="1"/>
      <dgm:spPr/>
      <dgm:t>
        <a:bodyPr/>
        <a:lstStyle/>
        <a:p>
          <a:r>
            <a:rPr lang="en-US" sz="1400" b="0" dirty="0"/>
            <a:t>Community-engaged scholarship</a:t>
          </a:r>
        </a:p>
      </dgm:t>
    </dgm:pt>
    <dgm:pt modelId="{E6829EEB-1B32-459E-84FF-80562DE13132}" type="parTrans" cxnId="{B1A4CA6C-7C11-411F-BAFF-7DF688A445E5}">
      <dgm:prSet/>
      <dgm:spPr/>
      <dgm:t>
        <a:bodyPr/>
        <a:lstStyle/>
        <a:p>
          <a:endParaRPr lang="en-US"/>
        </a:p>
      </dgm:t>
    </dgm:pt>
    <dgm:pt modelId="{666F3720-67D5-4346-BDB4-D101D0AF7B94}" type="sibTrans" cxnId="{B1A4CA6C-7C11-411F-BAFF-7DF688A445E5}">
      <dgm:prSet/>
      <dgm:spPr/>
      <dgm:t>
        <a:bodyPr/>
        <a:lstStyle/>
        <a:p>
          <a:endParaRPr lang="en-US"/>
        </a:p>
      </dgm:t>
    </dgm:pt>
    <dgm:pt modelId="{5870FAF3-2626-451B-A06F-AB10E3C041C9}">
      <dgm:prSet phldrT="[Text]" custT="1"/>
      <dgm:spPr/>
      <dgm:t>
        <a:bodyPr/>
        <a:lstStyle/>
        <a:p>
          <a:r>
            <a:rPr lang="en-US" sz="1500" dirty="0"/>
            <a:t>Student-faculty research </a:t>
          </a:r>
        </a:p>
      </dgm:t>
    </dgm:pt>
    <dgm:pt modelId="{413C5E2B-6A15-4272-A867-0927841049C5}" type="parTrans" cxnId="{5D554043-53D4-4547-8A6A-D8236F08E51C}">
      <dgm:prSet/>
      <dgm:spPr/>
      <dgm:t>
        <a:bodyPr/>
        <a:lstStyle/>
        <a:p>
          <a:endParaRPr lang="en-US"/>
        </a:p>
      </dgm:t>
    </dgm:pt>
    <dgm:pt modelId="{FDB1214C-7BC6-4E05-A79A-80E03CD6DA54}" type="sibTrans" cxnId="{5D554043-53D4-4547-8A6A-D8236F08E51C}">
      <dgm:prSet/>
      <dgm:spPr/>
      <dgm:t>
        <a:bodyPr/>
        <a:lstStyle/>
        <a:p>
          <a:endParaRPr lang="en-US"/>
        </a:p>
      </dgm:t>
    </dgm:pt>
    <dgm:pt modelId="{52D2CB61-908C-469A-B6F9-0789BDDD980E}">
      <dgm:prSet phldrT="[Text]" custT="1"/>
      <dgm:spPr/>
      <dgm:t>
        <a:bodyPr/>
        <a:lstStyle/>
        <a:p>
          <a:r>
            <a:rPr lang="en-US" sz="1300" dirty="0"/>
            <a:t>Institution building; administrative work</a:t>
          </a:r>
        </a:p>
      </dgm:t>
    </dgm:pt>
    <dgm:pt modelId="{BB456DA4-ED7F-4A08-BF64-DB0C321AC790}" type="parTrans" cxnId="{AC4BFAD1-17AC-4A0C-B4B2-43A4DF9388EF}">
      <dgm:prSet/>
      <dgm:spPr/>
      <dgm:t>
        <a:bodyPr/>
        <a:lstStyle/>
        <a:p>
          <a:endParaRPr lang="en-US"/>
        </a:p>
      </dgm:t>
    </dgm:pt>
    <dgm:pt modelId="{45EA1758-1350-40E6-900B-F5E52E06B1B2}" type="sibTrans" cxnId="{AC4BFAD1-17AC-4A0C-B4B2-43A4DF9388EF}">
      <dgm:prSet/>
      <dgm:spPr/>
      <dgm:t>
        <a:bodyPr/>
        <a:lstStyle/>
        <a:p>
          <a:endParaRPr lang="en-US"/>
        </a:p>
      </dgm:t>
    </dgm:pt>
    <dgm:pt modelId="{CAD1A856-9AF5-4F2F-8C05-D451F4569EED}">
      <dgm:prSet phldrT="[Text]"/>
      <dgm:spPr/>
      <dgm:t>
        <a:bodyPr/>
        <a:lstStyle/>
        <a:p>
          <a:r>
            <a:rPr lang="en-US" dirty="0"/>
            <a:t>Applied Research</a:t>
          </a:r>
        </a:p>
      </dgm:t>
    </dgm:pt>
    <dgm:pt modelId="{EF1E043C-9C3A-4034-9E97-1AF9017C7A50}" type="parTrans" cxnId="{6D1DFA6E-5D62-4A51-BDFB-5FB18E5352C4}">
      <dgm:prSet/>
      <dgm:spPr/>
      <dgm:t>
        <a:bodyPr/>
        <a:lstStyle/>
        <a:p>
          <a:endParaRPr lang="en-US"/>
        </a:p>
      </dgm:t>
    </dgm:pt>
    <dgm:pt modelId="{FBF2DB3E-DEB0-4411-9B78-201643151723}" type="sibTrans" cxnId="{6D1DFA6E-5D62-4A51-BDFB-5FB18E5352C4}">
      <dgm:prSet/>
      <dgm:spPr/>
      <dgm:t>
        <a:bodyPr/>
        <a:lstStyle/>
        <a:p>
          <a:endParaRPr lang="en-US"/>
        </a:p>
      </dgm:t>
    </dgm:pt>
    <dgm:pt modelId="{2FE225BC-A03A-4632-B806-DFA2C8978738}">
      <dgm:prSet phldrT="[Text]"/>
      <dgm:spPr/>
      <dgm:t>
        <a:bodyPr/>
        <a:lstStyle/>
        <a:p>
          <a:r>
            <a:rPr lang="en-US" dirty="0"/>
            <a:t>Diversity and inclusion work</a:t>
          </a:r>
        </a:p>
      </dgm:t>
    </dgm:pt>
    <dgm:pt modelId="{B514CD16-0F73-4374-B599-A7CE9D1CD9C8}" type="parTrans" cxnId="{46E3517F-3F86-4A1D-836D-AB2821F1B70C}">
      <dgm:prSet/>
      <dgm:spPr/>
      <dgm:t>
        <a:bodyPr/>
        <a:lstStyle/>
        <a:p>
          <a:endParaRPr lang="en-US"/>
        </a:p>
      </dgm:t>
    </dgm:pt>
    <dgm:pt modelId="{D2A4F336-FD92-4D09-B571-3FE350AE2C01}" type="sibTrans" cxnId="{46E3517F-3F86-4A1D-836D-AB2821F1B70C}">
      <dgm:prSet/>
      <dgm:spPr/>
      <dgm:t>
        <a:bodyPr/>
        <a:lstStyle/>
        <a:p>
          <a:endParaRPr lang="en-US"/>
        </a:p>
      </dgm:t>
    </dgm:pt>
    <dgm:pt modelId="{F46BBE38-788B-4212-B05A-EC0426C4021E}" type="pres">
      <dgm:prSet presAssocID="{A3BF2C36-C2FB-47C2-BDF7-0D06160982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DFD329-D1A1-46B5-AD35-B98ACB8F0B15}" type="pres">
      <dgm:prSet presAssocID="{0C5AA108-C49D-4A69-939E-FDB2FB7FA867}" presName="centerShape" presStyleLbl="node0" presStyleIdx="0" presStyleCnt="1" custScaleX="114933" custScaleY="119652"/>
      <dgm:spPr/>
    </dgm:pt>
    <dgm:pt modelId="{3ACF4216-D12B-4461-9D81-FDEFE3FCE888}" type="pres">
      <dgm:prSet presAssocID="{1EECEA39-F1E7-419F-B69A-F0DA8F016E96}" presName="node" presStyleLbl="node1" presStyleIdx="0" presStyleCnt="5" custScaleY="97565">
        <dgm:presLayoutVars>
          <dgm:bulletEnabled val="1"/>
        </dgm:presLayoutVars>
      </dgm:prSet>
      <dgm:spPr/>
    </dgm:pt>
    <dgm:pt modelId="{86F60AE5-0060-46C2-8208-008804D56701}" type="pres">
      <dgm:prSet presAssocID="{1EECEA39-F1E7-419F-B69A-F0DA8F016E96}" presName="dummy" presStyleCnt="0"/>
      <dgm:spPr/>
    </dgm:pt>
    <dgm:pt modelId="{7356D6B7-4931-4F8C-9F4C-78FF5591B875}" type="pres">
      <dgm:prSet presAssocID="{666F3720-67D5-4346-BDB4-D101D0AF7B94}" presName="sibTrans" presStyleLbl="sibTrans2D1" presStyleIdx="0" presStyleCnt="5" custLinFactNeighborX="0"/>
      <dgm:spPr/>
    </dgm:pt>
    <dgm:pt modelId="{10706B94-3CDD-4AEE-B0A8-5DC9D84254DB}" type="pres">
      <dgm:prSet presAssocID="{5870FAF3-2626-451B-A06F-AB10E3C041C9}" presName="node" presStyleLbl="node1" presStyleIdx="1" presStyleCnt="5">
        <dgm:presLayoutVars>
          <dgm:bulletEnabled val="1"/>
        </dgm:presLayoutVars>
      </dgm:prSet>
      <dgm:spPr/>
    </dgm:pt>
    <dgm:pt modelId="{BCB1C340-3D87-47CA-A6F9-9D8AE8415C7B}" type="pres">
      <dgm:prSet presAssocID="{5870FAF3-2626-451B-A06F-AB10E3C041C9}" presName="dummy" presStyleCnt="0"/>
      <dgm:spPr/>
    </dgm:pt>
    <dgm:pt modelId="{A057D034-A0A2-4949-900F-EE9EC72C300A}" type="pres">
      <dgm:prSet presAssocID="{FDB1214C-7BC6-4E05-A79A-80E03CD6DA54}" presName="sibTrans" presStyleLbl="sibTrans2D1" presStyleIdx="1" presStyleCnt="5"/>
      <dgm:spPr/>
    </dgm:pt>
    <dgm:pt modelId="{BA19BAD9-3B59-4C87-B669-3DBBB415D79F}" type="pres">
      <dgm:prSet presAssocID="{52D2CB61-908C-469A-B6F9-0789BDDD980E}" presName="node" presStyleLbl="node1" presStyleIdx="2" presStyleCnt="5" custScaleX="113550">
        <dgm:presLayoutVars>
          <dgm:bulletEnabled val="1"/>
        </dgm:presLayoutVars>
      </dgm:prSet>
      <dgm:spPr/>
    </dgm:pt>
    <dgm:pt modelId="{93F024DF-BA51-4348-9B65-1E9DB28D583A}" type="pres">
      <dgm:prSet presAssocID="{52D2CB61-908C-469A-B6F9-0789BDDD980E}" presName="dummy" presStyleCnt="0"/>
      <dgm:spPr/>
    </dgm:pt>
    <dgm:pt modelId="{B3378ECB-87F3-49E6-AAB9-6212F8F20CA6}" type="pres">
      <dgm:prSet presAssocID="{45EA1758-1350-40E6-900B-F5E52E06B1B2}" presName="sibTrans" presStyleLbl="sibTrans2D1" presStyleIdx="2" presStyleCnt="5"/>
      <dgm:spPr/>
    </dgm:pt>
    <dgm:pt modelId="{916CE41F-FC51-4BE3-ABB8-A6816840E116}" type="pres">
      <dgm:prSet presAssocID="{CAD1A856-9AF5-4F2F-8C05-D451F4569EED}" presName="node" presStyleLbl="node1" presStyleIdx="3" presStyleCnt="5">
        <dgm:presLayoutVars>
          <dgm:bulletEnabled val="1"/>
        </dgm:presLayoutVars>
      </dgm:prSet>
      <dgm:spPr/>
    </dgm:pt>
    <dgm:pt modelId="{3CCDCF2D-00AC-44BA-96AB-32B90080A8A4}" type="pres">
      <dgm:prSet presAssocID="{CAD1A856-9AF5-4F2F-8C05-D451F4569EED}" presName="dummy" presStyleCnt="0"/>
      <dgm:spPr/>
    </dgm:pt>
    <dgm:pt modelId="{69B84BCE-952A-4C1A-9A95-A8600E26EB0B}" type="pres">
      <dgm:prSet presAssocID="{FBF2DB3E-DEB0-4411-9B78-201643151723}" presName="sibTrans" presStyleLbl="sibTrans2D1" presStyleIdx="3" presStyleCnt="5" custLinFactNeighborX="0" custLinFactNeighborY="0"/>
      <dgm:spPr/>
    </dgm:pt>
    <dgm:pt modelId="{78B307C3-A028-49AD-82BD-DA99E1E6C670}" type="pres">
      <dgm:prSet presAssocID="{2FE225BC-A03A-4632-B806-DFA2C8978738}" presName="node" presStyleLbl="node1" presStyleIdx="4" presStyleCnt="5">
        <dgm:presLayoutVars>
          <dgm:bulletEnabled val="1"/>
        </dgm:presLayoutVars>
      </dgm:prSet>
      <dgm:spPr/>
    </dgm:pt>
    <dgm:pt modelId="{00BF69E8-F7A8-4E14-963C-5AB903F62E0C}" type="pres">
      <dgm:prSet presAssocID="{2FE225BC-A03A-4632-B806-DFA2C8978738}" presName="dummy" presStyleCnt="0"/>
      <dgm:spPr/>
    </dgm:pt>
    <dgm:pt modelId="{C6CBDE2A-1601-429D-BF8C-AC5BE034B7E6}" type="pres">
      <dgm:prSet presAssocID="{D2A4F336-FD92-4D09-B571-3FE350AE2C01}" presName="sibTrans" presStyleLbl="sibTrans2D1" presStyleIdx="4" presStyleCnt="5" custLinFactNeighborX="0" custLinFactNeighborY="0"/>
      <dgm:spPr/>
    </dgm:pt>
  </dgm:ptLst>
  <dgm:cxnLst>
    <dgm:cxn modelId="{916DBE02-C330-4C53-934B-30D72D7513BD}" type="presOf" srcId="{FDB1214C-7BC6-4E05-A79A-80E03CD6DA54}" destId="{A057D034-A0A2-4949-900F-EE9EC72C300A}" srcOrd="0" destOrd="0" presId="urn:microsoft.com/office/officeart/2005/8/layout/radial6"/>
    <dgm:cxn modelId="{F5B7F70C-ADB8-4519-B84C-E862CEAF7E69}" type="presOf" srcId="{2FE225BC-A03A-4632-B806-DFA2C8978738}" destId="{78B307C3-A028-49AD-82BD-DA99E1E6C670}" srcOrd="0" destOrd="0" presId="urn:microsoft.com/office/officeart/2005/8/layout/radial6"/>
    <dgm:cxn modelId="{F8E9B026-6BDC-4EC6-8B25-31B49E33BADC}" type="presOf" srcId="{FBF2DB3E-DEB0-4411-9B78-201643151723}" destId="{69B84BCE-952A-4C1A-9A95-A8600E26EB0B}" srcOrd="0" destOrd="0" presId="urn:microsoft.com/office/officeart/2005/8/layout/radial6"/>
    <dgm:cxn modelId="{6FD01228-20CA-49C9-94B3-3385DB49A795}" type="presOf" srcId="{45EA1758-1350-40E6-900B-F5E52E06B1B2}" destId="{B3378ECB-87F3-49E6-AAB9-6212F8F20CA6}" srcOrd="0" destOrd="0" presId="urn:microsoft.com/office/officeart/2005/8/layout/radial6"/>
    <dgm:cxn modelId="{F02F0261-8E2C-47E4-A292-67BF1CAB4C4F}" type="presOf" srcId="{A3BF2C36-C2FB-47C2-BDF7-0D06160982DA}" destId="{F46BBE38-788B-4212-B05A-EC0426C4021E}" srcOrd="0" destOrd="0" presId="urn:microsoft.com/office/officeart/2005/8/layout/radial6"/>
    <dgm:cxn modelId="{5D554043-53D4-4547-8A6A-D8236F08E51C}" srcId="{0C5AA108-C49D-4A69-939E-FDB2FB7FA867}" destId="{5870FAF3-2626-451B-A06F-AB10E3C041C9}" srcOrd="1" destOrd="0" parTransId="{413C5E2B-6A15-4272-A867-0927841049C5}" sibTransId="{FDB1214C-7BC6-4E05-A79A-80E03CD6DA54}"/>
    <dgm:cxn modelId="{B1A4CA6C-7C11-411F-BAFF-7DF688A445E5}" srcId="{0C5AA108-C49D-4A69-939E-FDB2FB7FA867}" destId="{1EECEA39-F1E7-419F-B69A-F0DA8F016E96}" srcOrd="0" destOrd="0" parTransId="{E6829EEB-1B32-459E-84FF-80562DE13132}" sibTransId="{666F3720-67D5-4346-BDB4-D101D0AF7B94}"/>
    <dgm:cxn modelId="{6D1DFA6E-5D62-4A51-BDFB-5FB18E5352C4}" srcId="{0C5AA108-C49D-4A69-939E-FDB2FB7FA867}" destId="{CAD1A856-9AF5-4F2F-8C05-D451F4569EED}" srcOrd="3" destOrd="0" parTransId="{EF1E043C-9C3A-4034-9E97-1AF9017C7A50}" sibTransId="{FBF2DB3E-DEB0-4411-9B78-201643151723}"/>
    <dgm:cxn modelId="{A240C471-0F82-4EF6-96DF-BDCBEF36ADBF}" type="presOf" srcId="{52D2CB61-908C-469A-B6F9-0789BDDD980E}" destId="{BA19BAD9-3B59-4C87-B669-3DBBB415D79F}" srcOrd="0" destOrd="0" presId="urn:microsoft.com/office/officeart/2005/8/layout/radial6"/>
    <dgm:cxn modelId="{46E3517F-3F86-4A1D-836D-AB2821F1B70C}" srcId="{0C5AA108-C49D-4A69-939E-FDB2FB7FA867}" destId="{2FE225BC-A03A-4632-B806-DFA2C8978738}" srcOrd="4" destOrd="0" parTransId="{B514CD16-0F73-4374-B599-A7CE9D1CD9C8}" sibTransId="{D2A4F336-FD92-4D09-B571-3FE350AE2C01}"/>
    <dgm:cxn modelId="{D2DD4C80-8658-4082-8E36-CC6AB5B94AAD}" srcId="{A3BF2C36-C2FB-47C2-BDF7-0D06160982DA}" destId="{0C5AA108-C49D-4A69-939E-FDB2FB7FA867}" srcOrd="0" destOrd="0" parTransId="{E6101CBA-5C62-4DA5-819F-D286C03DD058}" sibTransId="{41282A33-F9EC-4D0E-BFD5-97AFC132EF27}"/>
    <dgm:cxn modelId="{7FAA83B5-F8B4-46D3-8376-8FC726F9370D}" type="presOf" srcId="{1EECEA39-F1E7-419F-B69A-F0DA8F016E96}" destId="{3ACF4216-D12B-4461-9D81-FDEFE3FCE888}" srcOrd="0" destOrd="0" presId="urn:microsoft.com/office/officeart/2005/8/layout/radial6"/>
    <dgm:cxn modelId="{E78C12C5-62DE-4534-9064-347D292F13E0}" type="presOf" srcId="{CAD1A856-9AF5-4F2F-8C05-D451F4569EED}" destId="{916CE41F-FC51-4BE3-ABB8-A6816840E116}" srcOrd="0" destOrd="0" presId="urn:microsoft.com/office/officeart/2005/8/layout/radial6"/>
    <dgm:cxn modelId="{9F205FC6-CCB5-4DDD-8A87-CB379CB0098D}" type="presOf" srcId="{D2A4F336-FD92-4D09-B571-3FE350AE2C01}" destId="{C6CBDE2A-1601-429D-BF8C-AC5BE034B7E6}" srcOrd="0" destOrd="0" presId="urn:microsoft.com/office/officeart/2005/8/layout/radial6"/>
    <dgm:cxn modelId="{AC4BFAD1-17AC-4A0C-B4B2-43A4DF9388EF}" srcId="{0C5AA108-C49D-4A69-939E-FDB2FB7FA867}" destId="{52D2CB61-908C-469A-B6F9-0789BDDD980E}" srcOrd="2" destOrd="0" parTransId="{BB456DA4-ED7F-4A08-BF64-DB0C321AC790}" sibTransId="{45EA1758-1350-40E6-900B-F5E52E06B1B2}"/>
    <dgm:cxn modelId="{055D14D5-47AA-4BD6-BAD4-27E1310A5F32}" type="presOf" srcId="{5870FAF3-2626-451B-A06F-AB10E3C041C9}" destId="{10706B94-3CDD-4AEE-B0A8-5DC9D84254DB}" srcOrd="0" destOrd="0" presId="urn:microsoft.com/office/officeart/2005/8/layout/radial6"/>
    <dgm:cxn modelId="{118796E8-A3D7-49C9-A2CF-C9EFD7485C85}" type="presOf" srcId="{0C5AA108-C49D-4A69-939E-FDB2FB7FA867}" destId="{52DFD329-D1A1-46B5-AD35-B98ACB8F0B15}" srcOrd="0" destOrd="0" presId="urn:microsoft.com/office/officeart/2005/8/layout/radial6"/>
    <dgm:cxn modelId="{ECC1E9FE-C506-426E-BF38-777400C53DEA}" type="presOf" srcId="{666F3720-67D5-4346-BDB4-D101D0AF7B94}" destId="{7356D6B7-4931-4F8C-9F4C-78FF5591B875}" srcOrd="0" destOrd="0" presId="urn:microsoft.com/office/officeart/2005/8/layout/radial6"/>
    <dgm:cxn modelId="{DF913D2C-A763-4C08-8D26-6643CA1C1A93}" type="presParOf" srcId="{F46BBE38-788B-4212-B05A-EC0426C4021E}" destId="{52DFD329-D1A1-46B5-AD35-B98ACB8F0B15}" srcOrd="0" destOrd="0" presId="urn:microsoft.com/office/officeart/2005/8/layout/radial6"/>
    <dgm:cxn modelId="{DFFFE462-CE46-495D-B986-BA86C064153F}" type="presParOf" srcId="{F46BBE38-788B-4212-B05A-EC0426C4021E}" destId="{3ACF4216-D12B-4461-9D81-FDEFE3FCE888}" srcOrd="1" destOrd="0" presId="urn:microsoft.com/office/officeart/2005/8/layout/radial6"/>
    <dgm:cxn modelId="{E4F8BBF2-C021-41B4-8709-5FE17C385701}" type="presParOf" srcId="{F46BBE38-788B-4212-B05A-EC0426C4021E}" destId="{86F60AE5-0060-46C2-8208-008804D56701}" srcOrd="2" destOrd="0" presId="urn:microsoft.com/office/officeart/2005/8/layout/radial6"/>
    <dgm:cxn modelId="{7875B8F3-154B-4F86-A0E4-D03937CBD403}" type="presParOf" srcId="{F46BBE38-788B-4212-B05A-EC0426C4021E}" destId="{7356D6B7-4931-4F8C-9F4C-78FF5591B875}" srcOrd="3" destOrd="0" presId="urn:microsoft.com/office/officeart/2005/8/layout/radial6"/>
    <dgm:cxn modelId="{395E33E1-E94A-4E82-A7E9-D0B42EFD4DCF}" type="presParOf" srcId="{F46BBE38-788B-4212-B05A-EC0426C4021E}" destId="{10706B94-3CDD-4AEE-B0A8-5DC9D84254DB}" srcOrd="4" destOrd="0" presId="urn:microsoft.com/office/officeart/2005/8/layout/radial6"/>
    <dgm:cxn modelId="{8620DB10-A1C8-410E-BBF8-D166A23D658E}" type="presParOf" srcId="{F46BBE38-788B-4212-B05A-EC0426C4021E}" destId="{BCB1C340-3D87-47CA-A6F9-9D8AE8415C7B}" srcOrd="5" destOrd="0" presId="urn:microsoft.com/office/officeart/2005/8/layout/radial6"/>
    <dgm:cxn modelId="{16D5A1BB-DD87-47B6-A82A-B8744C426ED4}" type="presParOf" srcId="{F46BBE38-788B-4212-B05A-EC0426C4021E}" destId="{A057D034-A0A2-4949-900F-EE9EC72C300A}" srcOrd="6" destOrd="0" presId="urn:microsoft.com/office/officeart/2005/8/layout/radial6"/>
    <dgm:cxn modelId="{7AA8542E-A86B-41EC-85EC-C1763D5B7B2F}" type="presParOf" srcId="{F46BBE38-788B-4212-B05A-EC0426C4021E}" destId="{BA19BAD9-3B59-4C87-B669-3DBBB415D79F}" srcOrd="7" destOrd="0" presId="urn:microsoft.com/office/officeart/2005/8/layout/radial6"/>
    <dgm:cxn modelId="{A7C05B14-4087-4A86-8328-D42728BBB163}" type="presParOf" srcId="{F46BBE38-788B-4212-B05A-EC0426C4021E}" destId="{93F024DF-BA51-4348-9B65-1E9DB28D583A}" srcOrd="8" destOrd="0" presId="urn:microsoft.com/office/officeart/2005/8/layout/radial6"/>
    <dgm:cxn modelId="{0F188E61-3C34-4C37-A7B6-DB13DD764BD5}" type="presParOf" srcId="{F46BBE38-788B-4212-B05A-EC0426C4021E}" destId="{B3378ECB-87F3-49E6-AAB9-6212F8F20CA6}" srcOrd="9" destOrd="0" presId="urn:microsoft.com/office/officeart/2005/8/layout/radial6"/>
    <dgm:cxn modelId="{A96C580E-28CF-4CA0-B2D8-4814AEEE9A65}" type="presParOf" srcId="{F46BBE38-788B-4212-B05A-EC0426C4021E}" destId="{916CE41F-FC51-4BE3-ABB8-A6816840E116}" srcOrd="10" destOrd="0" presId="urn:microsoft.com/office/officeart/2005/8/layout/radial6"/>
    <dgm:cxn modelId="{999E37CA-C59C-4233-8F03-810A5077064B}" type="presParOf" srcId="{F46BBE38-788B-4212-B05A-EC0426C4021E}" destId="{3CCDCF2D-00AC-44BA-96AB-32B90080A8A4}" srcOrd="11" destOrd="0" presId="urn:microsoft.com/office/officeart/2005/8/layout/radial6"/>
    <dgm:cxn modelId="{F703A670-6C54-48D2-A887-89593C681FE4}" type="presParOf" srcId="{F46BBE38-788B-4212-B05A-EC0426C4021E}" destId="{69B84BCE-952A-4C1A-9A95-A8600E26EB0B}" srcOrd="12" destOrd="0" presId="urn:microsoft.com/office/officeart/2005/8/layout/radial6"/>
    <dgm:cxn modelId="{618FC2AE-394A-488A-9C39-BF9470C5445E}" type="presParOf" srcId="{F46BBE38-788B-4212-B05A-EC0426C4021E}" destId="{78B307C3-A028-49AD-82BD-DA99E1E6C670}" srcOrd="13" destOrd="0" presId="urn:microsoft.com/office/officeart/2005/8/layout/radial6"/>
    <dgm:cxn modelId="{B7226B37-EB43-497D-8E6C-42E0B5B39CF2}" type="presParOf" srcId="{F46BBE38-788B-4212-B05A-EC0426C4021E}" destId="{00BF69E8-F7A8-4E14-963C-5AB903F62E0C}" srcOrd="14" destOrd="0" presId="urn:microsoft.com/office/officeart/2005/8/layout/radial6"/>
    <dgm:cxn modelId="{CC067DE8-0877-46A8-A15A-D70EA1747E3C}" type="presParOf" srcId="{F46BBE38-788B-4212-B05A-EC0426C4021E}" destId="{C6CBDE2A-1601-429D-BF8C-AC5BE034B7E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F3FA6-6CDB-485F-93CC-5D70CFCB72AF}">
      <dsp:nvSpPr>
        <dsp:cNvPr id="0" name=""/>
        <dsp:cNvSpPr/>
      </dsp:nvSpPr>
      <dsp:spPr>
        <a:xfrm rot="5400000">
          <a:off x="1048203" y="1081745"/>
          <a:ext cx="950008" cy="1081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E047F-F633-46D7-8F17-A947577678E3}">
      <dsp:nvSpPr>
        <dsp:cNvPr id="0" name=""/>
        <dsp:cNvSpPr/>
      </dsp:nvSpPr>
      <dsp:spPr>
        <a:xfrm>
          <a:off x="796508" y="28642"/>
          <a:ext cx="1599254" cy="11194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Critical examination of cultural barriers to advancement</a:t>
          </a:r>
        </a:p>
      </dsp:txBody>
      <dsp:txXfrm>
        <a:off x="851164" y="83298"/>
        <a:ext cx="1489942" cy="1010114"/>
      </dsp:txXfrm>
    </dsp:sp>
    <dsp:sp modelId="{41D567C1-B718-45CE-8670-E1D208A56AA8}">
      <dsp:nvSpPr>
        <dsp:cNvPr id="0" name=""/>
        <dsp:cNvSpPr/>
      </dsp:nvSpPr>
      <dsp:spPr>
        <a:xfrm>
          <a:off x="2407133" y="135405"/>
          <a:ext cx="2837341" cy="90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Unexamined faculty beliefs and ideals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One size fits all promotion criteria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Insufficient methods for evaluating a comprehensive range of faculty activities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2407133" y="135405"/>
        <a:ext cx="2837341" cy="904769"/>
      </dsp:txXfrm>
    </dsp:sp>
    <dsp:sp modelId="{7D5B1352-F6E7-4A15-B335-DE3E1CDE3A80}">
      <dsp:nvSpPr>
        <dsp:cNvPr id="0" name=""/>
        <dsp:cNvSpPr/>
      </dsp:nvSpPr>
      <dsp:spPr>
        <a:xfrm rot="5400000">
          <a:off x="2775962" y="2339230"/>
          <a:ext cx="950008" cy="1081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65856-D668-42E9-81F1-4C4475D30DB2}">
      <dsp:nvSpPr>
        <dsp:cNvPr id="0" name=""/>
        <dsp:cNvSpPr/>
      </dsp:nvSpPr>
      <dsp:spPr>
        <a:xfrm>
          <a:off x="2524267" y="1286127"/>
          <a:ext cx="1599254" cy="11194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Participatory action research as a cultural change method</a:t>
          </a:r>
        </a:p>
      </dsp:txBody>
      <dsp:txXfrm>
        <a:off x="2578923" y="1340783"/>
        <a:ext cx="1489942" cy="1010114"/>
      </dsp:txXfrm>
    </dsp:sp>
    <dsp:sp modelId="{149F7626-45BD-418B-A28E-DE15AE0B3D9E}">
      <dsp:nvSpPr>
        <dsp:cNvPr id="0" name=""/>
        <dsp:cNvSpPr/>
      </dsp:nvSpPr>
      <dsp:spPr>
        <a:xfrm>
          <a:off x="4164715" y="1392890"/>
          <a:ext cx="2683178" cy="90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In-depth interviews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Focus groups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Multi-level engagement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Emergent and iterative learning</a:t>
          </a:r>
        </a:p>
      </dsp:txBody>
      <dsp:txXfrm>
        <a:off x="4164715" y="1392890"/>
        <a:ext cx="2683178" cy="904769"/>
      </dsp:txXfrm>
    </dsp:sp>
    <dsp:sp modelId="{1F7BC808-6829-4981-AF05-01A11B58F7E0}">
      <dsp:nvSpPr>
        <dsp:cNvPr id="0" name=""/>
        <dsp:cNvSpPr/>
      </dsp:nvSpPr>
      <dsp:spPr>
        <a:xfrm rot="5400000">
          <a:off x="4503721" y="3596715"/>
          <a:ext cx="950008" cy="1081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BCB0B-18AD-4CA8-9A3C-FA8242B3ACA4}">
      <dsp:nvSpPr>
        <dsp:cNvPr id="0" name=""/>
        <dsp:cNvSpPr/>
      </dsp:nvSpPr>
      <dsp:spPr>
        <a:xfrm>
          <a:off x="4252026" y="2543612"/>
          <a:ext cx="1599254" cy="11194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Cultivating a critical mass of faculty change agents</a:t>
          </a:r>
        </a:p>
      </dsp:txBody>
      <dsp:txXfrm>
        <a:off x="4306682" y="2598268"/>
        <a:ext cx="1489942" cy="1010114"/>
      </dsp:txXfrm>
    </dsp:sp>
    <dsp:sp modelId="{9C571739-C589-4BA7-A29C-5BE7B5B35D7D}">
      <dsp:nvSpPr>
        <dsp:cNvPr id="0" name=""/>
        <dsp:cNvSpPr/>
      </dsp:nvSpPr>
      <dsp:spPr>
        <a:xfrm>
          <a:off x="5876351" y="2658084"/>
          <a:ext cx="2706022" cy="90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Consciousness raising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Reframing entrenched ideals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Engaging with resistance</a:t>
          </a:r>
        </a:p>
      </dsp:txBody>
      <dsp:txXfrm>
        <a:off x="5876351" y="2658084"/>
        <a:ext cx="2706022" cy="904769"/>
      </dsp:txXfrm>
    </dsp:sp>
    <dsp:sp modelId="{31573C5E-AE88-47FF-8C7E-8793AA93AEE4}">
      <dsp:nvSpPr>
        <dsp:cNvPr id="0" name=""/>
        <dsp:cNvSpPr/>
      </dsp:nvSpPr>
      <dsp:spPr>
        <a:xfrm>
          <a:off x="5979785" y="3801097"/>
          <a:ext cx="1599254" cy="11194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Signs of deep change </a:t>
          </a:r>
        </a:p>
      </dsp:txBody>
      <dsp:txXfrm>
        <a:off x="6034441" y="3855753"/>
        <a:ext cx="1489942" cy="101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536FD-34B1-463A-9EBA-7D7A304D95CE}">
      <dsp:nvSpPr>
        <dsp:cNvPr id="0" name=""/>
        <dsp:cNvSpPr/>
      </dsp:nvSpPr>
      <dsp:spPr>
        <a:xfrm>
          <a:off x="0" y="71469"/>
          <a:ext cx="5393361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Undervalued scholarship: applied, public-focused; teaching-related </a:t>
          </a:r>
        </a:p>
      </dsp:txBody>
      <dsp:txXfrm>
        <a:off x="38838" y="110307"/>
        <a:ext cx="5315685" cy="717924"/>
      </dsp:txXfrm>
    </dsp:sp>
    <dsp:sp modelId="{57DE119F-3E87-4492-9096-B3BC700B7C8D}">
      <dsp:nvSpPr>
        <dsp:cNvPr id="0" name=""/>
        <dsp:cNvSpPr/>
      </dsp:nvSpPr>
      <dsp:spPr>
        <a:xfrm>
          <a:off x="0" y="924669"/>
          <a:ext cx="5393361" cy="795600"/>
        </a:xfrm>
        <a:prstGeom prst="roundRect">
          <a:avLst/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Community engaged research</a:t>
          </a:r>
        </a:p>
      </dsp:txBody>
      <dsp:txXfrm>
        <a:off x="38838" y="963507"/>
        <a:ext cx="5315685" cy="717924"/>
      </dsp:txXfrm>
    </dsp:sp>
    <dsp:sp modelId="{7B4FA80A-19FC-4884-B6A9-F7EE78ECC62A}">
      <dsp:nvSpPr>
        <dsp:cNvPr id="0" name=""/>
        <dsp:cNvSpPr/>
      </dsp:nvSpPr>
      <dsp:spPr>
        <a:xfrm>
          <a:off x="0" y="1777869"/>
          <a:ext cx="5393361" cy="795600"/>
        </a:xfrm>
        <a:prstGeom prst="roundRect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Faculty administrative leadership (institution building)</a:t>
          </a:r>
        </a:p>
      </dsp:txBody>
      <dsp:txXfrm>
        <a:off x="38838" y="1816707"/>
        <a:ext cx="5315685" cy="717924"/>
      </dsp:txXfrm>
    </dsp:sp>
    <dsp:sp modelId="{C3AFBE10-22CF-4EC3-92BA-B84337A47DD7}">
      <dsp:nvSpPr>
        <dsp:cNvPr id="0" name=""/>
        <dsp:cNvSpPr/>
      </dsp:nvSpPr>
      <dsp:spPr>
        <a:xfrm>
          <a:off x="0" y="2631069"/>
          <a:ext cx="5393361" cy="795600"/>
        </a:xfrm>
        <a:prstGeom prst="roundRect">
          <a:avLst/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Diversity and inclusion work</a:t>
          </a:r>
        </a:p>
      </dsp:txBody>
      <dsp:txXfrm>
        <a:off x="38838" y="2669907"/>
        <a:ext cx="5315685" cy="717924"/>
      </dsp:txXfrm>
    </dsp:sp>
    <dsp:sp modelId="{FE723949-CF39-46B3-A72D-FF9113599C7B}">
      <dsp:nvSpPr>
        <dsp:cNvPr id="0" name=""/>
        <dsp:cNvSpPr/>
      </dsp:nvSpPr>
      <dsp:spPr>
        <a:xfrm>
          <a:off x="0" y="3484269"/>
          <a:ext cx="5393361" cy="79560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Women faculty and faculty of color are over-represented in all of these activities.</a:t>
          </a:r>
        </a:p>
      </dsp:txBody>
      <dsp:txXfrm>
        <a:off x="38838" y="3523107"/>
        <a:ext cx="5315685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BDE2A-1601-429D-BF8C-AC5BE034B7E6}">
      <dsp:nvSpPr>
        <dsp:cNvPr id="0" name=""/>
        <dsp:cNvSpPr/>
      </dsp:nvSpPr>
      <dsp:spPr>
        <a:xfrm>
          <a:off x="1314261" y="598303"/>
          <a:ext cx="4046870" cy="4046870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84BCE-952A-4C1A-9A95-A8600E26EB0B}">
      <dsp:nvSpPr>
        <dsp:cNvPr id="0" name=""/>
        <dsp:cNvSpPr/>
      </dsp:nvSpPr>
      <dsp:spPr>
        <a:xfrm>
          <a:off x="1314261" y="598303"/>
          <a:ext cx="4046870" cy="4046870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8ECB-87F3-49E6-AAB9-6212F8F20CA6}">
      <dsp:nvSpPr>
        <dsp:cNvPr id="0" name=""/>
        <dsp:cNvSpPr/>
      </dsp:nvSpPr>
      <dsp:spPr>
        <a:xfrm>
          <a:off x="1314261" y="598303"/>
          <a:ext cx="4046870" cy="4046870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7D034-A0A2-4949-900F-EE9EC72C300A}">
      <dsp:nvSpPr>
        <dsp:cNvPr id="0" name=""/>
        <dsp:cNvSpPr/>
      </dsp:nvSpPr>
      <dsp:spPr>
        <a:xfrm>
          <a:off x="1314261" y="598303"/>
          <a:ext cx="4046870" cy="4046870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6D6B7-4931-4F8C-9F4C-78FF5591B875}">
      <dsp:nvSpPr>
        <dsp:cNvPr id="0" name=""/>
        <dsp:cNvSpPr/>
      </dsp:nvSpPr>
      <dsp:spPr>
        <a:xfrm>
          <a:off x="1314261" y="598303"/>
          <a:ext cx="4046870" cy="4046870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FD329-D1A1-46B5-AD35-B98ACB8F0B15}">
      <dsp:nvSpPr>
        <dsp:cNvPr id="0" name=""/>
        <dsp:cNvSpPr/>
      </dsp:nvSpPr>
      <dsp:spPr>
        <a:xfrm>
          <a:off x="2266281" y="1506332"/>
          <a:ext cx="2142830" cy="2230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Holistic  faculty careers support a diverse, equitable, vibrant university </a:t>
          </a:r>
        </a:p>
      </dsp:txBody>
      <dsp:txXfrm>
        <a:off x="2580091" y="1833027"/>
        <a:ext cx="1515210" cy="1577421"/>
      </dsp:txXfrm>
    </dsp:sp>
    <dsp:sp modelId="{3ACF4216-D12B-4461-9D81-FDEFE3FCE888}">
      <dsp:nvSpPr>
        <dsp:cNvPr id="0" name=""/>
        <dsp:cNvSpPr/>
      </dsp:nvSpPr>
      <dsp:spPr>
        <a:xfrm>
          <a:off x="2685151" y="8630"/>
          <a:ext cx="1305091" cy="1273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Community-engaged scholarship</a:t>
          </a:r>
        </a:p>
      </dsp:txBody>
      <dsp:txXfrm>
        <a:off x="2876277" y="195102"/>
        <a:ext cx="922839" cy="900368"/>
      </dsp:txXfrm>
    </dsp:sp>
    <dsp:sp modelId="{10706B94-3CDD-4AEE-B0A8-5DC9D84254DB}">
      <dsp:nvSpPr>
        <dsp:cNvPr id="0" name=""/>
        <dsp:cNvSpPr/>
      </dsp:nvSpPr>
      <dsp:spPr>
        <a:xfrm>
          <a:off x="4564868" y="1358435"/>
          <a:ext cx="1305091" cy="1305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Student-faculty research </a:t>
          </a:r>
        </a:p>
      </dsp:txBody>
      <dsp:txXfrm>
        <a:off x="4755994" y="1549561"/>
        <a:ext cx="922839" cy="922839"/>
      </dsp:txXfrm>
    </dsp:sp>
    <dsp:sp modelId="{BA19BAD9-3B59-4C87-B669-3DBBB415D79F}">
      <dsp:nvSpPr>
        <dsp:cNvPr id="0" name=""/>
        <dsp:cNvSpPr/>
      </dsp:nvSpPr>
      <dsp:spPr>
        <a:xfrm>
          <a:off x="3758460" y="3568175"/>
          <a:ext cx="1481931" cy="1305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Institution building; administrative work</a:t>
          </a:r>
        </a:p>
      </dsp:txBody>
      <dsp:txXfrm>
        <a:off x="3975484" y="3759301"/>
        <a:ext cx="1047883" cy="922839"/>
      </dsp:txXfrm>
    </dsp:sp>
    <dsp:sp modelId="{916CE41F-FC51-4BE3-ABB8-A6816840E116}">
      <dsp:nvSpPr>
        <dsp:cNvPr id="0" name=""/>
        <dsp:cNvSpPr/>
      </dsp:nvSpPr>
      <dsp:spPr>
        <a:xfrm>
          <a:off x="1523421" y="3568175"/>
          <a:ext cx="1305091" cy="1305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Applied Research</a:t>
          </a:r>
        </a:p>
      </dsp:txBody>
      <dsp:txXfrm>
        <a:off x="1714547" y="3759301"/>
        <a:ext cx="922839" cy="922839"/>
      </dsp:txXfrm>
    </dsp:sp>
    <dsp:sp modelId="{78B307C3-A028-49AD-82BD-DA99E1E6C670}">
      <dsp:nvSpPr>
        <dsp:cNvPr id="0" name=""/>
        <dsp:cNvSpPr/>
      </dsp:nvSpPr>
      <dsp:spPr>
        <a:xfrm>
          <a:off x="805433" y="1358435"/>
          <a:ext cx="1305091" cy="1305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Diversity and inclusion work</a:t>
          </a:r>
        </a:p>
      </dsp:txBody>
      <dsp:txXfrm>
        <a:off x="996559" y="1549561"/>
        <a:ext cx="922839" cy="922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ED603-BED4-DB42-A41C-C21FE45E490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604A-C58D-594B-88B6-2AB860F818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4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Colette 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65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Flipped emphasis from what. Journal next to professional identity. Development and communities of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4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3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conclusion slide following this one and. Tie-in to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73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Jodi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3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6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this presentation. Is cultural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4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6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 for this and next one: </a:t>
            </a:r>
            <a:r>
              <a:rPr lang="en-US" dirty="0" err="1"/>
              <a:t>crtically</a:t>
            </a:r>
            <a:r>
              <a:rPr lang="en-US" dirty="0"/>
              <a:t> re-examining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0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UCCS notes and. Discuss both unexamined beliefs and process of engaging.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Engaged this culture of resistance. - pivots around </a:t>
            </a:r>
            <a:r>
              <a:rPr lang="en-US" dirty="0" err="1"/>
              <a:t>hfd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8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B604A-C58D-594B-88B6-2AB860F818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7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0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1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4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58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edit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387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7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80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3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91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4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8C74-D9D5-464B-9A72-B3FDC9CD0399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DD899-6D28-4A1D-ACB6-A95631A4A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F3C5-5404-EF02-8075-7167686E3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940" y="634654"/>
            <a:ext cx="4746812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3400" b="1" i="1" dirty="0"/>
              <a:t>Re-imagining What Counts for Faculty Advancement:</a:t>
            </a:r>
            <a:br>
              <a:rPr lang="en-US" sz="3400" b="1" i="1" dirty="0"/>
            </a:br>
            <a:r>
              <a:rPr lang="en-US" sz="3400" b="1" i="1" dirty="0"/>
              <a:t>Cultivating a Culture of Valuing Comprehensive, </a:t>
            </a:r>
            <a:br>
              <a:rPr lang="en-US" sz="3400" b="1" i="1" dirty="0"/>
            </a:br>
            <a:r>
              <a:rPr lang="en-US" sz="3400" b="1" i="1" dirty="0"/>
              <a:t>Inclusive Faculty Careers</a:t>
            </a: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D02C5-AF52-BEA9-B088-6C36B401C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840" y="4648522"/>
            <a:ext cx="5584371" cy="943692"/>
          </a:xfrm>
        </p:spPr>
        <p:txBody>
          <a:bodyPr>
            <a:normAutofit/>
          </a:bodyPr>
          <a:lstStyle/>
          <a:p>
            <a:r>
              <a:rPr lang="en-US" sz="2000" dirty="0"/>
              <a:t>An Experience Report Presented by:</a:t>
            </a:r>
          </a:p>
          <a:p>
            <a:r>
              <a:rPr lang="en-US" sz="2000" dirty="0"/>
              <a:t> Jodi O’Brien, Jenny Loertscher, &amp; Colette Taylor</a:t>
            </a:r>
          </a:p>
        </p:txBody>
      </p:sp>
      <p:pic>
        <p:nvPicPr>
          <p:cNvPr id="5" name="Picture 4" descr="A picture containing sky, outdoor, tree&#10;&#10;Description automatically generated">
            <a:extLst>
              <a:ext uri="{FF2B5EF4-FFF2-40B4-BE49-F238E27FC236}">
                <a16:creationId xmlns:a16="http://schemas.microsoft.com/office/drawing/2014/main" id="{2DBA45D9-BA1B-24BF-A423-6C1B3797F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r="22225" b="1"/>
          <a:stretch/>
        </p:blipFill>
        <p:spPr>
          <a:xfrm>
            <a:off x="532258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507CCAA3-DF1D-44DD-EC6C-57A8C4C4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8" y="5592214"/>
            <a:ext cx="21336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Holistic Faculty Development Plan as Leverage for Change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Is initiated in the first year post-tenure.</a:t>
            </a:r>
          </a:p>
          <a:p>
            <a:pPr indent="-2286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Is intended to be a dynamic, work-in-progress (propose, practice, reflection, revise).</a:t>
            </a:r>
          </a:p>
          <a:p>
            <a:pPr indent="-2286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Includes consideration and systematic development around: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Faculty passions/expertise.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Identified communities of practice.  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Alignment with institutional mission.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Block Arc 5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D6692-1653-799D-B3EC-777644EA3D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80104" y="6356350"/>
            <a:ext cx="15736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E057FF-74AF-47E4-9296-67850A3ED3CE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Professional Identity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am a ___________?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93655" y="2067112"/>
            <a:ext cx="5257799" cy="2292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 i="1" dirty="0">
                <a:solidFill>
                  <a:schemeClr val="tx1"/>
                </a:solidFill>
              </a:rPr>
              <a:t>In a few words or a phrase, how would you describe your professional identity?</a:t>
            </a:r>
          </a:p>
          <a:p>
            <a:pPr algn="ctr"/>
            <a:r>
              <a:rPr lang="en-US" sz="3000" i="1" dirty="0">
                <a:solidFill>
                  <a:schemeClr val="tx1"/>
                </a:solidFill>
              </a:rPr>
              <a:t>(be creative, have fun with this)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63CBDFC-3A6A-F44F-0487-F518D866E8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fld id="{D4A24202-F673-4635-874B-E7F8900AC70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8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Reflection: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800100" lvl="1"/>
            <a:r>
              <a:rPr lang="en-US" sz="2400" dirty="0"/>
              <a:t>What is the impact you intended to make when you entered the profession? </a:t>
            </a:r>
          </a:p>
          <a:p>
            <a:pPr marL="800100" lvl="1"/>
            <a:r>
              <a:rPr lang="en-US" sz="2400" dirty="0"/>
              <a:t>What have you learned from going through the tenure process about yourself? </a:t>
            </a:r>
          </a:p>
          <a:p>
            <a:pPr marL="800100" lvl="1"/>
            <a:r>
              <a:rPr lang="en-US" sz="2400" dirty="0"/>
              <a:t>What are you passionate about in context of your professional identity? </a:t>
            </a:r>
          </a:p>
          <a:p>
            <a:pPr marL="800100" lvl="1"/>
            <a:r>
              <a:rPr lang="en-US" sz="2400" dirty="0"/>
              <a:t>How would you describe your specific forms of expertise?</a:t>
            </a:r>
          </a:p>
          <a:p>
            <a:pPr marL="800100" lvl="1"/>
            <a:r>
              <a:rPr lang="en-US" sz="2400" dirty="0"/>
              <a:t>How does this expertise show up in your professional life?</a:t>
            </a:r>
          </a:p>
          <a:p>
            <a:pPr marL="800100" lvl="1"/>
            <a:r>
              <a:rPr lang="en-US" sz="2400" dirty="0"/>
              <a:t>How does this expertise show up in your university engagements?</a:t>
            </a:r>
          </a:p>
          <a:p>
            <a:pPr marL="800100" lvl="1"/>
            <a:r>
              <a:rPr lang="en-US" sz="2400" dirty="0"/>
              <a:t>What are the unifying themes of your professional life? </a:t>
            </a:r>
          </a:p>
          <a:p>
            <a:pPr marL="800100" lvl="1"/>
            <a:r>
              <a:rPr lang="en-US" sz="2400" dirty="0"/>
              <a:t>How does your professional identity and journey to professor align with your institution’s mission?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4F649-940F-31B8-D319-EFDC8F3AE5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E057FF-74AF-47E4-9296-67850A3ED3CE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4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1112969"/>
            <a:ext cx="4898571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Identifying “Communities of Practice”: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1" y="1330475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Who/what are the professional audiences in your head?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Where/how do you aspire to have impact? How would you demonstrate that impact?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contributions are you already making that you think don’t count; how might you develop these?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26927-D26D-37E9-6CE8-4C057D8725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06330" y="6356350"/>
            <a:ext cx="84747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E057FF-74AF-47E4-9296-67850A3ED3CE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9D37F-15A9-E942-A4C8-DAF4BBEE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Take-aways</a:t>
            </a:r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2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924DDB-238B-2415-86C6-DFA936709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Cultural Transformation</a:t>
            </a:r>
          </a:p>
          <a:p>
            <a:pPr marL="40005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Experiment-in-process</a:t>
            </a:r>
          </a:p>
          <a:p>
            <a:pPr marL="40005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Engage Resistance in Critical Examination</a:t>
            </a:r>
          </a:p>
          <a:p>
            <a:pPr marL="40005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Communication across multiple levels</a:t>
            </a:r>
          </a:p>
          <a:p>
            <a:pPr marL="40005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PAR and Iterative Learning</a:t>
            </a:r>
          </a:p>
          <a:p>
            <a:pPr marL="400050" indent="-342900"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>
              <a:solidFill>
                <a:schemeClr val="tx1"/>
              </a:solidFill>
            </a:endParaRPr>
          </a:p>
          <a:p>
            <a:pPr marL="5715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Indicators of Deep Cultural Shift</a:t>
            </a:r>
          </a:p>
          <a:p>
            <a:pPr marL="1085850" lvl="1" indent="-342900">
              <a:buFont typeface="Wingdings" pitchFamily="2" charset="2"/>
              <a:buChar char="v"/>
            </a:pPr>
            <a:r>
              <a:rPr lang="en-US" sz="2000" dirty="0"/>
              <a:t>Strategic Directions</a:t>
            </a:r>
          </a:p>
          <a:p>
            <a:pPr marL="1085850" lvl="1" indent="-342900">
              <a:buFont typeface="Wingdings" pitchFamily="2" charset="2"/>
              <a:buChar char="v"/>
            </a:pPr>
            <a:r>
              <a:rPr lang="en-US" sz="2000" dirty="0"/>
              <a:t>Surge in faculty morale</a:t>
            </a:r>
          </a:p>
          <a:p>
            <a:pPr marL="1085850" lvl="1" indent="-342900">
              <a:buFont typeface="Wingdings" pitchFamily="2" charset="2"/>
              <a:buChar char="v"/>
            </a:pPr>
            <a:r>
              <a:rPr lang="en-US" sz="2000" dirty="0"/>
              <a:t># of petitions for promotion</a:t>
            </a:r>
          </a:p>
          <a:p>
            <a:pPr marL="1085850" lvl="1" indent="-342900">
              <a:buFont typeface="Wingdings" pitchFamily="2" charset="2"/>
              <a:buChar char="v"/>
            </a:pPr>
            <a:r>
              <a:rPr lang="en-US" sz="2000" dirty="0"/>
              <a:t>Generous faculty support</a:t>
            </a:r>
          </a:p>
          <a:p>
            <a:pPr marL="1085850" lvl="1" indent="-342900">
              <a:buFont typeface="Wingdings" pitchFamily="2" charset="2"/>
              <a:buChar char="v"/>
            </a:pPr>
            <a:endParaRPr lang="en-US" sz="2000" dirty="0">
              <a:solidFill>
                <a:schemeClr val="tx1"/>
              </a:solidFill>
            </a:endParaRPr>
          </a:p>
          <a:p>
            <a:pPr marL="742950" lvl="1" indent="0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57150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Freeform: Shape 2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0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71" y="1233241"/>
            <a:ext cx="5508172" cy="40646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Goals of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SU ADVANCE: Reimagining the Professoriate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Critically examine taken-for-granted ideals regarding faculty careers and what counts.</a:t>
            </a:r>
          </a:p>
          <a:p>
            <a:r>
              <a:rPr lang="en-US" sz="1800" dirty="0"/>
              <a:t>Alignment of our educational mission with the realities of what is actually happening, and the recognition systems that are used to evaluate faculty.</a:t>
            </a:r>
          </a:p>
          <a:p>
            <a:r>
              <a:rPr lang="en-US" sz="1800" dirty="0"/>
              <a:t>Reimagined professoriate in which the diversity of contributions are valued, welcomed, and celebrated for what they are—necessary for success, satisfaction, and sustainability of the university.</a:t>
            </a:r>
          </a:p>
          <a:p>
            <a:r>
              <a:rPr lang="en-US" sz="1800" dirty="0"/>
              <a:t>Through restructuring our promotion guidelines, and through the mentoring program, we will be able to effect the cultural transformation that is necessary if we are to truly be a diverse campus.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3D8D683-F7DF-41AC-5D72-720BEC682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11" y="5297869"/>
            <a:ext cx="3593599" cy="15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9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96C342-5CBA-6B80-619F-2A1A20FE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11" y="209244"/>
            <a:ext cx="10826578" cy="122682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2800" b="1" dirty="0"/>
              <a:t>Seattle University ADVANCE-IT Experience Report:</a:t>
            </a:r>
            <a:br>
              <a:rPr lang="en-US" sz="2800" b="1" dirty="0"/>
            </a:br>
            <a:r>
              <a:rPr lang="en-US" sz="2800" b="1" dirty="0"/>
              <a:t>How to Effect the Cultural Changes Necessary to </a:t>
            </a:r>
            <a:br>
              <a:rPr lang="en-US" sz="2800" b="1" dirty="0"/>
            </a:br>
            <a:r>
              <a:rPr lang="en-US" sz="2800" b="1" dirty="0"/>
              <a:t>Support and Sustain Institutional Transformation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95B6D4-2798-8985-4072-0BFF521B0502}"/>
              </a:ext>
            </a:extLst>
          </p:cNvPr>
          <p:cNvGrpSpPr/>
          <p:nvPr/>
        </p:nvGrpSpPr>
        <p:grpSpPr>
          <a:xfrm>
            <a:off x="6245696" y="1691756"/>
            <a:ext cx="3395010" cy="1458987"/>
            <a:chOff x="7736344" y="1520271"/>
            <a:chExt cx="3207947" cy="18288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DA47C4-77B8-F83D-757F-AEAA4DD65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4508" y="1520271"/>
              <a:ext cx="3115505" cy="18288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3BD57F-8CCC-9A9E-2421-96743541DA95}"/>
                </a:ext>
              </a:extLst>
            </p:cNvPr>
            <p:cNvSpPr txBox="1"/>
            <p:nvPr/>
          </p:nvSpPr>
          <p:spPr>
            <a:xfrm>
              <a:off x="7736344" y="1649532"/>
              <a:ext cx="32079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/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SU ADVANCE institutionalized as the faculty development philosophy for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University 5-year strategic plan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E4E803-8358-9738-7A2A-FEF25AEE57A4}"/>
              </a:ext>
            </a:extLst>
          </p:cNvPr>
          <p:cNvGrpSpPr/>
          <p:nvPr/>
        </p:nvGrpSpPr>
        <p:grpSpPr>
          <a:xfrm>
            <a:off x="8893343" y="5627460"/>
            <a:ext cx="2841227" cy="1039782"/>
            <a:chOff x="8695601" y="4165786"/>
            <a:chExt cx="3320911" cy="103978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06E6D7-B1CE-50CE-E669-AFD1BA649C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5601" y="4165786"/>
              <a:ext cx="3260392" cy="103978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7503B0-DB7F-69C9-B003-F922066F49B2}"/>
                </a:ext>
              </a:extLst>
            </p:cNvPr>
            <p:cNvSpPr txBox="1"/>
            <p:nvPr/>
          </p:nvSpPr>
          <p:spPr>
            <a:xfrm>
              <a:off x="8808566" y="4270178"/>
              <a:ext cx="3207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FOC affinity mentoring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&amp;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Mentoring the mentors </a:t>
              </a: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1289C0B-B9C8-867F-76C6-A35596D4B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534012"/>
              </p:ext>
            </p:extLst>
          </p:nvPr>
        </p:nvGraphicFramePr>
        <p:xfrm>
          <a:off x="253525" y="1347353"/>
          <a:ext cx="8582374" cy="494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FDA3FB21-00F4-4FCE-4020-3A1B8F4327FA}"/>
              </a:ext>
            </a:extLst>
          </p:cNvPr>
          <p:cNvGrpSpPr/>
          <p:nvPr/>
        </p:nvGrpSpPr>
        <p:grpSpPr>
          <a:xfrm>
            <a:off x="8078647" y="3510332"/>
            <a:ext cx="3228107" cy="1458987"/>
            <a:chOff x="8538429" y="5491103"/>
            <a:chExt cx="3228107" cy="145898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C102803-2400-6980-61BA-BA8C55BF1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8429" y="5491103"/>
              <a:ext cx="3195008" cy="14589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05E742-BCCA-EA88-9361-B89B0C03210F}"/>
                </a:ext>
              </a:extLst>
            </p:cNvPr>
            <p:cNvSpPr txBox="1"/>
            <p:nvPr/>
          </p:nvSpPr>
          <p:spPr>
            <a:xfrm>
              <a:off x="8558589" y="5857084"/>
              <a:ext cx="32079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2023 NSF ADVANCE Partnership: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Multi-dimensional faculty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evaluation metrics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B54110-002C-C8EA-1BB3-D8D10367E9C0}"/>
              </a:ext>
            </a:extLst>
          </p:cNvPr>
          <p:cNvGrpSpPr/>
          <p:nvPr/>
        </p:nvGrpSpPr>
        <p:grpSpPr>
          <a:xfrm>
            <a:off x="62214" y="3671837"/>
            <a:ext cx="2315930" cy="3022085"/>
            <a:chOff x="132491" y="3079432"/>
            <a:chExt cx="2315930" cy="30220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796BA5C-BF45-999E-F0D0-BE49769C43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491" y="3079432"/>
              <a:ext cx="2315930" cy="302208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399E3B-284F-366E-7AA7-76B658700EC4}"/>
                </a:ext>
              </a:extLst>
            </p:cNvPr>
            <p:cNvSpPr txBox="1"/>
            <p:nvPr/>
          </p:nvSpPr>
          <p:spPr>
            <a:xfrm>
              <a:off x="578252" y="3451418"/>
              <a:ext cx="14727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Prior to 2021 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0-2 promotions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annually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2021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1600" dirty="0">
                  <a:solidFill>
                    <a:srgbClr val="92D050"/>
                  </a:solidFill>
                </a:rPr>
                <a:t>7 promotions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2022 </a:t>
              </a:r>
            </a:p>
            <a:p>
              <a:pPr algn="ctr"/>
              <a:r>
                <a:rPr lang="en-US" sz="1600" dirty="0">
                  <a:solidFill>
                    <a:srgbClr val="92D050"/>
                  </a:solidFill>
                </a:rPr>
                <a:t>9 promotions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2023 </a:t>
              </a:r>
            </a:p>
            <a:p>
              <a:pPr algn="ctr"/>
              <a:r>
                <a:rPr lang="en-US" sz="1600" dirty="0">
                  <a:solidFill>
                    <a:srgbClr val="92D050"/>
                  </a:solidFill>
                </a:rPr>
                <a:t>11 promotions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59FAE6-22F7-5805-1C62-4892739CA051}"/>
              </a:ext>
            </a:extLst>
          </p:cNvPr>
          <p:cNvGrpSpPr/>
          <p:nvPr/>
        </p:nvGrpSpPr>
        <p:grpSpPr>
          <a:xfrm>
            <a:off x="2304421" y="5506146"/>
            <a:ext cx="2872437" cy="1187776"/>
            <a:chOff x="653181" y="5531993"/>
            <a:chExt cx="3207947" cy="12531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A815F6-708B-453C-889D-A75AC3325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840" y="5531993"/>
              <a:ext cx="2966364" cy="125316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508EAF-106B-FF54-629B-F2477E425277}"/>
                </a:ext>
              </a:extLst>
            </p:cNvPr>
            <p:cNvSpPr txBox="1"/>
            <p:nvPr/>
          </p:nvSpPr>
          <p:spPr>
            <a:xfrm>
              <a:off x="653181" y="5704821"/>
              <a:ext cx="32079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Reframing the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external evaluation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process for promotion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CF08D53-6F65-24EE-5C3F-23AB3C4AABCE}"/>
              </a:ext>
            </a:extLst>
          </p:cNvPr>
          <p:cNvGrpSpPr/>
          <p:nvPr/>
        </p:nvGrpSpPr>
        <p:grpSpPr>
          <a:xfrm>
            <a:off x="4742989" y="2976615"/>
            <a:ext cx="5819603" cy="2981915"/>
            <a:chOff x="5876351" y="2658084"/>
            <a:chExt cx="5819603" cy="29819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F0DDE4-4C7A-7AB0-F032-46F8AB0656E9}"/>
                </a:ext>
              </a:extLst>
            </p:cNvPr>
            <p:cNvSpPr/>
            <p:nvPr/>
          </p:nvSpPr>
          <p:spPr>
            <a:xfrm>
              <a:off x="5876351" y="2658084"/>
              <a:ext cx="2706022" cy="90476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275EDC-0761-8CD2-F42B-1829F84064B0}"/>
                </a:ext>
              </a:extLst>
            </p:cNvPr>
            <p:cNvSpPr txBox="1"/>
            <p:nvPr/>
          </p:nvSpPr>
          <p:spPr>
            <a:xfrm>
              <a:off x="8989932" y="4735230"/>
              <a:ext cx="2706022" cy="904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Evidence of multi-level change </a:t>
              </a:r>
            </a:p>
            <a:p>
              <a:r>
                <a:rPr lang="en-US" sz="1200" dirty="0"/>
                <a:t>and institutional literacy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09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4" y="1125255"/>
            <a:ext cx="5508172" cy="40646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Philosophy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3D8D683-F7DF-41AC-5D72-720BEC682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11" y="5518051"/>
            <a:ext cx="3593599" cy="13434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206F22E-6B64-1E3A-E773-CFDA2A2184B6}"/>
              </a:ext>
            </a:extLst>
          </p:cNvPr>
          <p:cNvSpPr txBox="1">
            <a:spLocks/>
          </p:cNvSpPr>
          <p:nvPr/>
        </p:nvSpPr>
        <p:spPr>
          <a:xfrm>
            <a:off x="6096000" y="1339949"/>
            <a:ext cx="5223388" cy="395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Recognize and reward an inclusive, comprehensive range of faculty activities that constitute the basis of higher education:</a:t>
            </a:r>
          </a:p>
          <a:p>
            <a:pPr lvl="1"/>
            <a:r>
              <a:rPr lang="en-US" dirty="0"/>
              <a:t>Student success</a:t>
            </a:r>
          </a:p>
          <a:p>
            <a:pPr lvl="1"/>
            <a:r>
              <a:rPr lang="en-US" dirty="0"/>
              <a:t>University community and governance</a:t>
            </a:r>
          </a:p>
          <a:p>
            <a:pPr lvl="1"/>
            <a:r>
              <a:rPr lang="en-US" dirty="0"/>
              <a:t>University reputation and rankings</a:t>
            </a:r>
          </a:p>
          <a:p>
            <a:pPr lvl="1"/>
            <a:r>
              <a:rPr lang="en-US" dirty="0"/>
              <a:t>Public engagement (democracy).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4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7CB1D-4BED-6D41-A7CD-CF0E2AB8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/>
              <a:t>Faculty Activities Inventory</a:t>
            </a:r>
            <a:endParaRPr lang="en-US" b="1" dirty="0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2464-8E4B-564C-B38E-C6AC2E70D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Consider some of the activities that you engage in as a faculty member that you are good at and enjoy beyond traditional research.</a:t>
            </a:r>
          </a:p>
          <a:p>
            <a:pPr marL="0" indent="0">
              <a:buNone/>
            </a:pPr>
            <a:r>
              <a:rPr lang="en-US" sz="2000" dirty="0"/>
              <a:t>1) Do these activities contribute to:</a:t>
            </a:r>
          </a:p>
          <a:p>
            <a:pPr marL="0" indent="0">
              <a:buNone/>
            </a:pPr>
            <a:r>
              <a:rPr lang="en-US" sz="2000" dirty="0"/>
              <a:t>	-Student success?</a:t>
            </a:r>
          </a:p>
          <a:p>
            <a:pPr marL="0" indent="0">
              <a:buNone/>
            </a:pPr>
            <a:r>
              <a:rPr lang="en-US" sz="2000" dirty="0"/>
              <a:t>	-University functioning?</a:t>
            </a:r>
          </a:p>
          <a:p>
            <a:pPr marL="0" indent="0">
              <a:buNone/>
            </a:pPr>
            <a:r>
              <a:rPr lang="en-US" sz="2000" dirty="0"/>
              <a:t>	-University reputation and mission?</a:t>
            </a:r>
          </a:p>
          <a:p>
            <a:pPr marL="0" indent="0">
              <a:buNone/>
            </a:pPr>
            <a:r>
              <a:rPr lang="en-US" sz="2000" dirty="0"/>
              <a:t>	-Broader communities?</a:t>
            </a:r>
          </a:p>
          <a:p>
            <a:pPr marL="0" indent="0">
              <a:buNone/>
            </a:pPr>
            <a:r>
              <a:rPr lang="en-US" sz="2000" dirty="0"/>
              <a:t>	-Public interest?</a:t>
            </a:r>
          </a:p>
          <a:p>
            <a:pPr marL="0" indent="0">
              <a:buNone/>
            </a:pPr>
            <a:r>
              <a:rPr lang="en-US" sz="2000" dirty="0"/>
              <a:t>2) Do they count toward tenure and promotion?</a:t>
            </a:r>
          </a:p>
          <a:p>
            <a:pPr marL="0" indent="0">
              <a:buNone/>
            </a:pPr>
            <a:r>
              <a:rPr lang="en-US" sz="2000" dirty="0"/>
              <a:t>3) Where do you put them on your CV?</a:t>
            </a:r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Under-Valued Faculty Activities: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AB3C70-3770-E6DB-178E-8DD627FF9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49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A305AC-0189-407D-A9D3-ACA26225F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63058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756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8836A-C1EC-1143-B2A0-BCFD7C43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783" y="1656029"/>
            <a:ext cx="2461482" cy="270791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Exercise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B63B8-8352-914D-A033-FBF6D870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8337"/>
            <a:ext cx="5693229" cy="488935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Participatory Research Action (PAR) – </a:t>
            </a:r>
          </a:p>
          <a:p>
            <a:pPr marL="0" indent="0" algn="ctr">
              <a:buNone/>
            </a:pPr>
            <a:r>
              <a:rPr lang="en-US" b="1" dirty="0"/>
              <a:t>Critical Examination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beliefs and practices get in the way of recognizing and valuing an inclusive, comprehensive range of faculty activities?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4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06604D-0E29-CF7A-BAA0-6FC5C18CA895}"/>
              </a:ext>
            </a:extLst>
          </p:cNvPr>
          <p:cNvGraphicFramePr/>
          <p:nvPr/>
        </p:nvGraphicFramePr>
        <p:xfrm>
          <a:off x="2260221" y="1656151"/>
          <a:ext cx="6675394" cy="491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B864DA1-D26E-97E9-3F80-5E51062C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56" y="135382"/>
            <a:ext cx="10515600" cy="1325563"/>
          </a:xfrm>
          <a:noFill/>
          <a:ln w="127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Seattle University took on </a:t>
            </a:r>
            <a:r>
              <a:rPr lang="en-US" sz="3600" b="1"/>
              <a:t>a culture of </a:t>
            </a:r>
            <a:r>
              <a:rPr lang="en-US" sz="3600" b="1" dirty="0"/>
              <a:t>resistance </a:t>
            </a:r>
            <a:br>
              <a:rPr lang="en-US" sz="3600" b="1" dirty="0"/>
            </a:br>
            <a:r>
              <a:rPr lang="en-US" sz="3600" b="1" dirty="0"/>
              <a:t>and successfully revised its promotion guidelines to count </a:t>
            </a:r>
            <a:br>
              <a:rPr lang="en-US" sz="3600" b="1" dirty="0"/>
            </a:br>
            <a:r>
              <a:rPr lang="en-US" sz="3600" b="1" dirty="0"/>
              <a:t>undervalued faculty contributions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3BBE79-393D-85BB-A21B-81E249C996C0}"/>
              </a:ext>
            </a:extLst>
          </p:cNvPr>
          <p:cNvGrpSpPr/>
          <p:nvPr/>
        </p:nvGrpSpPr>
        <p:grpSpPr>
          <a:xfrm>
            <a:off x="8596657" y="1712375"/>
            <a:ext cx="3040086" cy="1736183"/>
            <a:chOff x="2553768" y="4457885"/>
            <a:chExt cx="3040086" cy="17361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CC3E2CE-ACE6-AC00-BA4D-767677CFAB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3768" y="4457885"/>
              <a:ext cx="3040086" cy="164735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9B64C0-276A-F93B-FAA3-353198B7DED4}"/>
                </a:ext>
              </a:extLst>
            </p:cNvPr>
            <p:cNvSpPr txBox="1"/>
            <p:nvPr/>
          </p:nvSpPr>
          <p:spPr>
            <a:xfrm>
              <a:off x="2956451" y="4699467"/>
              <a:ext cx="2307045" cy="149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Traditional metrics for advancement neither recognize nor accurately evaluate these activities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3385AF-2ADE-8E10-B28C-CDB351477784}"/>
              </a:ext>
            </a:extLst>
          </p:cNvPr>
          <p:cNvGrpSpPr/>
          <p:nvPr/>
        </p:nvGrpSpPr>
        <p:grpSpPr>
          <a:xfrm>
            <a:off x="370344" y="1828025"/>
            <a:ext cx="1920284" cy="1188618"/>
            <a:chOff x="3425261" y="1405462"/>
            <a:chExt cx="1719394" cy="994655"/>
          </a:xfrm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3BEB4A7E-03B7-B2F9-8B81-A8A338285D2E}"/>
                </a:ext>
              </a:extLst>
            </p:cNvPr>
            <p:cNvSpPr/>
            <p:nvPr/>
          </p:nvSpPr>
          <p:spPr>
            <a:xfrm>
              <a:off x="3425261" y="1405462"/>
              <a:ext cx="1719394" cy="994655"/>
            </a:xfrm>
            <a:prstGeom prst="cloud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182F59-6549-296F-5018-42794CAD1BF3}"/>
                </a:ext>
              </a:extLst>
            </p:cNvPr>
            <p:cNvSpPr txBox="1"/>
            <p:nvPr/>
          </p:nvSpPr>
          <p:spPr>
            <a:xfrm flipH="1">
              <a:off x="3425966" y="1606652"/>
              <a:ext cx="16952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 love the university mission, but it's killing me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B63A0F-657A-07CE-9649-DCD54AFC627D}"/>
              </a:ext>
            </a:extLst>
          </p:cNvPr>
          <p:cNvGrpSpPr/>
          <p:nvPr/>
        </p:nvGrpSpPr>
        <p:grpSpPr>
          <a:xfrm>
            <a:off x="82073" y="3742862"/>
            <a:ext cx="2890218" cy="1458987"/>
            <a:chOff x="391830" y="5176090"/>
            <a:chExt cx="3195008" cy="145898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0B5055-7DBF-1130-A7CA-160D3FA3E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830" y="5176090"/>
              <a:ext cx="3195008" cy="14589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F91FBB-F5C9-2BDD-BF3B-0796BF8E62C9}"/>
                </a:ext>
              </a:extLst>
            </p:cNvPr>
            <p:cNvSpPr txBox="1"/>
            <p:nvPr/>
          </p:nvSpPr>
          <p:spPr>
            <a:xfrm>
              <a:off x="738908" y="5343513"/>
              <a:ext cx="24228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Women and faculty of color are more likely to be engaged in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these activities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726772-785D-A6FA-6C13-03200AEAC044}"/>
              </a:ext>
            </a:extLst>
          </p:cNvPr>
          <p:cNvGrpSpPr/>
          <p:nvPr/>
        </p:nvGrpSpPr>
        <p:grpSpPr>
          <a:xfrm>
            <a:off x="8315909" y="3590385"/>
            <a:ext cx="1884218" cy="1173018"/>
            <a:chOff x="619709" y="3978313"/>
            <a:chExt cx="1884218" cy="1173018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6312392D-F10A-43D3-F8B7-C292548B4A9E}"/>
                </a:ext>
              </a:extLst>
            </p:cNvPr>
            <p:cNvSpPr/>
            <p:nvPr/>
          </p:nvSpPr>
          <p:spPr>
            <a:xfrm>
              <a:off x="619709" y="3978313"/>
              <a:ext cx="1884218" cy="1173018"/>
            </a:xfrm>
            <a:prstGeom prst="wedgeEllipseCallout">
              <a:avLst>
                <a:gd name="adj1" fmla="val 18383"/>
                <a:gd name="adj2" fmla="val 60138"/>
              </a:avLst>
            </a:prstGeom>
            <a:solidFill>
              <a:srgbClr val="FF66C9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FB8BFA-E80E-8F0F-17B0-E57EB4ED45B3}"/>
                </a:ext>
              </a:extLst>
            </p:cNvPr>
            <p:cNvSpPr txBox="1"/>
            <p:nvPr/>
          </p:nvSpPr>
          <p:spPr>
            <a:xfrm>
              <a:off x="836763" y="4091176"/>
              <a:ext cx="14501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 value these activities, we just don't know how to count them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C83D1F-CE18-EDFC-4FAD-D6ECAA5668B6}"/>
              </a:ext>
            </a:extLst>
          </p:cNvPr>
          <p:cNvGrpSpPr/>
          <p:nvPr/>
        </p:nvGrpSpPr>
        <p:grpSpPr>
          <a:xfrm>
            <a:off x="10200847" y="4574732"/>
            <a:ext cx="1884218" cy="1173018"/>
            <a:chOff x="2740174" y="3591060"/>
            <a:chExt cx="1884218" cy="1173018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DF3F07A7-9435-911A-23BA-F5E1A4F01005}"/>
                </a:ext>
              </a:extLst>
            </p:cNvPr>
            <p:cNvSpPr/>
            <p:nvPr/>
          </p:nvSpPr>
          <p:spPr>
            <a:xfrm>
              <a:off x="2740174" y="3591060"/>
              <a:ext cx="1884218" cy="1173018"/>
            </a:xfrm>
            <a:prstGeom prst="wedgeEllipseCallout">
              <a:avLst>
                <a:gd name="adj1" fmla="val -10539"/>
                <a:gd name="adj2" fmla="val 68012"/>
              </a:avLst>
            </a:prstGeom>
            <a:solidFill>
              <a:srgbClr val="C4459C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63E23-105B-18BE-D821-A186E178FAB5}"/>
                </a:ext>
              </a:extLst>
            </p:cNvPr>
            <p:cNvSpPr txBox="1"/>
            <p:nvPr/>
          </p:nvSpPr>
          <p:spPr>
            <a:xfrm>
              <a:off x="2889548" y="3758668"/>
              <a:ext cx="16293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We value diversity work, just not as a path to promotion. Those faculty should get a plaque or something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29B763-5363-616D-3B33-78429A5FF2A3}"/>
              </a:ext>
            </a:extLst>
          </p:cNvPr>
          <p:cNvGrpSpPr/>
          <p:nvPr/>
        </p:nvGrpSpPr>
        <p:grpSpPr>
          <a:xfrm>
            <a:off x="8269727" y="5330721"/>
            <a:ext cx="1936453" cy="1173018"/>
            <a:chOff x="4515146" y="4444031"/>
            <a:chExt cx="1936453" cy="1173018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2F774BB3-467D-5913-4AF4-E5D15B45D90E}"/>
                </a:ext>
              </a:extLst>
            </p:cNvPr>
            <p:cNvSpPr/>
            <p:nvPr/>
          </p:nvSpPr>
          <p:spPr>
            <a:xfrm>
              <a:off x="4567381" y="4444031"/>
              <a:ext cx="1884218" cy="1173018"/>
            </a:xfrm>
            <a:prstGeom prst="wedgeEllipseCallout">
              <a:avLst>
                <a:gd name="adj1" fmla="val -29656"/>
                <a:gd name="adj2" fmla="val 56988"/>
              </a:avLst>
            </a:prstGeom>
            <a:solidFill>
              <a:srgbClr val="C4459C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0DFB41-AB82-DF84-3A95-63E4462D803D}"/>
                </a:ext>
              </a:extLst>
            </p:cNvPr>
            <p:cNvSpPr txBox="1"/>
            <p:nvPr/>
          </p:nvSpPr>
          <p:spPr>
            <a:xfrm>
              <a:off x="4515146" y="4529897"/>
              <a:ext cx="1827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If you want to do community or applied research, go for it, but don't expect to get promoted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20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8E9FA66F-E045-D165-06D5-DDF3C48F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0" y="111903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Holistic Faculty Development?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Arc 3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9ECE1C1-AEEE-5BC2-CFF6-5DA9C6E6E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INTENT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Post-tenure systematic focus and planning for integrated professional development and intentional contribution in specified domains.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Encourage formative conversations between faculty, chairs, and deans.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Establish a specified reference basis for annual performance evaluations.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61349-699A-A999-404C-638E85E574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E057FF-74AF-47E4-9296-67850A3ED3CE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2238</TotalTime>
  <Words>1030</Words>
  <Application>Microsoft Office PowerPoint</Application>
  <PresentationFormat>Widescreen</PresentationFormat>
  <Paragraphs>155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Re-imagining What Counts for Faculty Advancement: Cultivating a Culture of Valuing Comprehensive,  Inclusive Faculty Careers</vt:lpstr>
      <vt:lpstr>Goals of  SU ADVANCE: Reimagining the Professoriate </vt:lpstr>
      <vt:lpstr> Seattle University ADVANCE-IT Experience Report: How to Effect the Cultural Changes Necessary to  Support and Sustain Institutional Transformation</vt:lpstr>
      <vt:lpstr>Philosophy</vt:lpstr>
      <vt:lpstr>Faculty Activities Inventory</vt:lpstr>
      <vt:lpstr>Under-Valued Faculty Activities:</vt:lpstr>
      <vt:lpstr>Exercise</vt:lpstr>
      <vt:lpstr>Seattle University took on a culture of resistance  and successfully revised its promotion guidelines to count  undervalued faculty contributions</vt:lpstr>
      <vt:lpstr>What is Holistic Faculty Development?</vt:lpstr>
      <vt:lpstr>Holistic Faculty Development Plan as Leverage for Change</vt:lpstr>
      <vt:lpstr>Professional Identity  I am a ___________?</vt:lpstr>
      <vt:lpstr>Reflection:</vt:lpstr>
      <vt:lpstr>Identifying “Communities of Practice”:</vt:lpstr>
      <vt:lpstr>Take-aways</vt:lpstr>
    </vt:vector>
  </TitlesOfParts>
  <Company>Seattle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Unheard Voices and Unrecognized Contributions</dc:title>
  <dc:creator>181</dc:creator>
  <cp:lastModifiedBy>Loertscher, Jennifer</cp:lastModifiedBy>
  <cp:revision>138</cp:revision>
  <dcterms:created xsi:type="dcterms:W3CDTF">2019-10-03T22:02:00Z</dcterms:created>
  <dcterms:modified xsi:type="dcterms:W3CDTF">2023-06-07T13:00:48Z</dcterms:modified>
</cp:coreProperties>
</file>