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handoutMasterIdLst>
    <p:handoutMasterId r:id="rId17"/>
  </p:handoutMasterIdLst>
  <p:sldIdLst>
    <p:sldId id="272" r:id="rId2"/>
    <p:sldId id="256" r:id="rId3"/>
    <p:sldId id="258" r:id="rId4"/>
    <p:sldId id="262" r:id="rId5"/>
    <p:sldId id="260" r:id="rId6"/>
    <p:sldId id="263" r:id="rId7"/>
    <p:sldId id="264" r:id="rId8"/>
    <p:sldId id="266" r:id="rId9"/>
    <p:sldId id="265" r:id="rId10"/>
    <p:sldId id="268" r:id="rId11"/>
    <p:sldId id="267" r:id="rId12"/>
    <p:sldId id="269" r:id="rId13"/>
    <p:sldId id="270"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185" autoAdjust="0"/>
  </p:normalViewPr>
  <p:slideViewPr>
    <p:cSldViewPr snapToGrid="0">
      <p:cViewPr varScale="1">
        <p:scale>
          <a:sx n="77" d="100"/>
          <a:sy n="77" d="100"/>
        </p:scale>
        <p:origin x="984" y="96"/>
      </p:cViewPr>
      <p:guideLst/>
    </p:cSldViewPr>
  </p:slideViewPr>
  <p:notesTextViewPr>
    <p:cViewPr>
      <p:scale>
        <a:sx n="1" d="1"/>
        <a:sy n="1" d="1"/>
      </p:scale>
      <p:origin x="0" y="0"/>
    </p:cViewPr>
  </p:notesTextViewPr>
  <p:notesViewPr>
    <p:cSldViewPr snapToGrid="0">
      <p:cViewPr varScale="1">
        <p:scale>
          <a:sx n="74" d="100"/>
          <a:sy n="74" d="100"/>
        </p:scale>
        <p:origin x="22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18EF81-ACF9-4CDA-BA48-02D3766BC6EE}" type="datetimeFigureOut">
              <a:rPr lang="en-US" smtClean="0"/>
              <a:t>2/10/2017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2ADF03-3FB9-4E44-AA50-9125C556BD40}" type="slidenum">
              <a:rPr lang="en-US" smtClean="0"/>
              <a:t>‹#›</a:t>
            </a:fld>
            <a:endParaRPr lang="en-US"/>
          </a:p>
        </p:txBody>
      </p:sp>
    </p:spTree>
    <p:extLst>
      <p:ext uri="{BB962C8B-B14F-4D97-AF65-F5344CB8AC3E}">
        <p14:creationId xmlns:p14="http://schemas.microsoft.com/office/powerpoint/2010/main" val="3189345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080F8A-1C2F-4F60-B646-E703EA9F229D}" type="datetimeFigureOut">
              <a:rPr lang="en-US" smtClean="0"/>
              <a:t>2/10/2017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50B0FB-8C31-4F66-AB92-132BE926F484}" type="slidenum">
              <a:rPr lang="en-US" smtClean="0"/>
              <a:t>‹#›</a:t>
            </a:fld>
            <a:endParaRPr lang="en-US"/>
          </a:p>
        </p:txBody>
      </p:sp>
    </p:spTree>
    <p:extLst>
      <p:ext uri="{BB962C8B-B14F-4D97-AF65-F5344CB8AC3E}">
        <p14:creationId xmlns:p14="http://schemas.microsoft.com/office/powerpoint/2010/main" val="4127756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1</a:t>
            </a:fld>
            <a:endParaRPr lang="en-US"/>
          </a:p>
        </p:txBody>
      </p:sp>
    </p:spTree>
    <p:extLst>
      <p:ext uri="{BB962C8B-B14F-4D97-AF65-F5344CB8AC3E}">
        <p14:creationId xmlns:p14="http://schemas.microsoft.com/office/powerpoint/2010/main" val="67987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Competitor Analysis &amp; Differentiation</a:t>
            </a:r>
          </a:p>
          <a:p>
            <a:r>
              <a:rPr lang="en-US" sz="1200" b="0" i="0" u="none" strike="noStrike" kern="1200" baseline="0" dirty="0" smtClean="0">
                <a:solidFill>
                  <a:schemeClr val="tx1"/>
                </a:solidFill>
                <a:latin typeface="+mn-lt"/>
                <a:ea typeface="+mn-ea"/>
                <a:cs typeface="+mn-cs"/>
              </a:rPr>
              <a:t>The competitor analysis shows how your company differentiates itself from others providing similar solutions, or how it has carved out a unique space that fulfills unmet needs.</a:t>
            </a:r>
          </a:p>
          <a:p>
            <a:endParaRPr lang="en-US" sz="1200" b="0" i="0" u="none" strike="noStrike" kern="1200" baseline="0" dirty="0" smtClean="0">
              <a:solidFill>
                <a:schemeClr val="tx1"/>
              </a:solidFill>
              <a:latin typeface="+mn-lt"/>
              <a:ea typeface="+mn-ea"/>
              <a:cs typeface="+mn-cs"/>
            </a:endParaRPr>
          </a:p>
          <a:p>
            <a:r>
              <a:rPr lang="en-US" dirty="0" smtClean="0"/>
              <a:t>Read more on page 483-484.</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B50B0FB-8C31-4F66-AB92-132BE926F484}" type="slidenum">
              <a:rPr lang="en-US" smtClean="0"/>
              <a:t>10</a:t>
            </a:fld>
            <a:endParaRPr lang="en-US"/>
          </a:p>
        </p:txBody>
      </p:sp>
    </p:spTree>
    <p:extLst>
      <p:ext uri="{BB962C8B-B14F-4D97-AF65-F5344CB8AC3E}">
        <p14:creationId xmlns:p14="http://schemas.microsoft.com/office/powerpoint/2010/main" val="1272407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Traction</a:t>
            </a:r>
          </a:p>
          <a:p>
            <a:r>
              <a:rPr lang="en-US" sz="1200" b="0" i="0" u="none" strike="noStrike" kern="1200" baseline="0" dirty="0" smtClean="0">
                <a:solidFill>
                  <a:schemeClr val="tx1"/>
                </a:solidFill>
                <a:latin typeface="+mn-lt"/>
                <a:ea typeface="+mn-ea"/>
                <a:cs typeface="+mn-cs"/>
              </a:rPr>
              <a:t>Traction describes all the work you’ve done to date to build your venture. Your audience, especially investors, want to see the actions you have taken to construct your venture and the milestones you have achieved. You could also include your future milestones or planned next steps.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Read more on page 485 of your book.</a:t>
            </a:r>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11</a:t>
            </a:fld>
            <a:endParaRPr lang="en-US"/>
          </a:p>
        </p:txBody>
      </p:sp>
    </p:spTree>
    <p:extLst>
      <p:ext uri="{BB962C8B-B14F-4D97-AF65-F5344CB8AC3E}">
        <p14:creationId xmlns:p14="http://schemas.microsoft.com/office/powerpoint/2010/main" val="3515417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Financials</a:t>
            </a:r>
          </a:p>
          <a:p>
            <a:r>
              <a:rPr lang="en-US" sz="1200" b="0" i="0" u="none" strike="noStrike" kern="1200" baseline="0" dirty="0" smtClean="0">
                <a:solidFill>
                  <a:schemeClr val="tx1"/>
                </a:solidFill>
                <a:latin typeface="+mn-lt"/>
                <a:ea typeface="+mn-ea"/>
                <a:cs typeface="+mn-cs"/>
              </a:rPr>
              <a:t>Your financials need to demonstrate that you have a clear understanding of potential profit and loss. It’s important to highlight the key drivers of revenue and expenses, but keep it at the highest levels for now, showing only the first three years of revenue projections.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Read more on page 486 of your book.</a:t>
            </a:r>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12</a:t>
            </a:fld>
            <a:endParaRPr lang="en-US"/>
          </a:p>
        </p:txBody>
      </p:sp>
    </p:spTree>
    <p:extLst>
      <p:ext uri="{BB962C8B-B14F-4D97-AF65-F5344CB8AC3E}">
        <p14:creationId xmlns:p14="http://schemas.microsoft.com/office/powerpoint/2010/main" val="3587258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Team</a:t>
            </a:r>
          </a:p>
          <a:p>
            <a:r>
              <a:rPr lang="en-US" sz="1200" b="0" i="0" u="none" strike="noStrike" kern="1200" baseline="0" dirty="0" smtClean="0">
                <a:solidFill>
                  <a:schemeClr val="tx1"/>
                </a:solidFill>
                <a:latin typeface="+mn-lt"/>
                <a:ea typeface="+mn-ea"/>
                <a:cs typeface="+mn-cs"/>
              </a:rPr>
              <a:t>The team slide should include a list of all team members, providing photos, their experience, and education. If you have a board of advisors, then include those names as well. </a:t>
            </a:r>
          </a:p>
          <a:p>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Read more on pages 486-487 of your book.</a:t>
            </a:r>
            <a:endParaRPr lang="en-US" dirty="0" smtClean="0"/>
          </a:p>
          <a:p>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13</a:t>
            </a:fld>
            <a:endParaRPr lang="en-US"/>
          </a:p>
        </p:txBody>
      </p:sp>
    </p:spTree>
    <p:extLst>
      <p:ext uri="{BB962C8B-B14F-4D97-AF65-F5344CB8AC3E}">
        <p14:creationId xmlns:p14="http://schemas.microsoft.com/office/powerpoint/2010/main" val="3907446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Call to Action </a:t>
            </a:r>
          </a:p>
          <a:p>
            <a:r>
              <a:rPr lang="en-US" sz="1200" b="0" i="0" u="none" strike="noStrike" kern="1200" baseline="0" dirty="0" smtClean="0">
                <a:solidFill>
                  <a:schemeClr val="tx1"/>
                </a:solidFill>
                <a:latin typeface="+mn-lt"/>
                <a:ea typeface="+mn-ea"/>
                <a:cs typeface="+mn-cs"/>
              </a:rPr>
              <a:t>What you ask for depends on your audience. Be specific in what you are looking for. The bottom line is: don’t ever pitch without asking for something at the end, because you could be missing a major opportunity.</a:t>
            </a:r>
          </a:p>
          <a:p>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Read more on page 488 of your book.</a:t>
            </a:r>
            <a:endParaRPr lang="en-US" dirty="0" smtClean="0"/>
          </a:p>
          <a:p>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14</a:t>
            </a:fld>
            <a:endParaRPr lang="en-US"/>
          </a:p>
        </p:txBody>
      </p:sp>
    </p:spTree>
    <p:extLst>
      <p:ext uri="{BB962C8B-B14F-4D97-AF65-F5344CB8AC3E}">
        <p14:creationId xmlns:p14="http://schemas.microsoft.com/office/powerpoint/2010/main" val="237435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Title Slide</a:t>
            </a:r>
          </a:p>
          <a:p>
            <a:r>
              <a:rPr lang="en-US" sz="1200" b="0" i="0" u="none" strike="noStrike" kern="1200" baseline="0" dirty="0" smtClean="0">
                <a:solidFill>
                  <a:schemeClr val="tx1"/>
                </a:solidFill>
                <a:latin typeface="+mn-lt"/>
                <a:ea typeface="+mn-ea"/>
                <a:cs typeface="+mn-cs"/>
              </a:rPr>
              <a:t>The title slide should include the name of the company, logo, your name, and contact information</a:t>
            </a:r>
            <a:r>
              <a:rPr lang="en-US" sz="1200" b="0" i="0" u="none" strike="noStrike" kern="1200" baseline="0" smtClean="0">
                <a:solidFill>
                  <a:schemeClr val="tx1"/>
                </a:solidFill>
                <a:latin typeface="+mn-lt"/>
                <a:ea typeface="+mn-ea"/>
                <a:cs typeface="+mn-cs"/>
              </a:rPr>
              <a:t>. </a:t>
            </a:r>
            <a:endParaRPr lang="en-US" sz="1200" b="0" i="0" u="none" strike="noStrike" kern="1200" baseline="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Read more on page 476 of your book.</a:t>
            </a:r>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2</a:t>
            </a:fld>
            <a:endParaRPr lang="en-US"/>
          </a:p>
        </p:txBody>
      </p:sp>
    </p:spTree>
    <p:extLst>
      <p:ext uri="{BB962C8B-B14F-4D97-AF65-F5344CB8AC3E}">
        <p14:creationId xmlns:p14="http://schemas.microsoft.com/office/powerpoint/2010/main" val="3000274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Company Purpose/Description</a:t>
            </a:r>
          </a:p>
          <a:p>
            <a:r>
              <a:rPr lang="en-US" sz="1200" b="0" i="0" u="none" strike="noStrike" kern="1200" baseline="0" dirty="0" smtClean="0">
                <a:solidFill>
                  <a:schemeClr val="tx1"/>
                </a:solidFill>
                <a:latin typeface="+mn-lt"/>
                <a:ea typeface="+mn-ea"/>
                <a:cs typeface="+mn-cs"/>
              </a:rPr>
              <a:t>The purpose or vision slide is a quick overview of your company. Why does your company exist? Develop one sentence that describes what your company does. </a:t>
            </a:r>
          </a:p>
          <a:p>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Read more on page 477 of your book.</a:t>
            </a:r>
            <a:endParaRPr lang="en-US" dirty="0" smtClean="0"/>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B50B0FB-8C31-4F66-AB92-132BE926F484}" type="slidenum">
              <a:rPr lang="en-US" smtClean="0"/>
              <a:t>3</a:t>
            </a:fld>
            <a:endParaRPr lang="en-US"/>
          </a:p>
        </p:txBody>
      </p:sp>
    </p:spTree>
    <p:extLst>
      <p:ext uri="{BB962C8B-B14F-4D97-AF65-F5344CB8AC3E}">
        <p14:creationId xmlns:p14="http://schemas.microsoft.com/office/powerpoint/2010/main" val="106522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The Problem/Need</a:t>
            </a:r>
          </a:p>
          <a:p>
            <a:r>
              <a:rPr lang="en-US" sz="1200" b="0" i="0" u="none" strike="noStrike" kern="1200" baseline="0" dirty="0" smtClean="0">
                <a:solidFill>
                  <a:schemeClr val="tx1"/>
                </a:solidFill>
                <a:latin typeface="+mn-lt"/>
                <a:ea typeface="+mn-ea"/>
                <a:cs typeface="+mn-cs"/>
              </a:rPr>
              <a:t>Describe the problem that your company is solving or how you are addressing a customer need. Additionally, you should describe how the problem is currently being solved by other companies, and point out any inefficiencies in how it is being solved, or why the existing solutions are insufficient. </a:t>
            </a:r>
          </a:p>
          <a:p>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Read more on pages 477-478 of your book.</a:t>
            </a:r>
            <a:endParaRPr lang="en-US" dirty="0" smtClean="0"/>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B50B0FB-8C31-4F66-AB92-132BE926F484}" type="slidenum">
              <a:rPr lang="en-US" smtClean="0"/>
              <a:t>4</a:t>
            </a:fld>
            <a:endParaRPr lang="en-US"/>
          </a:p>
        </p:txBody>
      </p:sp>
    </p:spTree>
    <p:extLst>
      <p:ext uri="{BB962C8B-B14F-4D97-AF65-F5344CB8AC3E}">
        <p14:creationId xmlns:p14="http://schemas.microsoft.com/office/powerpoint/2010/main" val="1604990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The Solution</a:t>
            </a:r>
          </a:p>
          <a:p>
            <a:r>
              <a:rPr lang="en-US" sz="1200" b="0" i="0" u="none" strike="noStrike" kern="1200" baseline="0" dirty="0" smtClean="0">
                <a:solidFill>
                  <a:schemeClr val="tx1"/>
                </a:solidFill>
                <a:latin typeface="+mn-lt"/>
                <a:ea typeface="+mn-ea"/>
                <a:cs typeface="+mn-cs"/>
              </a:rPr>
              <a:t>Don’t just type the solution on a slide. If possible offer a live demonstration. If the product or service is not yet fully developed, show a prototype or a picture of a prototype. If the solution is web-based, a mockup landing page is a must.</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Read more on page 478 of your book.</a:t>
            </a:r>
            <a:endParaRPr lang="en-US" dirty="0" smtClean="0"/>
          </a:p>
          <a:p>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5</a:t>
            </a:fld>
            <a:endParaRPr lang="en-US"/>
          </a:p>
        </p:txBody>
      </p:sp>
    </p:spTree>
    <p:extLst>
      <p:ext uri="{BB962C8B-B14F-4D97-AF65-F5344CB8AC3E}">
        <p14:creationId xmlns:p14="http://schemas.microsoft.com/office/powerpoint/2010/main" val="3717797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Why Now?</a:t>
            </a:r>
          </a:p>
          <a:p>
            <a:r>
              <a:rPr lang="en-US" sz="1200" b="0" i="0" u="none" strike="noStrike" kern="1200" baseline="0" dirty="0" smtClean="0">
                <a:solidFill>
                  <a:schemeClr val="tx1"/>
                </a:solidFill>
                <a:latin typeface="+mn-lt"/>
                <a:ea typeface="+mn-ea"/>
                <a:cs typeface="+mn-cs"/>
              </a:rPr>
              <a:t>There is a window of opportunity for many new ventures. You need to convince your audience that the time is now for your new product or service. This means pointing out trends or changes that prove that your company is timely. </a:t>
            </a:r>
          </a:p>
          <a:p>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Read more on page 478-480 of your book.</a:t>
            </a:r>
            <a:endParaRPr lang="en-US" dirty="0" smtClean="0"/>
          </a:p>
          <a:p>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6</a:t>
            </a:fld>
            <a:endParaRPr lang="en-US"/>
          </a:p>
        </p:txBody>
      </p:sp>
    </p:spTree>
    <p:extLst>
      <p:ext uri="{BB962C8B-B14F-4D97-AF65-F5344CB8AC3E}">
        <p14:creationId xmlns:p14="http://schemas.microsoft.com/office/powerpoint/2010/main" val="1082004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Market Opportunity</a:t>
            </a:r>
          </a:p>
          <a:p>
            <a:r>
              <a:rPr lang="en-US" sz="1200" b="0" i="0" u="none" strike="noStrike" kern="1200" baseline="0" dirty="0" smtClean="0">
                <a:solidFill>
                  <a:schemeClr val="tx1"/>
                </a:solidFill>
                <a:latin typeface="+mn-lt"/>
                <a:ea typeface="+mn-ea"/>
                <a:cs typeface="+mn-cs"/>
              </a:rPr>
              <a:t>The solution is powerful only if there is a market of customers willing to pay for the product or service. Think through: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TAM (Total Available Market): the total market demand for a product or service. </a:t>
            </a:r>
          </a:p>
          <a:p>
            <a:r>
              <a:rPr lang="en-US" sz="1200" b="0" i="0" u="none" strike="noStrike" kern="1200" baseline="0" dirty="0" smtClean="0">
                <a:solidFill>
                  <a:schemeClr val="tx1"/>
                </a:solidFill>
                <a:latin typeface="+mn-lt"/>
                <a:ea typeface="+mn-ea"/>
                <a:cs typeface="+mn-cs"/>
              </a:rPr>
              <a:t>SAM (Serviceable Available Market): the section of the TAM that your product or service intends to target. </a:t>
            </a:r>
          </a:p>
          <a:p>
            <a:r>
              <a:rPr lang="en-US" sz="1200" b="0" i="0" u="none" strike="noStrike" kern="1200" baseline="0" dirty="0" smtClean="0">
                <a:solidFill>
                  <a:schemeClr val="tx1"/>
                </a:solidFill>
                <a:latin typeface="+mn-lt"/>
                <a:ea typeface="+mn-ea"/>
                <a:cs typeface="+mn-cs"/>
              </a:rPr>
              <a:t>SOM (Share of Market): the portion of SAM that your company is realistically likely to reach.</a:t>
            </a:r>
          </a:p>
          <a:p>
            <a:endParaRPr lang="en-US" dirty="0" smtClean="0"/>
          </a:p>
          <a:p>
            <a:r>
              <a:rPr lang="en-US" dirty="0" smtClean="0"/>
              <a:t>Read more on pages 480-481 of your book.</a:t>
            </a:r>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7</a:t>
            </a:fld>
            <a:endParaRPr lang="en-US"/>
          </a:p>
        </p:txBody>
      </p:sp>
    </p:spTree>
    <p:extLst>
      <p:ext uri="{BB962C8B-B14F-4D97-AF65-F5344CB8AC3E}">
        <p14:creationId xmlns:p14="http://schemas.microsoft.com/office/powerpoint/2010/main" val="1666376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Getting Customers</a:t>
            </a:r>
          </a:p>
          <a:p>
            <a:r>
              <a:rPr lang="en-US" sz="1200" b="0" i="0" u="none" strike="noStrike" kern="1200" baseline="0" dirty="0" smtClean="0">
                <a:solidFill>
                  <a:schemeClr val="tx1"/>
                </a:solidFill>
                <a:latin typeface="+mn-lt"/>
                <a:ea typeface="+mn-ea"/>
                <a:cs typeface="+mn-cs"/>
              </a:rPr>
              <a:t>After depicting the market size and showing the target market, it is essential that you demonstrate an understanding of your customers—who they are and how you will reach them. This is where you talk about your interactions with customers and what you have learned about them during the planning process. Additionally, you need to articulate what customers are willing to pay, and how you intend to keep them coming back.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Read more on page 482 of your book.</a:t>
            </a:r>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8</a:t>
            </a:fld>
            <a:endParaRPr lang="en-US"/>
          </a:p>
        </p:txBody>
      </p:sp>
    </p:spTree>
    <p:extLst>
      <p:ext uri="{BB962C8B-B14F-4D97-AF65-F5344CB8AC3E}">
        <p14:creationId xmlns:p14="http://schemas.microsoft.com/office/powerpoint/2010/main" val="3340242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Competitor Analysis &amp; Differentiation</a:t>
            </a:r>
          </a:p>
          <a:p>
            <a:r>
              <a:rPr lang="en-US" sz="1200" b="0" i="0" u="none" strike="noStrike" kern="1200" baseline="0" dirty="0" smtClean="0">
                <a:solidFill>
                  <a:schemeClr val="tx1"/>
                </a:solidFill>
                <a:latin typeface="+mn-lt"/>
                <a:ea typeface="+mn-ea"/>
                <a:cs typeface="+mn-cs"/>
              </a:rPr>
              <a:t>The competitor analysis shows how your company differentiates itself from others providing similar solutions, or how it has carved out a unique space that fulfills unmet needs.</a:t>
            </a:r>
          </a:p>
          <a:p>
            <a:endParaRPr lang="en-US" sz="1200" b="0" i="0" u="none" strike="noStrike" kern="1200" baseline="0" dirty="0" smtClean="0">
              <a:solidFill>
                <a:schemeClr val="tx1"/>
              </a:solidFill>
              <a:latin typeface="+mn-lt"/>
              <a:ea typeface="+mn-ea"/>
              <a:cs typeface="+mn-cs"/>
            </a:endParaRPr>
          </a:p>
          <a:p>
            <a:r>
              <a:rPr lang="en-US" dirty="0" smtClean="0"/>
              <a:t>Read more on page 483-484.</a:t>
            </a:r>
            <a:endParaRPr lang="en-US" dirty="0"/>
          </a:p>
        </p:txBody>
      </p:sp>
      <p:sp>
        <p:nvSpPr>
          <p:cNvPr id="4" name="Slide Number Placeholder 3"/>
          <p:cNvSpPr>
            <a:spLocks noGrp="1"/>
          </p:cNvSpPr>
          <p:nvPr>
            <p:ph type="sldNum" sz="quarter" idx="10"/>
          </p:nvPr>
        </p:nvSpPr>
        <p:spPr/>
        <p:txBody>
          <a:bodyPr/>
          <a:lstStyle/>
          <a:p>
            <a:fld id="{7B50B0FB-8C31-4F66-AB92-132BE926F484}" type="slidenum">
              <a:rPr lang="en-US" smtClean="0"/>
              <a:t>9</a:t>
            </a:fld>
            <a:endParaRPr lang="en-US"/>
          </a:p>
        </p:txBody>
      </p:sp>
    </p:spTree>
    <p:extLst>
      <p:ext uri="{BB962C8B-B14F-4D97-AF65-F5344CB8AC3E}">
        <p14:creationId xmlns:p14="http://schemas.microsoft.com/office/powerpoint/2010/main" val="346512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ED39BC8E-C0E9-4F3D-95AB-A1B922BD025B}" type="slidenum">
              <a:rPr lang="en-US" smtClean="0"/>
              <a:t>‹#›</a:t>
            </a:fld>
            <a:endParaRPr lang="en-US"/>
          </a:p>
        </p:txBody>
      </p:sp>
      <p:sp>
        <p:nvSpPr>
          <p:cNvPr id="5" name="Footer Placeholder 4"/>
          <p:cNvSpPr>
            <a:spLocks noGrp="1"/>
          </p:cNvSpPr>
          <p:nvPr>
            <p:ph type="ftr" sz="quarter" idx="11"/>
          </p:nvPr>
        </p:nvSpPr>
        <p:spPr/>
        <p:txBody>
          <a:bodyPr/>
          <a:lstStyle/>
          <a:p>
            <a:pPr algn="l"/>
            <a:r>
              <a:rPr lang="en-US" dirty="0" smtClean="0"/>
              <a:t>Name and Company Name</a:t>
            </a:r>
            <a:endParaRPr lang="en-US" dirty="0"/>
          </a:p>
        </p:txBody>
      </p:sp>
    </p:spTree>
    <p:extLst>
      <p:ext uri="{BB962C8B-B14F-4D97-AF65-F5344CB8AC3E}">
        <p14:creationId xmlns:p14="http://schemas.microsoft.com/office/powerpoint/2010/main" val="82708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l"/>
            <a:r>
              <a:rPr lang="en-US" dirty="0" smtClean="0"/>
              <a:t>Name and Company Name</a:t>
            </a:r>
            <a:endParaRPr lang="en-US" dirty="0"/>
          </a:p>
        </p:txBody>
      </p:sp>
      <p:sp>
        <p:nvSpPr>
          <p:cNvPr id="8" name="Content Placeholder 2"/>
          <p:cNvSpPr>
            <a:spLocks noGrp="1"/>
          </p:cNvSpPr>
          <p:nvPr>
            <p:ph idx="13"/>
          </p:nvPr>
        </p:nvSpPr>
        <p:spPr>
          <a:xfrm>
            <a:off x="628650" y="4267201"/>
            <a:ext cx="7886700" cy="1909762"/>
          </a:xfrm>
        </p:spPr>
        <p:txBody>
          <a:bodyPr>
            <a:normAutofit/>
          </a:bodyPr>
          <a:lstStyle/>
          <a:p>
            <a:pPr marL="0" indent="0">
              <a:buNone/>
            </a:pPr>
            <a:endParaRPr lang="en-US" dirty="0"/>
          </a:p>
        </p:txBody>
      </p:sp>
      <p:sp>
        <p:nvSpPr>
          <p:cNvPr id="2" name="Title 1"/>
          <p:cNvSpPr>
            <a:spLocks noGrp="1"/>
          </p:cNvSpPr>
          <p:nvPr>
            <p:ph type="title"/>
          </p:nvPr>
        </p:nvSpPr>
        <p:spPr>
          <a:xfrm>
            <a:off x="628650" y="1203326"/>
            <a:ext cx="7886700" cy="1325563"/>
          </a:xfrm>
        </p:spPr>
        <p:txBody>
          <a:bodyPr/>
          <a:lstStyle>
            <a:lvl1pPr algn="ctr">
              <a:defRPr/>
            </a:lvl1pPr>
          </a:lstStyle>
          <a:p>
            <a:endParaRPr lang="en-US" dirty="0"/>
          </a:p>
        </p:txBody>
      </p:sp>
      <p:sp>
        <p:nvSpPr>
          <p:cNvPr id="6" name="Slide Number Placeholder 5"/>
          <p:cNvSpPr>
            <a:spLocks noGrp="1"/>
          </p:cNvSpPr>
          <p:nvPr>
            <p:ph type="sldNum" sz="quarter" idx="12"/>
          </p:nvPr>
        </p:nvSpPr>
        <p:spPr/>
        <p:txBody>
          <a:bodyPr/>
          <a:lstStyle/>
          <a:p>
            <a:fld id="{ED39BC8E-C0E9-4F3D-95AB-A1B922BD025B}" type="slidenum">
              <a:rPr lang="en-US" smtClean="0"/>
              <a:t>‹#›</a:t>
            </a:fld>
            <a:endParaRPr lang="en-US"/>
          </a:p>
        </p:txBody>
      </p:sp>
    </p:spTree>
    <p:extLst>
      <p:ext uri="{BB962C8B-B14F-4D97-AF65-F5344CB8AC3E}">
        <p14:creationId xmlns:p14="http://schemas.microsoft.com/office/powerpoint/2010/main" val="783379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lgn="l"/>
            <a:r>
              <a:rPr lang="en-US" dirty="0" smtClean="0"/>
              <a:t>Name and Company Name</a:t>
            </a: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ED39BC8E-C0E9-4F3D-95AB-A1B922BD025B}" type="slidenum">
              <a:rPr lang="en-US" smtClean="0"/>
              <a:t>‹#›</a:t>
            </a:fld>
            <a:endParaRPr lang="en-US"/>
          </a:p>
        </p:txBody>
      </p:sp>
    </p:spTree>
    <p:extLst>
      <p:ext uri="{BB962C8B-B14F-4D97-AF65-F5344CB8AC3E}">
        <p14:creationId xmlns:p14="http://schemas.microsoft.com/office/powerpoint/2010/main" val="2719118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algn="l"/>
            <a:r>
              <a:rPr lang="en-US" dirty="0" smtClean="0"/>
              <a:t>Name and Company Name</a:t>
            </a:r>
            <a:endParaRPr lang="en-US" dirty="0"/>
          </a:p>
        </p:txBody>
      </p:sp>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ED39BC8E-C0E9-4F3D-95AB-A1B922BD025B}" type="slidenum">
              <a:rPr lang="en-US" smtClean="0"/>
              <a:t>‹#›</a:t>
            </a:fld>
            <a:endParaRPr lang="en-US"/>
          </a:p>
        </p:txBody>
      </p:sp>
    </p:spTree>
    <p:extLst>
      <p:ext uri="{BB962C8B-B14F-4D97-AF65-F5344CB8AC3E}">
        <p14:creationId xmlns:p14="http://schemas.microsoft.com/office/powerpoint/2010/main" val="1361111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lgn="l"/>
            <a:r>
              <a:rPr lang="en-US" dirty="0" smtClean="0"/>
              <a:t>Name and Company Name</a:t>
            </a: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ED39BC8E-C0E9-4F3D-95AB-A1B922BD025B}" type="slidenum">
              <a:rPr lang="en-US" smtClean="0"/>
              <a:t>‹#›</a:t>
            </a:fld>
            <a:endParaRPr lang="en-US"/>
          </a:p>
        </p:txBody>
      </p:sp>
      <p:sp>
        <p:nvSpPr>
          <p:cNvPr id="6" name="Text Placeholder 2"/>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3139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lgn="l"/>
            <a:r>
              <a:rPr lang="en-US" dirty="0" smtClean="0"/>
              <a:t>Name and Company Name</a:t>
            </a:r>
            <a:endParaRPr lang="en-US" dirty="0"/>
          </a:p>
        </p:txBody>
      </p:sp>
      <p:sp>
        <p:nvSpPr>
          <p:cNvPr id="4" name="Slide Number Placeholder 3"/>
          <p:cNvSpPr>
            <a:spLocks noGrp="1"/>
          </p:cNvSpPr>
          <p:nvPr>
            <p:ph type="sldNum" sz="quarter" idx="12"/>
          </p:nvPr>
        </p:nvSpPr>
        <p:spPr/>
        <p:txBody>
          <a:bodyPr/>
          <a:lstStyle/>
          <a:p>
            <a:fld id="{ED39BC8E-C0E9-4F3D-95AB-A1B922BD025B}" type="slidenum">
              <a:rPr lang="en-US" smtClean="0"/>
              <a:t>‹#›</a:t>
            </a:fld>
            <a:endParaRPr lang="en-US"/>
          </a:p>
        </p:txBody>
      </p:sp>
    </p:spTree>
    <p:extLst>
      <p:ext uri="{BB962C8B-B14F-4D97-AF65-F5344CB8AC3E}">
        <p14:creationId xmlns:p14="http://schemas.microsoft.com/office/powerpoint/2010/main" val="103986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lgn="l"/>
            <a:r>
              <a:rPr lang="en-US" dirty="0" smtClean="0"/>
              <a:t>Name and Company Name</a:t>
            </a:r>
            <a:endParaRPr lang="en-US" dirty="0"/>
          </a:p>
        </p:txBody>
      </p:sp>
      <p:sp>
        <p:nvSpPr>
          <p:cNvPr id="4" name="Slide Number Placeholder 3"/>
          <p:cNvSpPr>
            <a:spLocks noGrp="1"/>
          </p:cNvSpPr>
          <p:nvPr>
            <p:ph type="sldNum" sz="quarter" idx="12"/>
          </p:nvPr>
        </p:nvSpPr>
        <p:spPr/>
        <p:txBody>
          <a:bodyPr/>
          <a:lstStyle/>
          <a:p>
            <a:fld id="{ED39BC8E-C0E9-4F3D-95AB-A1B922BD025B}" type="slidenum">
              <a:rPr lang="en-US" smtClean="0"/>
              <a:t>‹#›</a:t>
            </a:fld>
            <a:endParaRPr lang="en-US"/>
          </a:p>
        </p:txBody>
      </p:sp>
      <p:sp>
        <p:nvSpPr>
          <p:cNvPr id="6" name="Picture Placeholder 5"/>
          <p:cNvSpPr>
            <a:spLocks noGrp="1"/>
          </p:cNvSpPr>
          <p:nvPr>
            <p:ph type="pic" sz="quarter" idx="13"/>
          </p:nvPr>
        </p:nvSpPr>
        <p:spPr>
          <a:xfrm>
            <a:off x="628651" y="603316"/>
            <a:ext cx="7886700" cy="5458120"/>
          </a:xfrm>
        </p:spPr>
        <p:txBody>
          <a:bodyPr/>
          <a:lstStyle/>
          <a:p>
            <a:endParaRPr lang="en-US"/>
          </a:p>
        </p:txBody>
      </p:sp>
    </p:spTree>
    <p:extLst>
      <p:ext uri="{BB962C8B-B14F-4D97-AF65-F5344CB8AC3E}">
        <p14:creationId xmlns:p14="http://schemas.microsoft.com/office/powerpoint/2010/main" val="182127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lgn="l"/>
            <a:r>
              <a:rPr lang="en-US" dirty="0" smtClean="0"/>
              <a:t>Name and Company Name</a:t>
            </a:r>
            <a:endParaRPr lang="en-US" dirty="0"/>
          </a:p>
        </p:txBody>
      </p:sp>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ED39BC8E-C0E9-4F3D-95AB-A1B922BD025B}" type="slidenum">
              <a:rPr lang="en-US" smtClean="0"/>
              <a:t>‹#›</a:t>
            </a:fld>
            <a:endParaRPr lang="en-US"/>
          </a:p>
        </p:txBody>
      </p:sp>
    </p:spTree>
    <p:extLst>
      <p:ext uri="{BB962C8B-B14F-4D97-AF65-F5344CB8AC3E}">
        <p14:creationId xmlns:p14="http://schemas.microsoft.com/office/powerpoint/2010/main" val="342696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lgn="l"/>
            <a:r>
              <a:rPr lang="en-US" dirty="0" smtClean="0"/>
              <a:t>Name and Company Name</a:t>
            </a:r>
            <a:endParaRPr lang="en-US" dirty="0"/>
          </a:p>
        </p:txBody>
      </p:sp>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ED39BC8E-C0E9-4F3D-95AB-A1B922BD025B}" type="slidenum">
              <a:rPr lang="en-US" smtClean="0"/>
              <a:t>‹#›</a:t>
            </a:fld>
            <a:endParaRPr lang="en-US"/>
          </a:p>
        </p:txBody>
      </p:sp>
    </p:spTree>
    <p:extLst>
      <p:ext uri="{BB962C8B-B14F-4D97-AF65-F5344CB8AC3E}">
        <p14:creationId xmlns:p14="http://schemas.microsoft.com/office/powerpoint/2010/main" val="3382279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252919" y="6356351"/>
            <a:ext cx="751476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en-US" dirty="0" smtClean="0"/>
              <a:t>Name and Company Name</a:t>
            </a:r>
            <a:endParaRPr lang="en-US" dirty="0"/>
          </a:p>
        </p:txBody>
      </p:sp>
      <p:sp>
        <p:nvSpPr>
          <p:cNvPr id="6" name="Slide Number Placeholder 5"/>
          <p:cNvSpPr>
            <a:spLocks noGrp="1"/>
          </p:cNvSpPr>
          <p:nvPr>
            <p:ph type="sldNum" sz="quarter" idx="4"/>
          </p:nvPr>
        </p:nvSpPr>
        <p:spPr>
          <a:xfrm>
            <a:off x="8022210" y="6356351"/>
            <a:ext cx="49314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39BC8E-C0E9-4F3D-95AB-A1B922BD025B}" type="slidenum">
              <a:rPr lang="en-US" smtClean="0"/>
              <a:t>‹#›</a:t>
            </a:fld>
            <a:endParaRPr lang="en-US"/>
          </a:p>
        </p:txBody>
      </p:sp>
    </p:spTree>
    <p:extLst>
      <p:ext uri="{BB962C8B-B14F-4D97-AF65-F5344CB8AC3E}">
        <p14:creationId xmlns:p14="http://schemas.microsoft.com/office/powerpoint/2010/main" val="1648142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72" r:id="rId7"/>
    <p:sldLayoutId id="2147483668" r:id="rId8"/>
    <p:sldLayoutId id="2147483669" r:id="rId9"/>
  </p:sldLayoutIdLst>
  <p:hf sldNum="0" hd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1663" y="749313"/>
            <a:ext cx="7631723" cy="5078313"/>
          </a:xfrm>
          <a:prstGeom prst="rect">
            <a:avLst/>
          </a:prstGeom>
          <a:noFill/>
        </p:spPr>
        <p:txBody>
          <a:bodyPr wrap="square" rtlCol="0">
            <a:spAutoFit/>
          </a:bodyPr>
          <a:lstStyle/>
          <a:p>
            <a:r>
              <a:rPr lang="en-US" dirty="0" smtClean="0"/>
              <a:t>Dear Entrepreneur, </a:t>
            </a:r>
          </a:p>
          <a:p>
            <a:endParaRPr lang="en-US" dirty="0"/>
          </a:p>
          <a:p>
            <a:r>
              <a:rPr lang="en-US" dirty="0" smtClean="0"/>
              <a:t>This template is meant to serve as a starting point as you build your pitch deck. </a:t>
            </a:r>
          </a:p>
          <a:p>
            <a:endParaRPr lang="en-US" dirty="0"/>
          </a:p>
          <a:p>
            <a:r>
              <a:rPr lang="en-US" dirty="0" smtClean="0"/>
              <a:t>As you develop the content of your slides, </a:t>
            </a:r>
            <a:r>
              <a:rPr lang="en-US" dirty="0"/>
              <a:t>y</a:t>
            </a:r>
            <a:r>
              <a:rPr lang="en-US" dirty="0" smtClean="0"/>
              <a:t>ou will also need to add an engaging design and adjust the layouts and headings here as appropriate. Remember to use striking images and avoid putting too much text on any one slide for maximum impact.</a:t>
            </a:r>
          </a:p>
          <a:p>
            <a:endParaRPr lang="en-US" dirty="0" smtClean="0"/>
          </a:p>
          <a:p>
            <a:r>
              <a:rPr lang="en-US" dirty="0" smtClean="0"/>
              <a:t>Tips for each topic are included in the “Notes” section below each slide, with page citations so you can easily refer to your book for more guidance.</a:t>
            </a:r>
            <a:endParaRPr lang="en-US" dirty="0"/>
          </a:p>
          <a:p>
            <a:endParaRPr lang="en-US" dirty="0"/>
          </a:p>
          <a:p>
            <a:r>
              <a:rPr lang="en-US" dirty="0" smtClean="0"/>
              <a:t>We wish you all the best as you pitch company!</a:t>
            </a:r>
          </a:p>
          <a:p>
            <a:endParaRPr lang="en-US" dirty="0"/>
          </a:p>
          <a:p>
            <a:r>
              <a:rPr lang="en-US" dirty="0" smtClean="0"/>
              <a:t>Sincerely,</a:t>
            </a:r>
          </a:p>
          <a:p>
            <a:r>
              <a:rPr lang="en-US" dirty="0" smtClean="0"/>
              <a:t>SAGE Publishing</a:t>
            </a:r>
          </a:p>
        </p:txBody>
      </p:sp>
    </p:spTree>
    <p:extLst>
      <p:ext uri="{BB962C8B-B14F-4D97-AF65-F5344CB8AC3E}">
        <p14:creationId xmlns:p14="http://schemas.microsoft.com/office/powerpoint/2010/main" val="736865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sp>
        <p:nvSpPr>
          <p:cNvPr id="4" name="Title 3"/>
          <p:cNvSpPr>
            <a:spLocks noGrp="1"/>
          </p:cNvSpPr>
          <p:nvPr>
            <p:ph type="title"/>
          </p:nvPr>
        </p:nvSpPr>
        <p:spPr>
          <a:xfrm>
            <a:off x="628650" y="1713"/>
            <a:ext cx="7886700" cy="1325563"/>
          </a:xfrm>
        </p:spPr>
        <p:txBody>
          <a:bodyPr/>
          <a:lstStyle/>
          <a:p>
            <a:r>
              <a:rPr lang="en-US" dirty="0" smtClean="0"/>
              <a:t>Competitive Grid</a:t>
            </a:r>
            <a:endParaRPr lang="en-US" dirty="0"/>
          </a:p>
        </p:txBody>
      </p:sp>
      <p:sp>
        <p:nvSpPr>
          <p:cNvPr id="9" name="Rectangle 8"/>
          <p:cNvSpPr/>
          <p:nvPr/>
        </p:nvSpPr>
        <p:spPr>
          <a:xfrm>
            <a:off x="1291395" y="1690690"/>
            <a:ext cx="3284621" cy="21473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91395" y="3838074"/>
            <a:ext cx="3284621" cy="21473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0" y="3838073"/>
            <a:ext cx="3284621" cy="21473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572000" y="1690689"/>
            <a:ext cx="3284621" cy="21473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56411" y="3645568"/>
            <a:ext cx="986589" cy="369332"/>
          </a:xfrm>
          <a:prstGeom prst="rect">
            <a:avLst/>
          </a:prstGeom>
          <a:noFill/>
        </p:spPr>
        <p:txBody>
          <a:bodyPr wrap="square" rtlCol="0">
            <a:spAutoFit/>
          </a:bodyPr>
          <a:lstStyle/>
          <a:p>
            <a:r>
              <a:rPr lang="en-US" dirty="0" smtClean="0"/>
              <a:t>Basic</a:t>
            </a:r>
            <a:endParaRPr lang="en-US" dirty="0"/>
          </a:p>
        </p:txBody>
      </p:sp>
      <p:sp>
        <p:nvSpPr>
          <p:cNvPr id="14" name="TextBox 13"/>
          <p:cNvSpPr txBox="1"/>
          <p:nvPr/>
        </p:nvSpPr>
        <p:spPr>
          <a:xfrm>
            <a:off x="7888714" y="3653586"/>
            <a:ext cx="986589" cy="369332"/>
          </a:xfrm>
          <a:prstGeom prst="rect">
            <a:avLst/>
          </a:prstGeom>
          <a:noFill/>
        </p:spPr>
        <p:txBody>
          <a:bodyPr wrap="square" rtlCol="0">
            <a:spAutoFit/>
          </a:bodyPr>
          <a:lstStyle/>
          <a:p>
            <a:r>
              <a:rPr lang="en-US" dirty="0" smtClean="0"/>
              <a:t>Luxury</a:t>
            </a:r>
            <a:endParaRPr lang="en-US" dirty="0"/>
          </a:p>
        </p:txBody>
      </p:sp>
      <p:sp>
        <p:nvSpPr>
          <p:cNvPr id="15" name="TextBox 14"/>
          <p:cNvSpPr txBox="1"/>
          <p:nvPr/>
        </p:nvSpPr>
        <p:spPr>
          <a:xfrm>
            <a:off x="3573379" y="1319797"/>
            <a:ext cx="1997242" cy="369332"/>
          </a:xfrm>
          <a:prstGeom prst="rect">
            <a:avLst/>
          </a:prstGeom>
          <a:noFill/>
        </p:spPr>
        <p:txBody>
          <a:bodyPr wrap="square" rtlCol="0">
            <a:spAutoFit/>
          </a:bodyPr>
          <a:lstStyle/>
          <a:p>
            <a:pPr algn="ctr"/>
            <a:r>
              <a:rPr lang="en-US" dirty="0" smtClean="0"/>
              <a:t>Premium Price</a:t>
            </a:r>
          </a:p>
        </p:txBody>
      </p:sp>
      <p:sp>
        <p:nvSpPr>
          <p:cNvPr id="17" name="TextBox 16"/>
          <p:cNvSpPr txBox="1"/>
          <p:nvPr/>
        </p:nvSpPr>
        <p:spPr>
          <a:xfrm>
            <a:off x="3569367" y="6068263"/>
            <a:ext cx="1997242" cy="369332"/>
          </a:xfrm>
          <a:prstGeom prst="rect">
            <a:avLst/>
          </a:prstGeom>
          <a:noFill/>
        </p:spPr>
        <p:txBody>
          <a:bodyPr wrap="square" rtlCol="0">
            <a:spAutoFit/>
          </a:bodyPr>
          <a:lstStyle/>
          <a:p>
            <a:pPr algn="ctr"/>
            <a:r>
              <a:rPr lang="en-US" dirty="0" smtClean="0"/>
              <a:t>Low Price</a:t>
            </a:r>
          </a:p>
        </p:txBody>
      </p:sp>
    </p:spTree>
    <p:extLst>
      <p:ext uri="{BB962C8B-B14F-4D97-AF65-F5344CB8AC3E}">
        <p14:creationId xmlns:p14="http://schemas.microsoft.com/office/powerpoint/2010/main" val="1619073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sp>
        <p:nvSpPr>
          <p:cNvPr id="8" name="Title 7"/>
          <p:cNvSpPr>
            <a:spLocks noGrp="1"/>
          </p:cNvSpPr>
          <p:nvPr>
            <p:ph type="title"/>
          </p:nvPr>
        </p:nvSpPr>
        <p:spPr>
          <a:xfrm>
            <a:off x="629841" y="26925"/>
            <a:ext cx="7886700" cy="1279361"/>
          </a:xfrm>
        </p:spPr>
        <p:txBody>
          <a:bodyPr/>
          <a:lstStyle/>
          <a:p>
            <a:r>
              <a:rPr lang="en-US" dirty="0" smtClean="0"/>
              <a:t>Milestones</a:t>
            </a:r>
            <a:endParaRPr lang="en-US" dirty="0"/>
          </a:p>
        </p:txBody>
      </p:sp>
      <p:sp>
        <p:nvSpPr>
          <p:cNvPr id="10" name="Text Placeholder 9"/>
          <p:cNvSpPr>
            <a:spLocks noGrp="1"/>
          </p:cNvSpPr>
          <p:nvPr>
            <p:ph type="body" idx="1"/>
          </p:nvPr>
        </p:nvSpPr>
        <p:spPr>
          <a:xfrm>
            <a:off x="629842" y="1255279"/>
            <a:ext cx="3868340" cy="823912"/>
          </a:xfrm>
        </p:spPr>
        <p:txBody>
          <a:bodyPr/>
          <a:lstStyle/>
          <a:p>
            <a:r>
              <a:rPr lang="en-US" dirty="0" smtClean="0"/>
              <a:t>Achieved</a:t>
            </a:r>
            <a:endParaRPr lang="en-US" dirty="0"/>
          </a:p>
        </p:txBody>
      </p:sp>
      <p:sp>
        <p:nvSpPr>
          <p:cNvPr id="11" name="Content Placeholder 10"/>
          <p:cNvSpPr>
            <a:spLocks noGrp="1"/>
          </p:cNvSpPr>
          <p:nvPr>
            <p:ph sz="half" idx="2"/>
          </p:nvPr>
        </p:nvSpPr>
        <p:spPr>
          <a:xfrm>
            <a:off x="629842" y="2204581"/>
            <a:ext cx="3868340" cy="3985082"/>
          </a:xfrm>
        </p:spPr>
        <p:txBody>
          <a:bodyPr/>
          <a:lstStyle/>
          <a:p>
            <a:endParaRPr lang="en-US" dirty="0"/>
          </a:p>
        </p:txBody>
      </p:sp>
      <p:sp>
        <p:nvSpPr>
          <p:cNvPr id="12" name="Text Placeholder 11"/>
          <p:cNvSpPr>
            <a:spLocks noGrp="1"/>
          </p:cNvSpPr>
          <p:nvPr>
            <p:ph type="body" sz="quarter" idx="3"/>
          </p:nvPr>
        </p:nvSpPr>
        <p:spPr>
          <a:xfrm>
            <a:off x="4629150" y="1255279"/>
            <a:ext cx="3887391" cy="823912"/>
          </a:xfrm>
        </p:spPr>
        <p:txBody>
          <a:bodyPr/>
          <a:lstStyle/>
          <a:p>
            <a:r>
              <a:rPr lang="en-US" dirty="0" smtClean="0"/>
              <a:t>Looking Ahead</a:t>
            </a:r>
            <a:endParaRPr lang="en-US" dirty="0"/>
          </a:p>
        </p:txBody>
      </p:sp>
      <p:sp>
        <p:nvSpPr>
          <p:cNvPr id="13" name="Content Placeholder 12"/>
          <p:cNvSpPr>
            <a:spLocks noGrp="1"/>
          </p:cNvSpPr>
          <p:nvPr>
            <p:ph sz="quarter" idx="4"/>
          </p:nvPr>
        </p:nvSpPr>
        <p:spPr>
          <a:xfrm>
            <a:off x="4629150" y="2204581"/>
            <a:ext cx="3887391" cy="3985082"/>
          </a:xfrm>
        </p:spPr>
        <p:txBody>
          <a:bodyPr/>
          <a:lstStyle/>
          <a:p>
            <a:endParaRPr lang="en-US"/>
          </a:p>
        </p:txBody>
      </p:sp>
    </p:spTree>
    <p:extLst>
      <p:ext uri="{BB962C8B-B14F-4D97-AF65-F5344CB8AC3E}">
        <p14:creationId xmlns:p14="http://schemas.microsoft.com/office/powerpoint/2010/main" val="2470195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sp>
        <p:nvSpPr>
          <p:cNvPr id="4" name="Title 3"/>
          <p:cNvSpPr>
            <a:spLocks noGrp="1"/>
          </p:cNvSpPr>
          <p:nvPr>
            <p:ph type="title" idx="4294967295"/>
          </p:nvPr>
        </p:nvSpPr>
        <p:spPr>
          <a:xfrm>
            <a:off x="628651" y="26441"/>
            <a:ext cx="7886700" cy="1185273"/>
          </a:xfrm>
        </p:spPr>
        <p:txBody>
          <a:bodyPr/>
          <a:lstStyle/>
          <a:p>
            <a:r>
              <a:rPr lang="en-US" dirty="0" smtClean="0"/>
              <a:t>Financials</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75619568"/>
              </p:ext>
            </p:extLst>
          </p:nvPr>
        </p:nvGraphicFramePr>
        <p:xfrm>
          <a:off x="974943" y="1434574"/>
          <a:ext cx="7194116" cy="2724066"/>
        </p:xfrm>
        <a:graphic>
          <a:graphicData uri="http://schemas.openxmlformats.org/drawingml/2006/table">
            <a:tbl>
              <a:tblPr firstRow="1" bandRow="1">
                <a:tableStyleId>{5C22544A-7EE6-4342-B048-85BDC9FD1C3A}</a:tableStyleId>
              </a:tblPr>
              <a:tblGrid>
                <a:gridCol w="1798529">
                  <a:extLst>
                    <a:ext uri="{9D8B030D-6E8A-4147-A177-3AD203B41FA5}">
                      <a16:colId xmlns:a16="http://schemas.microsoft.com/office/drawing/2014/main" val="3570595839"/>
                    </a:ext>
                  </a:extLst>
                </a:gridCol>
                <a:gridCol w="1798529">
                  <a:extLst>
                    <a:ext uri="{9D8B030D-6E8A-4147-A177-3AD203B41FA5}">
                      <a16:colId xmlns:a16="http://schemas.microsoft.com/office/drawing/2014/main" val="2457288735"/>
                    </a:ext>
                  </a:extLst>
                </a:gridCol>
                <a:gridCol w="1798529">
                  <a:extLst>
                    <a:ext uri="{9D8B030D-6E8A-4147-A177-3AD203B41FA5}">
                      <a16:colId xmlns:a16="http://schemas.microsoft.com/office/drawing/2014/main" val="1083767516"/>
                    </a:ext>
                  </a:extLst>
                </a:gridCol>
                <a:gridCol w="1798529">
                  <a:extLst>
                    <a:ext uri="{9D8B030D-6E8A-4147-A177-3AD203B41FA5}">
                      <a16:colId xmlns:a16="http://schemas.microsoft.com/office/drawing/2014/main" val="1805499667"/>
                    </a:ext>
                  </a:extLst>
                </a:gridCol>
              </a:tblGrid>
              <a:tr h="454011">
                <a:tc>
                  <a:txBody>
                    <a:bodyPr/>
                    <a:lstStyle/>
                    <a:p>
                      <a:endParaRPr lang="en-US" dirty="0"/>
                    </a:p>
                  </a:txBody>
                  <a:tcPr/>
                </a:tc>
                <a:tc>
                  <a:txBody>
                    <a:bodyPr/>
                    <a:lstStyle/>
                    <a:p>
                      <a:r>
                        <a:rPr lang="en-US" dirty="0" smtClean="0"/>
                        <a:t>Year 1</a:t>
                      </a:r>
                      <a:endParaRPr lang="en-US" dirty="0"/>
                    </a:p>
                  </a:txBody>
                  <a:tcPr/>
                </a:tc>
                <a:tc>
                  <a:txBody>
                    <a:bodyPr/>
                    <a:lstStyle/>
                    <a:p>
                      <a:r>
                        <a:rPr lang="en-US" dirty="0" smtClean="0"/>
                        <a:t>Year 2</a:t>
                      </a:r>
                      <a:endParaRPr lang="en-US" dirty="0"/>
                    </a:p>
                  </a:txBody>
                  <a:tcPr/>
                </a:tc>
                <a:tc>
                  <a:txBody>
                    <a:bodyPr/>
                    <a:lstStyle/>
                    <a:p>
                      <a:r>
                        <a:rPr lang="en-US" dirty="0" smtClean="0"/>
                        <a:t>Year</a:t>
                      </a:r>
                      <a:r>
                        <a:rPr lang="en-US" baseline="0" dirty="0" smtClean="0"/>
                        <a:t> 3</a:t>
                      </a:r>
                      <a:endParaRPr lang="en-US" dirty="0"/>
                    </a:p>
                  </a:txBody>
                  <a:tcPr/>
                </a:tc>
                <a:extLst>
                  <a:ext uri="{0D108BD9-81ED-4DB2-BD59-A6C34878D82A}">
                    <a16:rowId xmlns:a16="http://schemas.microsoft.com/office/drawing/2014/main" val="4099840735"/>
                  </a:ext>
                </a:extLst>
              </a:tr>
              <a:tr h="454011">
                <a:tc>
                  <a:txBody>
                    <a:bodyPr/>
                    <a:lstStyle/>
                    <a:p>
                      <a:r>
                        <a:rPr lang="en-US" dirty="0" smtClean="0"/>
                        <a:t>Revenue</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extLst>
                  <a:ext uri="{0D108BD9-81ED-4DB2-BD59-A6C34878D82A}">
                    <a16:rowId xmlns:a16="http://schemas.microsoft.com/office/drawing/2014/main" val="1809858813"/>
                  </a:ext>
                </a:extLst>
              </a:tr>
              <a:tr h="454011">
                <a:tc>
                  <a:txBody>
                    <a:bodyPr/>
                    <a:lstStyle/>
                    <a:p>
                      <a:r>
                        <a:rPr lang="en-US" dirty="0" smtClean="0"/>
                        <a:t>Expenses</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extLst>
                  <a:ext uri="{0D108BD9-81ED-4DB2-BD59-A6C34878D82A}">
                    <a16:rowId xmlns:a16="http://schemas.microsoft.com/office/drawing/2014/main" val="498999879"/>
                  </a:ext>
                </a:extLst>
              </a:tr>
              <a:tr h="454011">
                <a:tc>
                  <a:txBody>
                    <a:bodyPr/>
                    <a:lstStyle/>
                    <a:p>
                      <a:r>
                        <a:rPr lang="en-US" dirty="0" smtClean="0"/>
                        <a:t>Gross Profit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extLst>
                  <a:ext uri="{0D108BD9-81ED-4DB2-BD59-A6C34878D82A}">
                    <a16:rowId xmlns:a16="http://schemas.microsoft.com/office/drawing/2014/main" val="2153833757"/>
                  </a:ext>
                </a:extLst>
              </a:tr>
              <a:tr h="454011">
                <a:tc>
                  <a:txBody>
                    <a:bodyPr/>
                    <a:lstStyle/>
                    <a:p>
                      <a:r>
                        <a:rPr lang="en-US" dirty="0" smtClean="0"/>
                        <a:t>SG&amp;A</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extLst>
                  <a:ext uri="{0D108BD9-81ED-4DB2-BD59-A6C34878D82A}">
                    <a16:rowId xmlns:a16="http://schemas.microsoft.com/office/drawing/2014/main" val="3036002679"/>
                  </a:ext>
                </a:extLst>
              </a:tr>
              <a:tr h="454011">
                <a:tc>
                  <a:txBody>
                    <a:bodyPr/>
                    <a:lstStyle/>
                    <a:p>
                      <a:r>
                        <a:rPr lang="en-US" dirty="0" smtClean="0"/>
                        <a:t>Net </a:t>
                      </a:r>
                      <a:r>
                        <a:rPr lang="en-US" dirty="0" err="1" smtClean="0"/>
                        <a:t>Proft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extLst>
                  <a:ext uri="{0D108BD9-81ED-4DB2-BD59-A6C34878D82A}">
                    <a16:rowId xmlns:a16="http://schemas.microsoft.com/office/drawing/2014/main" val="1651379418"/>
                  </a:ext>
                </a:extLst>
              </a:tr>
            </a:tbl>
          </a:graphicData>
        </a:graphic>
      </p:graphicFrame>
      <p:sp>
        <p:nvSpPr>
          <p:cNvPr id="9" name="TextBox 8"/>
          <p:cNvSpPr txBox="1"/>
          <p:nvPr/>
        </p:nvSpPr>
        <p:spPr>
          <a:xfrm>
            <a:off x="644743" y="4381500"/>
            <a:ext cx="2782865" cy="1692771"/>
          </a:xfrm>
          <a:prstGeom prst="rect">
            <a:avLst/>
          </a:prstGeom>
          <a:noFill/>
        </p:spPr>
        <p:txBody>
          <a:bodyPr wrap="square" rtlCol="0">
            <a:spAutoFit/>
          </a:bodyPr>
          <a:lstStyle/>
          <a:p>
            <a:pPr algn="r"/>
            <a:r>
              <a:rPr lang="en-US" sz="6000" dirty="0" smtClean="0"/>
              <a:t>X%</a:t>
            </a:r>
          </a:p>
          <a:p>
            <a:pPr algn="r"/>
            <a:r>
              <a:rPr lang="en-US" sz="2400" dirty="0" smtClean="0"/>
              <a:t>GROSS </a:t>
            </a:r>
          </a:p>
          <a:p>
            <a:pPr algn="r"/>
            <a:r>
              <a:rPr lang="en-US" sz="2000" dirty="0" smtClean="0"/>
              <a:t>PROFIT MARGIN</a:t>
            </a:r>
            <a:endParaRPr lang="en-US" sz="2000" dirty="0"/>
          </a:p>
        </p:txBody>
      </p:sp>
      <p:cxnSp>
        <p:nvCxnSpPr>
          <p:cNvPr id="11" name="Straight Connector 10"/>
          <p:cNvCxnSpPr/>
          <p:nvPr/>
        </p:nvCxnSpPr>
        <p:spPr>
          <a:xfrm flipH="1">
            <a:off x="3910986" y="4495800"/>
            <a:ext cx="28857" cy="1547693"/>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921343" y="4381500"/>
            <a:ext cx="4263808" cy="1692771"/>
          </a:xfrm>
          <a:prstGeom prst="rect">
            <a:avLst/>
          </a:prstGeom>
          <a:noFill/>
        </p:spPr>
        <p:txBody>
          <a:bodyPr wrap="square" rtlCol="0">
            <a:spAutoFit/>
          </a:bodyPr>
          <a:lstStyle/>
          <a:p>
            <a:pPr algn="ctr"/>
            <a:r>
              <a:rPr lang="en-US" sz="6000" dirty="0" smtClean="0"/>
              <a:t>$X Million</a:t>
            </a:r>
          </a:p>
          <a:p>
            <a:pPr algn="ctr"/>
            <a:r>
              <a:rPr lang="en-US" sz="2400" dirty="0" smtClean="0"/>
              <a:t>PROFIT </a:t>
            </a:r>
          </a:p>
          <a:p>
            <a:pPr algn="ctr"/>
            <a:r>
              <a:rPr lang="en-US" sz="2000" dirty="0" smtClean="0"/>
              <a:t>YEAR 3</a:t>
            </a:r>
            <a:endParaRPr lang="en-US" sz="2000" dirty="0"/>
          </a:p>
        </p:txBody>
      </p:sp>
    </p:spTree>
    <p:extLst>
      <p:ext uri="{BB962C8B-B14F-4D97-AF65-F5344CB8AC3E}">
        <p14:creationId xmlns:p14="http://schemas.microsoft.com/office/powerpoint/2010/main" val="3353617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dirty="0" smtClean="0"/>
              <a:t>Name and Company Name</a:t>
            </a:r>
            <a:endParaRPr lang="en-US" dirty="0"/>
          </a:p>
        </p:txBody>
      </p:sp>
      <p:sp>
        <p:nvSpPr>
          <p:cNvPr id="9" name="Content Placeholder 8"/>
          <p:cNvSpPr>
            <a:spLocks noGrp="1"/>
          </p:cNvSpPr>
          <p:nvPr>
            <p:ph sz="half" idx="1"/>
          </p:nvPr>
        </p:nvSpPr>
        <p:spPr>
          <a:xfrm>
            <a:off x="467916" y="1279525"/>
            <a:ext cx="2635250" cy="2352675"/>
          </a:xfrm>
        </p:spPr>
        <p:txBody>
          <a:bodyPr/>
          <a:lstStyle/>
          <a:p>
            <a:endParaRPr lang="en-US" dirty="0"/>
          </a:p>
        </p:txBody>
      </p:sp>
      <p:sp>
        <p:nvSpPr>
          <p:cNvPr id="7" name="Title 7"/>
          <p:cNvSpPr txBox="1">
            <a:spLocks/>
          </p:cNvSpPr>
          <p:nvPr/>
        </p:nvSpPr>
        <p:spPr>
          <a:xfrm>
            <a:off x="629841" y="26924"/>
            <a:ext cx="7886700" cy="1325563"/>
          </a:xfrm>
          <a:prstGeom prst="rect">
            <a:avLst/>
          </a:prstGeom>
        </p:spPr>
        <p:txBody>
          <a:bodyPr anchor="ct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Team</a:t>
            </a:r>
            <a:endParaRPr lang="en-US" dirty="0"/>
          </a:p>
        </p:txBody>
      </p:sp>
      <p:sp>
        <p:nvSpPr>
          <p:cNvPr id="11" name="Content Placeholder 8"/>
          <p:cNvSpPr>
            <a:spLocks noGrp="1"/>
          </p:cNvSpPr>
          <p:nvPr>
            <p:ph sz="half" idx="1"/>
          </p:nvPr>
        </p:nvSpPr>
        <p:spPr>
          <a:xfrm>
            <a:off x="6043216" y="1279525"/>
            <a:ext cx="2635250" cy="2352675"/>
          </a:xfrm>
        </p:spPr>
        <p:txBody>
          <a:bodyPr/>
          <a:lstStyle/>
          <a:p>
            <a:endParaRPr lang="en-US" dirty="0"/>
          </a:p>
        </p:txBody>
      </p:sp>
      <p:sp>
        <p:nvSpPr>
          <p:cNvPr id="12" name="Content Placeholder 8"/>
          <p:cNvSpPr>
            <a:spLocks noGrp="1"/>
          </p:cNvSpPr>
          <p:nvPr>
            <p:ph sz="half" idx="1"/>
          </p:nvPr>
        </p:nvSpPr>
        <p:spPr>
          <a:xfrm>
            <a:off x="3255566" y="1279525"/>
            <a:ext cx="2635250" cy="2352675"/>
          </a:xfrm>
        </p:spPr>
        <p:txBody>
          <a:bodyPr/>
          <a:lstStyle/>
          <a:p>
            <a:endParaRPr lang="en-US" dirty="0"/>
          </a:p>
        </p:txBody>
      </p:sp>
      <p:sp>
        <p:nvSpPr>
          <p:cNvPr id="13" name="Content Placeholder 8"/>
          <p:cNvSpPr>
            <a:spLocks noGrp="1"/>
          </p:cNvSpPr>
          <p:nvPr>
            <p:ph sz="half" idx="1"/>
          </p:nvPr>
        </p:nvSpPr>
        <p:spPr>
          <a:xfrm>
            <a:off x="455216" y="3819525"/>
            <a:ext cx="2647950" cy="1476375"/>
          </a:xfrm>
        </p:spPr>
        <p:txBody>
          <a:bodyPr>
            <a:normAutofit lnSpcReduction="10000"/>
          </a:bodyPr>
          <a:lstStyle/>
          <a:p>
            <a:pPr marL="0" indent="0" algn="ctr">
              <a:buNone/>
            </a:pPr>
            <a:r>
              <a:rPr lang="en-US" sz="2400" dirty="0" smtClean="0"/>
              <a:t>Name</a:t>
            </a:r>
          </a:p>
          <a:p>
            <a:pPr marL="0" indent="0" algn="ctr">
              <a:buNone/>
            </a:pPr>
            <a:r>
              <a:rPr lang="en-US" sz="1800" dirty="0" smtClean="0"/>
              <a:t>Title</a:t>
            </a:r>
          </a:p>
          <a:p>
            <a:pPr marL="0" indent="0" algn="ctr">
              <a:buNone/>
            </a:pPr>
            <a:r>
              <a:rPr lang="en-US" sz="1800" dirty="0" smtClean="0"/>
              <a:t>Education</a:t>
            </a:r>
          </a:p>
          <a:p>
            <a:pPr marL="0" indent="0" algn="ctr">
              <a:buNone/>
            </a:pPr>
            <a:r>
              <a:rPr lang="en-US" sz="1800" dirty="0" smtClean="0"/>
              <a:t>Experience</a:t>
            </a:r>
          </a:p>
        </p:txBody>
      </p:sp>
      <p:sp>
        <p:nvSpPr>
          <p:cNvPr id="16" name="TextBox 15"/>
          <p:cNvSpPr txBox="1"/>
          <p:nvPr/>
        </p:nvSpPr>
        <p:spPr>
          <a:xfrm>
            <a:off x="1244600" y="5474732"/>
            <a:ext cx="6654800" cy="369332"/>
          </a:xfrm>
          <a:prstGeom prst="rect">
            <a:avLst/>
          </a:prstGeom>
          <a:noFill/>
        </p:spPr>
        <p:txBody>
          <a:bodyPr wrap="square" rtlCol="0">
            <a:spAutoFit/>
          </a:bodyPr>
          <a:lstStyle/>
          <a:p>
            <a:pPr algn="ctr"/>
            <a:r>
              <a:rPr lang="en-US" dirty="0" smtClean="0"/>
              <a:t>Combined experience or key team dynamic</a:t>
            </a:r>
            <a:endParaRPr lang="en-US" dirty="0"/>
          </a:p>
        </p:txBody>
      </p:sp>
      <p:sp>
        <p:nvSpPr>
          <p:cNvPr id="19" name="Content Placeholder 8"/>
          <p:cNvSpPr>
            <a:spLocks noGrp="1"/>
          </p:cNvSpPr>
          <p:nvPr>
            <p:ph sz="half" idx="1"/>
          </p:nvPr>
        </p:nvSpPr>
        <p:spPr>
          <a:xfrm>
            <a:off x="6043216" y="3820041"/>
            <a:ext cx="2635250" cy="1476375"/>
          </a:xfrm>
        </p:spPr>
        <p:txBody>
          <a:bodyPr>
            <a:normAutofit lnSpcReduction="10000"/>
          </a:bodyPr>
          <a:lstStyle/>
          <a:p>
            <a:pPr marL="0" indent="0" algn="ctr">
              <a:buNone/>
            </a:pPr>
            <a:r>
              <a:rPr lang="en-US" sz="2400" dirty="0" smtClean="0"/>
              <a:t>Name</a:t>
            </a:r>
          </a:p>
          <a:p>
            <a:pPr marL="0" indent="0" algn="ctr">
              <a:buNone/>
            </a:pPr>
            <a:r>
              <a:rPr lang="en-US" sz="1800" dirty="0" smtClean="0"/>
              <a:t>Title</a:t>
            </a:r>
          </a:p>
          <a:p>
            <a:pPr marL="0" indent="0" algn="ctr">
              <a:buNone/>
            </a:pPr>
            <a:r>
              <a:rPr lang="en-US" sz="1800" dirty="0" smtClean="0"/>
              <a:t>Education</a:t>
            </a:r>
          </a:p>
          <a:p>
            <a:pPr marL="0" indent="0" algn="ctr">
              <a:buNone/>
            </a:pPr>
            <a:r>
              <a:rPr lang="en-US" sz="1800" dirty="0" smtClean="0"/>
              <a:t>Experience</a:t>
            </a:r>
          </a:p>
        </p:txBody>
      </p:sp>
      <p:sp>
        <p:nvSpPr>
          <p:cNvPr id="20" name="Content Placeholder 8"/>
          <p:cNvSpPr>
            <a:spLocks noGrp="1"/>
          </p:cNvSpPr>
          <p:nvPr>
            <p:ph sz="half" idx="1"/>
          </p:nvPr>
        </p:nvSpPr>
        <p:spPr>
          <a:xfrm>
            <a:off x="3255566" y="3822145"/>
            <a:ext cx="2635250" cy="1476375"/>
          </a:xfrm>
        </p:spPr>
        <p:txBody>
          <a:bodyPr>
            <a:normAutofit lnSpcReduction="10000"/>
          </a:bodyPr>
          <a:lstStyle/>
          <a:p>
            <a:pPr marL="0" indent="0" algn="ctr">
              <a:buNone/>
            </a:pPr>
            <a:r>
              <a:rPr lang="en-US" sz="2400" dirty="0" smtClean="0"/>
              <a:t>Name</a:t>
            </a:r>
          </a:p>
          <a:p>
            <a:pPr marL="0" indent="0" algn="ctr">
              <a:buNone/>
            </a:pPr>
            <a:r>
              <a:rPr lang="en-US" sz="1800" dirty="0" smtClean="0"/>
              <a:t>Title</a:t>
            </a:r>
          </a:p>
          <a:p>
            <a:pPr marL="0" indent="0" algn="ctr">
              <a:buNone/>
            </a:pPr>
            <a:r>
              <a:rPr lang="en-US" sz="1800" dirty="0" smtClean="0"/>
              <a:t>Education</a:t>
            </a:r>
          </a:p>
          <a:p>
            <a:pPr marL="0" indent="0" algn="ctr">
              <a:buNone/>
            </a:pPr>
            <a:r>
              <a:rPr lang="en-US" sz="1800" dirty="0" smtClean="0"/>
              <a:t>Experience</a:t>
            </a:r>
          </a:p>
        </p:txBody>
      </p:sp>
    </p:spTree>
    <p:extLst>
      <p:ext uri="{BB962C8B-B14F-4D97-AF65-F5344CB8AC3E}">
        <p14:creationId xmlns:p14="http://schemas.microsoft.com/office/powerpoint/2010/main" val="3161598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graphicFrame>
        <p:nvGraphicFramePr>
          <p:cNvPr id="5" name="Content Placeholder 4"/>
          <p:cNvGraphicFramePr>
            <a:graphicFrameLocks noGrp="1"/>
          </p:cNvGraphicFramePr>
          <p:nvPr>
            <p:ph idx="13"/>
            <p:extLst>
              <p:ext uri="{D42A27DB-BD31-4B8C-83A1-F6EECF244321}">
                <p14:modId xmlns:p14="http://schemas.microsoft.com/office/powerpoint/2010/main" val="3857824761"/>
              </p:ext>
            </p:extLst>
          </p:nvPr>
        </p:nvGraphicFramePr>
        <p:xfrm>
          <a:off x="317498" y="977906"/>
          <a:ext cx="8521704" cy="5422890"/>
        </p:xfrm>
        <a:graphic>
          <a:graphicData uri="http://schemas.openxmlformats.org/drawingml/2006/table">
            <a:tbl>
              <a:tblPr firstRow="1" bandRow="1">
                <a:tableStyleId>{5C22544A-7EE6-4342-B048-85BDC9FD1C3A}</a:tableStyleId>
              </a:tblPr>
              <a:tblGrid>
                <a:gridCol w="2130426">
                  <a:extLst>
                    <a:ext uri="{9D8B030D-6E8A-4147-A177-3AD203B41FA5}">
                      <a16:colId xmlns:a16="http://schemas.microsoft.com/office/drawing/2014/main" val="919167983"/>
                    </a:ext>
                  </a:extLst>
                </a:gridCol>
                <a:gridCol w="2130426">
                  <a:extLst>
                    <a:ext uri="{9D8B030D-6E8A-4147-A177-3AD203B41FA5}">
                      <a16:colId xmlns:a16="http://schemas.microsoft.com/office/drawing/2014/main" val="3164825249"/>
                    </a:ext>
                  </a:extLst>
                </a:gridCol>
                <a:gridCol w="2130426">
                  <a:extLst>
                    <a:ext uri="{9D8B030D-6E8A-4147-A177-3AD203B41FA5}">
                      <a16:colId xmlns:a16="http://schemas.microsoft.com/office/drawing/2014/main" val="2191019174"/>
                    </a:ext>
                  </a:extLst>
                </a:gridCol>
                <a:gridCol w="2130426">
                  <a:extLst>
                    <a:ext uri="{9D8B030D-6E8A-4147-A177-3AD203B41FA5}">
                      <a16:colId xmlns:a16="http://schemas.microsoft.com/office/drawing/2014/main" val="3152152033"/>
                    </a:ext>
                  </a:extLst>
                </a:gridCol>
              </a:tblGrid>
              <a:tr h="350530">
                <a:tc>
                  <a:txBody>
                    <a:bodyPr/>
                    <a:lstStyle/>
                    <a:p>
                      <a:r>
                        <a:rPr lang="en-US" sz="1600" dirty="0" smtClean="0"/>
                        <a:t>SEED</a:t>
                      </a:r>
                      <a:r>
                        <a:rPr lang="en-US" sz="1600" baseline="0" dirty="0" smtClean="0"/>
                        <a:t> CAPITAL</a:t>
                      </a:r>
                      <a:endParaRPr lang="en-US" sz="1600" dirty="0"/>
                    </a:p>
                  </a:txBody>
                  <a:tcPr/>
                </a:tc>
                <a:tc>
                  <a:txBody>
                    <a:bodyPr/>
                    <a:lstStyle/>
                    <a:p>
                      <a:r>
                        <a:rPr lang="en-US" sz="1600" dirty="0" smtClean="0"/>
                        <a:t>USE</a:t>
                      </a:r>
                      <a:endParaRPr lang="en-US" sz="1600" dirty="0"/>
                    </a:p>
                  </a:txBody>
                  <a:tcPr/>
                </a:tc>
                <a:tc>
                  <a:txBody>
                    <a:bodyPr/>
                    <a:lstStyle/>
                    <a:p>
                      <a:r>
                        <a:rPr lang="en-US" sz="1600" dirty="0" smtClean="0"/>
                        <a:t>AMOUNT</a:t>
                      </a:r>
                      <a:endParaRPr lang="en-US" sz="1600" dirty="0"/>
                    </a:p>
                  </a:txBody>
                  <a:tcPr/>
                </a:tc>
                <a:tc>
                  <a:txBody>
                    <a:bodyPr/>
                    <a:lstStyle/>
                    <a:p>
                      <a:r>
                        <a:rPr lang="en-US" sz="1600" dirty="0" smtClean="0"/>
                        <a:t>TIMELINE</a:t>
                      </a:r>
                      <a:endParaRPr lang="en-US" sz="1600" dirty="0"/>
                    </a:p>
                  </a:txBody>
                  <a:tcPr/>
                </a:tc>
                <a:extLst>
                  <a:ext uri="{0D108BD9-81ED-4DB2-BD59-A6C34878D82A}">
                    <a16:rowId xmlns:a16="http://schemas.microsoft.com/office/drawing/2014/main" val="2986377571"/>
                  </a:ext>
                </a:extLst>
              </a:tr>
              <a:tr h="350530">
                <a:tc>
                  <a:txBody>
                    <a:bodyPr/>
                    <a:lstStyle/>
                    <a:p>
                      <a:r>
                        <a:rPr lang="en-US" sz="1600" dirty="0" smtClean="0"/>
                        <a:t>Marketing Spend</a:t>
                      </a:r>
                      <a:endParaRPr lang="en-US" sz="1600" dirty="0"/>
                    </a:p>
                  </a:txBody>
                  <a:tcPr/>
                </a:tc>
                <a:tc>
                  <a:txBody>
                    <a:bodyPr/>
                    <a:lstStyle/>
                    <a:p>
                      <a:endParaRPr lang="en-US" sz="1600"/>
                    </a:p>
                  </a:txBody>
                  <a:tcPr/>
                </a:tc>
                <a:tc>
                  <a:txBody>
                    <a:bodyPr/>
                    <a:lstStyle/>
                    <a:p>
                      <a:endParaRPr lang="en-US" sz="1600" dirty="0"/>
                    </a:p>
                  </a:txBody>
                  <a:tcPr/>
                </a:tc>
                <a:tc>
                  <a:txBody>
                    <a:bodyPr/>
                    <a:lstStyle/>
                    <a:p>
                      <a:r>
                        <a:rPr lang="en-US" sz="1600" dirty="0" smtClean="0"/>
                        <a:t>12 months</a:t>
                      </a:r>
                      <a:endParaRPr lang="en-US" sz="1600" dirty="0"/>
                    </a:p>
                  </a:txBody>
                  <a:tcPr/>
                </a:tc>
                <a:extLst>
                  <a:ext uri="{0D108BD9-81ED-4DB2-BD59-A6C34878D82A}">
                    <a16:rowId xmlns:a16="http://schemas.microsoft.com/office/drawing/2014/main" val="247872528"/>
                  </a:ext>
                </a:extLst>
              </a:tr>
              <a:tr h="350530">
                <a:tc>
                  <a:txBody>
                    <a:bodyPr/>
                    <a:lstStyle/>
                    <a:p>
                      <a:endParaRPr lang="en-US" sz="1600" dirty="0"/>
                    </a:p>
                  </a:txBody>
                  <a:tcPr/>
                </a:tc>
                <a:tc>
                  <a:txBody>
                    <a:bodyPr/>
                    <a:lstStyle/>
                    <a:p>
                      <a:r>
                        <a:rPr lang="en-US" sz="1600" dirty="0" smtClean="0"/>
                        <a:t>Social</a:t>
                      </a:r>
                      <a:r>
                        <a:rPr lang="en-US" sz="1600" baseline="0" dirty="0" smtClean="0"/>
                        <a:t> Media Ads</a:t>
                      </a:r>
                      <a:endParaRPr lang="en-US" sz="1600" dirty="0"/>
                    </a:p>
                  </a:txBody>
                  <a:tcPr/>
                </a:tc>
                <a:tc>
                  <a:txBody>
                    <a:bodyPr/>
                    <a:lstStyle/>
                    <a:p>
                      <a:r>
                        <a:rPr lang="en-US" sz="1600" dirty="0" smtClean="0"/>
                        <a:t>$40,000</a:t>
                      </a:r>
                      <a:endParaRPr lang="en-US" sz="1600" dirty="0"/>
                    </a:p>
                  </a:txBody>
                  <a:tcPr/>
                </a:tc>
                <a:tc>
                  <a:txBody>
                    <a:bodyPr/>
                    <a:lstStyle/>
                    <a:p>
                      <a:endParaRPr lang="en-US" sz="1600" dirty="0"/>
                    </a:p>
                  </a:txBody>
                  <a:tcPr/>
                </a:tc>
                <a:extLst>
                  <a:ext uri="{0D108BD9-81ED-4DB2-BD59-A6C34878D82A}">
                    <a16:rowId xmlns:a16="http://schemas.microsoft.com/office/drawing/2014/main" val="1838654194"/>
                  </a:ext>
                </a:extLst>
              </a:tr>
              <a:tr h="350530">
                <a:tc>
                  <a:txBody>
                    <a:bodyPr/>
                    <a:lstStyle/>
                    <a:p>
                      <a:endParaRPr lang="en-US" sz="1600" dirty="0"/>
                    </a:p>
                  </a:txBody>
                  <a:tcPr/>
                </a:tc>
                <a:tc>
                  <a:txBody>
                    <a:bodyPr/>
                    <a:lstStyle/>
                    <a:p>
                      <a:r>
                        <a:rPr lang="en-US" sz="1600" dirty="0" smtClean="0"/>
                        <a:t>Sampling</a:t>
                      </a:r>
                      <a:endParaRPr lang="en-US" sz="1600" dirty="0"/>
                    </a:p>
                  </a:txBody>
                  <a:tcPr/>
                </a:tc>
                <a:tc>
                  <a:txBody>
                    <a:bodyPr/>
                    <a:lstStyle/>
                    <a:p>
                      <a:r>
                        <a:rPr lang="en-US" sz="1600" dirty="0" smtClean="0"/>
                        <a:t>$30,000</a:t>
                      </a:r>
                      <a:endParaRPr lang="en-US" sz="1600" dirty="0"/>
                    </a:p>
                  </a:txBody>
                  <a:tcPr/>
                </a:tc>
                <a:tc>
                  <a:txBody>
                    <a:bodyPr/>
                    <a:lstStyle/>
                    <a:p>
                      <a:endParaRPr lang="en-US" sz="1600" dirty="0"/>
                    </a:p>
                  </a:txBody>
                  <a:tcPr/>
                </a:tc>
                <a:extLst>
                  <a:ext uri="{0D108BD9-81ED-4DB2-BD59-A6C34878D82A}">
                    <a16:rowId xmlns:a16="http://schemas.microsoft.com/office/drawing/2014/main" val="1016870785"/>
                  </a:ext>
                </a:extLst>
              </a:tr>
              <a:tr h="350530">
                <a:tc>
                  <a:txBody>
                    <a:bodyPr/>
                    <a:lstStyle/>
                    <a:p>
                      <a:endParaRPr lang="en-US" sz="1600" dirty="0"/>
                    </a:p>
                  </a:txBody>
                  <a:tcPr/>
                </a:tc>
                <a:tc>
                  <a:txBody>
                    <a:bodyPr/>
                    <a:lstStyle/>
                    <a:p>
                      <a:r>
                        <a:rPr lang="en-US" sz="1600" b="1" dirty="0" smtClean="0"/>
                        <a:t>TOTAL</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t>$70,000</a:t>
                      </a:r>
                    </a:p>
                  </a:txBody>
                  <a:tcPr/>
                </a:tc>
                <a:tc>
                  <a:txBody>
                    <a:bodyPr/>
                    <a:lstStyle/>
                    <a:p>
                      <a:endParaRPr lang="en-US" sz="1600" dirty="0"/>
                    </a:p>
                  </a:txBody>
                  <a:tcPr/>
                </a:tc>
                <a:extLst>
                  <a:ext uri="{0D108BD9-81ED-4DB2-BD59-A6C34878D82A}">
                    <a16:rowId xmlns:a16="http://schemas.microsoft.com/office/drawing/2014/main" val="1745953960"/>
                  </a:ext>
                </a:extLst>
              </a:tr>
              <a:tr h="350530">
                <a:tc>
                  <a:txBody>
                    <a:bodyPr/>
                    <a:lstStyle/>
                    <a:p>
                      <a:r>
                        <a:rPr lang="en-US" sz="1600" dirty="0" smtClean="0"/>
                        <a:t>Salaries</a:t>
                      </a:r>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660018757"/>
                  </a:ext>
                </a:extLst>
              </a:tr>
              <a:tr h="350530">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CEO</a:t>
                      </a:r>
                    </a:p>
                  </a:txBody>
                  <a:tcPr/>
                </a:tc>
                <a:tc>
                  <a:txBody>
                    <a:bodyPr/>
                    <a:lstStyle/>
                    <a:p>
                      <a:r>
                        <a:rPr lang="en-US" sz="1600" dirty="0" smtClean="0"/>
                        <a:t>$50,000</a:t>
                      </a:r>
                      <a:endParaRPr lang="en-US" sz="1600" dirty="0"/>
                    </a:p>
                  </a:txBody>
                  <a:tcPr/>
                </a:tc>
                <a:tc>
                  <a:txBody>
                    <a:bodyPr/>
                    <a:lstStyle/>
                    <a:p>
                      <a:endParaRPr lang="en-US" sz="1600" dirty="0"/>
                    </a:p>
                  </a:txBody>
                  <a:tcPr/>
                </a:tc>
                <a:extLst>
                  <a:ext uri="{0D108BD9-81ED-4DB2-BD59-A6C34878D82A}">
                    <a16:rowId xmlns:a16="http://schemas.microsoft.com/office/drawing/2014/main" val="216146088"/>
                  </a:ext>
                </a:extLst>
              </a:tr>
              <a:tr h="350530">
                <a:tc>
                  <a:txBody>
                    <a:bodyPr/>
                    <a:lstStyle/>
                    <a:p>
                      <a:endParaRPr lang="en-US" sz="1600" dirty="0"/>
                    </a:p>
                  </a:txBody>
                  <a:tcPr/>
                </a:tc>
                <a:tc>
                  <a:txBody>
                    <a:bodyPr/>
                    <a:lstStyle/>
                    <a:p>
                      <a:r>
                        <a:rPr lang="en-US" sz="1600" dirty="0" smtClean="0"/>
                        <a:t>CMO</a:t>
                      </a:r>
                      <a:endParaRPr lang="en-US" sz="1600" dirty="0"/>
                    </a:p>
                  </a:txBody>
                  <a:tcPr/>
                </a:tc>
                <a:tc>
                  <a:txBody>
                    <a:bodyPr/>
                    <a:lstStyle/>
                    <a:p>
                      <a:r>
                        <a:rPr lang="en-US" sz="1600" dirty="0" smtClean="0"/>
                        <a:t>$50,000</a:t>
                      </a:r>
                      <a:endParaRPr lang="en-US" sz="1600" dirty="0"/>
                    </a:p>
                  </a:txBody>
                  <a:tcPr/>
                </a:tc>
                <a:tc>
                  <a:txBody>
                    <a:bodyPr/>
                    <a:lstStyle/>
                    <a:p>
                      <a:endParaRPr lang="en-US" sz="1600" dirty="0"/>
                    </a:p>
                  </a:txBody>
                  <a:tcPr/>
                </a:tc>
                <a:extLst>
                  <a:ext uri="{0D108BD9-81ED-4DB2-BD59-A6C34878D82A}">
                    <a16:rowId xmlns:a16="http://schemas.microsoft.com/office/drawing/2014/main" val="168713672"/>
                  </a:ext>
                </a:extLst>
              </a:tr>
              <a:tr h="350530">
                <a:tc>
                  <a:txBody>
                    <a:bodyPr/>
                    <a:lstStyle/>
                    <a:p>
                      <a:endParaRPr lang="en-US" sz="1600" dirty="0"/>
                    </a:p>
                  </a:txBody>
                  <a:tcPr/>
                </a:tc>
                <a:tc>
                  <a:txBody>
                    <a:bodyPr/>
                    <a:lstStyle/>
                    <a:p>
                      <a:r>
                        <a:rPr lang="en-US" sz="1600" b="1" dirty="0" smtClean="0"/>
                        <a:t>TOTAL</a:t>
                      </a:r>
                      <a:endParaRPr lang="en-US" sz="1600" b="1" dirty="0"/>
                    </a:p>
                  </a:txBody>
                  <a:tcPr/>
                </a:tc>
                <a:tc>
                  <a:txBody>
                    <a:bodyPr/>
                    <a:lstStyle/>
                    <a:p>
                      <a:r>
                        <a:rPr lang="en-US" sz="1600" b="1" dirty="0" smtClean="0"/>
                        <a:t>$100,000</a:t>
                      </a:r>
                      <a:endParaRPr lang="en-US" sz="1600" b="1" dirty="0"/>
                    </a:p>
                  </a:txBody>
                  <a:tcPr/>
                </a:tc>
                <a:tc>
                  <a:txBody>
                    <a:bodyPr/>
                    <a:lstStyle/>
                    <a:p>
                      <a:endParaRPr lang="en-US" sz="1600" dirty="0"/>
                    </a:p>
                  </a:txBody>
                  <a:tcPr/>
                </a:tc>
                <a:extLst>
                  <a:ext uri="{0D108BD9-81ED-4DB2-BD59-A6C34878D82A}">
                    <a16:rowId xmlns:a16="http://schemas.microsoft.com/office/drawing/2014/main" val="1328103408"/>
                  </a:ext>
                </a:extLst>
              </a:tr>
              <a:tr h="350530">
                <a:tc>
                  <a:txBody>
                    <a:bodyPr/>
                    <a:lstStyle/>
                    <a:p>
                      <a:r>
                        <a:rPr lang="en-US" sz="1600" dirty="0" smtClean="0"/>
                        <a:t>Product &amp;</a:t>
                      </a:r>
                      <a:r>
                        <a:rPr lang="en-US" sz="1600" baseline="0" dirty="0" smtClean="0"/>
                        <a:t> Delivery</a:t>
                      </a:r>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291747830"/>
                  </a:ext>
                </a:extLst>
              </a:tr>
              <a:tr h="350530">
                <a:tc>
                  <a:txBody>
                    <a:bodyPr/>
                    <a:lstStyle/>
                    <a:p>
                      <a:endParaRPr lang="en-US" sz="1600" dirty="0"/>
                    </a:p>
                  </a:txBody>
                  <a:tcPr/>
                </a:tc>
                <a:tc>
                  <a:txBody>
                    <a:bodyPr/>
                    <a:lstStyle/>
                    <a:p>
                      <a:r>
                        <a:rPr lang="en-US" sz="1600" dirty="0" smtClean="0"/>
                        <a:t>Products</a:t>
                      </a:r>
                      <a:endParaRPr lang="en-US" sz="1600" dirty="0"/>
                    </a:p>
                  </a:txBody>
                  <a:tcPr/>
                </a:tc>
                <a:tc>
                  <a:txBody>
                    <a:bodyPr/>
                    <a:lstStyle/>
                    <a:p>
                      <a:r>
                        <a:rPr lang="en-US" sz="1600" dirty="0" smtClean="0"/>
                        <a:t>$20,000</a:t>
                      </a:r>
                      <a:endParaRPr lang="en-US" sz="1600" dirty="0"/>
                    </a:p>
                  </a:txBody>
                  <a:tcPr/>
                </a:tc>
                <a:tc>
                  <a:txBody>
                    <a:bodyPr/>
                    <a:lstStyle/>
                    <a:p>
                      <a:endParaRPr lang="en-US" sz="1600" dirty="0"/>
                    </a:p>
                  </a:txBody>
                  <a:tcPr/>
                </a:tc>
                <a:extLst>
                  <a:ext uri="{0D108BD9-81ED-4DB2-BD59-A6C34878D82A}">
                    <a16:rowId xmlns:a16="http://schemas.microsoft.com/office/drawing/2014/main" val="2953301911"/>
                  </a:ext>
                </a:extLst>
              </a:tr>
              <a:tr h="350530">
                <a:tc>
                  <a:txBody>
                    <a:bodyPr/>
                    <a:lstStyle/>
                    <a:p>
                      <a:endParaRPr lang="en-US" sz="1600" b="0" dirty="0"/>
                    </a:p>
                  </a:txBody>
                  <a:tcPr/>
                </a:tc>
                <a:tc>
                  <a:txBody>
                    <a:bodyPr/>
                    <a:lstStyle/>
                    <a:p>
                      <a:r>
                        <a:rPr lang="en-US" sz="1600" b="0" dirty="0" smtClean="0"/>
                        <a:t>Packing &amp; Fulfilment</a:t>
                      </a:r>
                      <a:endParaRPr lang="en-US" sz="1600" b="0" dirty="0"/>
                    </a:p>
                  </a:txBody>
                  <a:tcPr/>
                </a:tc>
                <a:tc>
                  <a:txBody>
                    <a:bodyPr/>
                    <a:lstStyle/>
                    <a:p>
                      <a:r>
                        <a:rPr lang="en-US" sz="1600" dirty="0" smtClean="0"/>
                        <a:t>$60,000</a:t>
                      </a:r>
                      <a:endParaRPr lang="en-US" sz="1600" dirty="0"/>
                    </a:p>
                  </a:txBody>
                  <a:tcPr/>
                </a:tc>
                <a:tc>
                  <a:txBody>
                    <a:bodyPr/>
                    <a:lstStyle/>
                    <a:p>
                      <a:endParaRPr lang="en-US" sz="1600" dirty="0"/>
                    </a:p>
                  </a:txBody>
                  <a:tcPr/>
                </a:tc>
                <a:extLst>
                  <a:ext uri="{0D108BD9-81ED-4DB2-BD59-A6C34878D82A}">
                    <a16:rowId xmlns:a16="http://schemas.microsoft.com/office/drawing/2014/main" val="2496618856"/>
                  </a:ext>
                </a:extLst>
              </a:tr>
              <a:tr h="350530">
                <a:tc>
                  <a:txBody>
                    <a:bodyPr/>
                    <a:lstStyle/>
                    <a:p>
                      <a:endParaRPr lang="en-US" sz="1600" dirty="0"/>
                    </a:p>
                  </a:txBody>
                  <a:tcPr/>
                </a:tc>
                <a:tc>
                  <a:txBody>
                    <a:bodyPr/>
                    <a:lstStyle/>
                    <a:p>
                      <a:r>
                        <a:rPr lang="en-US" sz="1600" b="1" dirty="0" smtClean="0"/>
                        <a:t>TOTAL</a:t>
                      </a:r>
                      <a:endParaRPr lang="en-US" sz="1600" b="1" dirty="0"/>
                    </a:p>
                  </a:txBody>
                  <a:tcPr/>
                </a:tc>
                <a:tc>
                  <a:txBody>
                    <a:bodyPr/>
                    <a:lstStyle/>
                    <a:p>
                      <a:r>
                        <a:rPr lang="en-US" sz="1600" b="1" dirty="0" smtClean="0"/>
                        <a:t>$80,000</a:t>
                      </a:r>
                      <a:endParaRPr lang="en-US" sz="1600" b="1" dirty="0"/>
                    </a:p>
                  </a:txBody>
                  <a:tcPr/>
                </a:tc>
                <a:tc>
                  <a:txBody>
                    <a:bodyPr/>
                    <a:lstStyle/>
                    <a:p>
                      <a:endParaRPr lang="en-US" sz="1600" dirty="0"/>
                    </a:p>
                  </a:txBody>
                  <a:tcPr/>
                </a:tc>
                <a:extLst>
                  <a:ext uri="{0D108BD9-81ED-4DB2-BD59-A6C34878D82A}">
                    <a16:rowId xmlns:a16="http://schemas.microsoft.com/office/drawing/2014/main" val="2418957014"/>
                  </a:ext>
                </a:extLst>
              </a:tr>
              <a:tr h="35053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934840359"/>
                  </a:ext>
                </a:extLst>
              </a:tr>
              <a:tr h="515470">
                <a:tc>
                  <a:txBody>
                    <a:bodyPr/>
                    <a:lstStyle/>
                    <a:p>
                      <a:r>
                        <a:rPr lang="en-US" sz="1600" b="1" dirty="0" smtClean="0"/>
                        <a:t>REQUIREMENT</a:t>
                      </a:r>
                      <a:endParaRPr lang="en-US" sz="1600" b="1" dirty="0"/>
                    </a:p>
                  </a:txBody>
                  <a:tcPr/>
                </a:tc>
                <a:tc>
                  <a:txBody>
                    <a:bodyPr/>
                    <a:lstStyle/>
                    <a:p>
                      <a:endParaRPr lang="en-US" sz="1600" b="1" dirty="0"/>
                    </a:p>
                  </a:txBody>
                  <a:tcPr/>
                </a:tc>
                <a:tc>
                  <a:txBody>
                    <a:bodyPr/>
                    <a:lstStyle/>
                    <a:p>
                      <a:r>
                        <a:rPr lang="en-US" sz="1600" b="1" dirty="0" smtClean="0"/>
                        <a:t>$250,000</a:t>
                      </a:r>
                      <a:endParaRPr lang="en-US" sz="1600" b="1" dirty="0"/>
                    </a:p>
                  </a:txBody>
                  <a:tcPr/>
                </a:tc>
                <a:tc>
                  <a:txBody>
                    <a:bodyPr/>
                    <a:lstStyle/>
                    <a:p>
                      <a:endParaRPr lang="en-US" sz="1600" dirty="0"/>
                    </a:p>
                  </a:txBody>
                  <a:tcPr/>
                </a:tc>
                <a:extLst>
                  <a:ext uri="{0D108BD9-81ED-4DB2-BD59-A6C34878D82A}">
                    <a16:rowId xmlns:a16="http://schemas.microsoft.com/office/drawing/2014/main" val="2512435524"/>
                  </a:ext>
                </a:extLst>
              </a:tr>
            </a:tbl>
          </a:graphicData>
        </a:graphic>
      </p:graphicFrame>
      <p:sp>
        <p:nvSpPr>
          <p:cNvPr id="4" name="Title 3"/>
          <p:cNvSpPr>
            <a:spLocks noGrp="1"/>
          </p:cNvSpPr>
          <p:nvPr>
            <p:ph type="title"/>
          </p:nvPr>
        </p:nvSpPr>
        <p:spPr>
          <a:xfrm>
            <a:off x="628650" y="0"/>
            <a:ext cx="7893050" cy="1352487"/>
          </a:xfrm>
        </p:spPr>
        <p:txBody>
          <a:bodyPr/>
          <a:lstStyle/>
          <a:p>
            <a:r>
              <a:rPr lang="en-US" dirty="0" smtClean="0"/>
              <a:t>Use of Funds</a:t>
            </a:r>
            <a:endParaRPr lang="en-US" dirty="0"/>
          </a:p>
        </p:txBody>
      </p:sp>
    </p:spTree>
    <p:extLst>
      <p:ext uri="{BB962C8B-B14F-4D97-AF65-F5344CB8AC3E}">
        <p14:creationId xmlns:p14="http://schemas.microsoft.com/office/powerpoint/2010/main" val="2252851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047875"/>
          </a:xfrm>
        </p:spPr>
        <p:txBody>
          <a:bodyPr/>
          <a:lstStyle/>
          <a:p>
            <a:r>
              <a:rPr lang="en-US" dirty="0" smtClean="0"/>
              <a:t>Name of Company</a:t>
            </a:r>
            <a:endParaRPr lang="en-US" dirty="0"/>
          </a:p>
        </p:txBody>
      </p:sp>
      <p:sp>
        <p:nvSpPr>
          <p:cNvPr id="3" name="Subtitle 2"/>
          <p:cNvSpPr>
            <a:spLocks noGrp="1"/>
          </p:cNvSpPr>
          <p:nvPr>
            <p:ph type="subTitle" idx="1"/>
          </p:nvPr>
        </p:nvSpPr>
        <p:spPr/>
        <p:txBody>
          <a:bodyPr/>
          <a:lstStyle/>
          <a:p>
            <a:r>
              <a:rPr lang="en-US" dirty="0" smtClean="0"/>
              <a:t>Logo</a:t>
            </a:r>
            <a:endParaRPr lang="en-US" dirty="0"/>
          </a:p>
        </p:txBody>
      </p:sp>
      <p:sp>
        <p:nvSpPr>
          <p:cNvPr id="4" name="TextBox 3"/>
          <p:cNvSpPr txBox="1"/>
          <p:nvPr/>
        </p:nvSpPr>
        <p:spPr>
          <a:xfrm>
            <a:off x="252662" y="5689600"/>
            <a:ext cx="3938337" cy="923330"/>
          </a:xfrm>
          <a:prstGeom prst="rect">
            <a:avLst/>
          </a:prstGeom>
          <a:noFill/>
        </p:spPr>
        <p:txBody>
          <a:bodyPr wrap="square" rtlCol="0">
            <a:spAutoFit/>
          </a:bodyPr>
          <a:lstStyle/>
          <a:p>
            <a:r>
              <a:rPr lang="en-US" dirty="0" smtClean="0"/>
              <a:t>Name</a:t>
            </a:r>
            <a:br>
              <a:rPr lang="en-US" dirty="0" smtClean="0"/>
            </a:br>
            <a:r>
              <a:rPr lang="en-US" dirty="0" smtClean="0"/>
              <a:t>Founder &amp; CEO</a:t>
            </a:r>
          </a:p>
          <a:p>
            <a:r>
              <a:rPr lang="en-US" dirty="0" smtClean="0"/>
              <a:t>Contact Information</a:t>
            </a:r>
            <a:endParaRPr lang="en-US" dirty="0"/>
          </a:p>
        </p:txBody>
      </p:sp>
    </p:spTree>
    <p:extLst>
      <p:ext uri="{BB962C8B-B14F-4D97-AF65-F5344CB8AC3E}">
        <p14:creationId xmlns:p14="http://schemas.microsoft.com/office/powerpoint/2010/main" val="770014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lgn="l"/>
            <a:r>
              <a:rPr lang="en-US" dirty="0" smtClean="0"/>
              <a:t>Name and Company Name</a:t>
            </a:r>
            <a:endParaRPr lang="en-US" dirty="0"/>
          </a:p>
        </p:txBody>
      </p:sp>
      <p:sp>
        <p:nvSpPr>
          <p:cNvPr id="3" name="Content Placeholder 2"/>
          <p:cNvSpPr>
            <a:spLocks noGrp="1"/>
          </p:cNvSpPr>
          <p:nvPr>
            <p:ph idx="13"/>
          </p:nvPr>
        </p:nvSpPr>
        <p:spPr/>
        <p:txBody>
          <a:bodyPr>
            <a:normAutofit fontScale="92500" lnSpcReduction="10000"/>
          </a:bodyPr>
          <a:lstStyle/>
          <a:p>
            <a:r>
              <a:rPr lang="en-US" dirty="0" smtClean="0"/>
              <a:t>{Company} is ____________________ for _______________ that _________________.</a:t>
            </a:r>
          </a:p>
          <a:p>
            <a:r>
              <a:rPr lang="en-US" dirty="0" smtClean="0"/>
              <a:t> {Company} sells ______________________ to ______________________ in order to ____________.</a:t>
            </a:r>
            <a:endParaRPr lang="en-US" dirty="0"/>
          </a:p>
        </p:txBody>
      </p:sp>
      <p:sp>
        <p:nvSpPr>
          <p:cNvPr id="2" name="Title 1"/>
          <p:cNvSpPr>
            <a:spLocks noGrp="1"/>
          </p:cNvSpPr>
          <p:nvPr>
            <p:ph type="title"/>
          </p:nvPr>
        </p:nvSpPr>
        <p:spPr/>
        <p:txBody>
          <a:bodyPr/>
          <a:lstStyle/>
          <a:p>
            <a:r>
              <a:rPr lang="en-US" smtClean="0"/>
              <a:t>Company Purpose</a:t>
            </a:r>
            <a:endParaRPr lang="en-US" dirty="0"/>
          </a:p>
        </p:txBody>
      </p:sp>
    </p:spTree>
    <p:extLst>
      <p:ext uri="{BB962C8B-B14F-4D97-AF65-F5344CB8AC3E}">
        <p14:creationId xmlns:p14="http://schemas.microsoft.com/office/powerpoint/2010/main" val="174418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p:txBody>
          <a:bodyPr>
            <a:normAutofit/>
          </a:bodyPr>
          <a:lstStyle/>
          <a:p>
            <a:pPr marL="0" indent="0">
              <a:buNone/>
            </a:pPr>
            <a:r>
              <a:rPr lang="en-US" dirty="0" smtClean="0"/>
              <a:t>How are you addressing the need, and how do other companies fall short of addressing the problem?</a:t>
            </a:r>
            <a:endParaRPr lang="en-US" dirty="0"/>
          </a:p>
        </p:txBody>
      </p:sp>
      <p:sp>
        <p:nvSpPr>
          <p:cNvPr id="2" name="Title 1"/>
          <p:cNvSpPr>
            <a:spLocks noGrp="1"/>
          </p:cNvSpPr>
          <p:nvPr>
            <p:ph type="title"/>
          </p:nvPr>
        </p:nvSpPr>
        <p:spPr/>
        <p:txBody>
          <a:bodyPr/>
          <a:lstStyle/>
          <a:p>
            <a:pPr algn="ctr"/>
            <a:r>
              <a:rPr lang="en-US" dirty="0" smtClean="0"/>
              <a:t>Customers’ #1 Problem</a:t>
            </a:r>
            <a:endParaRPr lang="en-US" dirty="0"/>
          </a:p>
        </p:txBody>
      </p:sp>
      <p:sp>
        <p:nvSpPr>
          <p:cNvPr id="4" name="Footer Placeholder 3"/>
          <p:cNvSpPr>
            <a:spLocks noGrp="1"/>
          </p:cNvSpPr>
          <p:nvPr>
            <p:ph type="ftr" sz="quarter" idx="11"/>
          </p:nvPr>
        </p:nvSpPr>
        <p:spPr/>
        <p:txBody>
          <a:bodyPr/>
          <a:lstStyle/>
          <a:p>
            <a:pPr algn="l"/>
            <a:r>
              <a:rPr lang="en-US" dirty="0" smtClean="0"/>
              <a:t>Name and Company Name</a:t>
            </a:r>
            <a:endParaRPr lang="en-US" dirty="0"/>
          </a:p>
        </p:txBody>
      </p:sp>
    </p:spTree>
    <p:extLst>
      <p:ext uri="{BB962C8B-B14F-4D97-AF65-F5344CB8AC3E}">
        <p14:creationId xmlns:p14="http://schemas.microsoft.com/office/powerpoint/2010/main" val="2299592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1311442"/>
            <a:ext cx="9144000" cy="4850818"/>
          </a:xfrm>
        </p:spPr>
      </p:sp>
      <p:sp>
        <p:nvSpPr>
          <p:cNvPr id="11" name="Footer Placeholder 10"/>
          <p:cNvSpPr>
            <a:spLocks noGrp="1"/>
          </p:cNvSpPr>
          <p:nvPr>
            <p:ph type="ftr" sz="quarter" idx="11"/>
          </p:nvPr>
        </p:nvSpPr>
        <p:spPr/>
        <p:txBody>
          <a:bodyPr/>
          <a:lstStyle/>
          <a:p>
            <a:pPr algn="l"/>
            <a:r>
              <a:rPr lang="en-US" dirty="0" smtClean="0"/>
              <a:t>Name and Company Name</a:t>
            </a:r>
            <a:endParaRPr lang="en-US" dirty="0"/>
          </a:p>
        </p:txBody>
      </p:sp>
      <p:sp>
        <p:nvSpPr>
          <p:cNvPr id="12" name="Title 1"/>
          <p:cNvSpPr txBox="1">
            <a:spLocks/>
          </p:cNvSpPr>
          <p:nvPr/>
        </p:nvSpPr>
        <p:spPr>
          <a:xfrm>
            <a:off x="628650" y="337059"/>
            <a:ext cx="7886700" cy="948740"/>
          </a:xfrm>
          <a:prstGeom prst="rect">
            <a:avLst/>
          </a:prstGeom>
        </p:spPr>
        <p:txBody>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Solution/Value Proposition</a:t>
            </a:r>
            <a:endParaRPr lang="en-US" dirty="0"/>
          </a:p>
        </p:txBody>
      </p:sp>
    </p:spTree>
    <p:extLst>
      <p:ext uri="{BB962C8B-B14F-4D97-AF65-F5344CB8AC3E}">
        <p14:creationId xmlns:p14="http://schemas.microsoft.com/office/powerpoint/2010/main" val="497391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sp>
        <p:nvSpPr>
          <p:cNvPr id="5" name="Content Placeholder 4"/>
          <p:cNvSpPr>
            <a:spLocks noGrp="1"/>
          </p:cNvSpPr>
          <p:nvPr>
            <p:ph idx="13"/>
          </p:nvPr>
        </p:nvSpPr>
        <p:spPr/>
        <p:txBody>
          <a:bodyPr/>
          <a:lstStyle/>
          <a:p>
            <a:r>
              <a:rPr lang="en-US" dirty="0" smtClean="0"/>
              <a:t>Note market trends and changes</a:t>
            </a:r>
            <a:endParaRPr lang="en-US" dirty="0"/>
          </a:p>
        </p:txBody>
      </p:sp>
      <p:sp>
        <p:nvSpPr>
          <p:cNvPr id="4" name="Title 3"/>
          <p:cNvSpPr>
            <a:spLocks noGrp="1"/>
          </p:cNvSpPr>
          <p:nvPr>
            <p:ph type="title"/>
          </p:nvPr>
        </p:nvSpPr>
        <p:spPr/>
        <p:txBody>
          <a:bodyPr/>
          <a:lstStyle/>
          <a:p>
            <a:r>
              <a:rPr lang="en-US" dirty="0" smtClean="0"/>
              <a:t>Why Now?</a:t>
            </a:r>
            <a:endParaRPr lang="en-US" dirty="0"/>
          </a:p>
        </p:txBody>
      </p:sp>
    </p:spTree>
    <p:extLst>
      <p:ext uri="{BB962C8B-B14F-4D97-AF65-F5344CB8AC3E}">
        <p14:creationId xmlns:p14="http://schemas.microsoft.com/office/powerpoint/2010/main" val="1685971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sp>
        <p:nvSpPr>
          <p:cNvPr id="6" name="Text Placeholder 5"/>
          <p:cNvSpPr>
            <a:spLocks noGrp="1"/>
          </p:cNvSpPr>
          <p:nvPr>
            <p:ph idx="13"/>
          </p:nvPr>
        </p:nvSpPr>
        <p:spPr/>
        <p:txBody>
          <a:bodyPr/>
          <a:lstStyle/>
          <a:p>
            <a:pPr marL="0" indent="0">
              <a:buNone/>
            </a:pPr>
            <a:r>
              <a:rPr lang="en-US" dirty="0" smtClean="0"/>
              <a:t>Note the total market size, target market size, and the market share your company can realistically achieve.</a:t>
            </a:r>
            <a:endParaRPr lang="en-US" dirty="0"/>
          </a:p>
        </p:txBody>
      </p:sp>
      <p:sp>
        <p:nvSpPr>
          <p:cNvPr id="4" name="Title 3"/>
          <p:cNvSpPr>
            <a:spLocks noGrp="1"/>
          </p:cNvSpPr>
          <p:nvPr>
            <p:ph type="title"/>
          </p:nvPr>
        </p:nvSpPr>
        <p:spPr/>
        <p:txBody>
          <a:bodyPr/>
          <a:lstStyle/>
          <a:p>
            <a:r>
              <a:rPr lang="en-US" dirty="0" smtClean="0"/>
              <a:t>The Market</a:t>
            </a:r>
            <a:endParaRPr lang="en-US" dirty="0"/>
          </a:p>
        </p:txBody>
      </p:sp>
    </p:spTree>
    <p:extLst>
      <p:ext uri="{BB962C8B-B14F-4D97-AF65-F5344CB8AC3E}">
        <p14:creationId xmlns:p14="http://schemas.microsoft.com/office/powerpoint/2010/main" val="2716131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sp>
        <p:nvSpPr>
          <p:cNvPr id="3" name="Content Placeholder 2"/>
          <p:cNvSpPr>
            <a:spLocks noGrp="1"/>
          </p:cNvSpPr>
          <p:nvPr>
            <p:ph idx="13"/>
          </p:nvPr>
        </p:nvSpPr>
        <p:spPr/>
        <p:txBody>
          <a:bodyPr>
            <a:normAutofit/>
          </a:bodyPr>
          <a:lstStyle/>
          <a:p>
            <a:r>
              <a:rPr lang="en-US" dirty="0" smtClean="0"/>
              <a:t>Who are they?</a:t>
            </a:r>
          </a:p>
          <a:p>
            <a:r>
              <a:rPr lang="en-US" dirty="0" smtClean="0"/>
              <a:t>How do you reach them?</a:t>
            </a:r>
          </a:p>
          <a:p>
            <a:r>
              <a:rPr lang="en-US" dirty="0" smtClean="0"/>
              <a:t>How will you keep them coming back?</a:t>
            </a:r>
          </a:p>
          <a:p>
            <a:endParaRPr lang="en-US" dirty="0" smtClean="0"/>
          </a:p>
        </p:txBody>
      </p:sp>
      <p:sp>
        <p:nvSpPr>
          <p:cNvPr id="4" name="Title 3"/>
          <p:cNvSpPr>
            <a:spLocks noGrp="1"/>
          </p:cNvSpPr>
          <p:nvPr>
            <p:ph type="title"/>
          </p:nvPr>
        </p:nvSpPr>
        <p:spPr/>
        <p:txBody>
          <a:bodyPr/>
          <a:lstStyle/>
          <a:p>
            <a:r>
              <a:rPr lang="en-US" dirty="0" smtClean="0"/>
              <a:t>Customers</a:t>
            </a:r>
            <a:endParaRPr lang="en-US" dirty="0"/>
          </a:p>
        </p:txBody>
      </p:sp>
    </p:spTree>
    <p:extLst>
      <p:ext uri="{BB962C8B-B14F-4D97-AF65-F5344CB8AC3E}">
        <p14:creationId xmlns:p14="http://schemas.microsoft.com/office/powerpoint/2010/main" val="4024879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l"/>
            <a:r>
              <a:rPr lang="en-US" smtClean="0"/>
              <a:t>Name and Company Name</a:t>
            </a:r>
            <a:endParaRPr lang="en-US" dirty="0"/>
          </a:p>
        </p:txBody>
      </p:sp>
      <p:sp>
        <p:nvSpPr>
          <p:cNvPr id="4" name="Title 3"/>
          <p:cNvSpPr>
            <a:spLocks noGrp="1"/>
          </p:cNvSpPr>
          <p:nvPr>
            <p:ph type="title"/>
          </p:nvPr>
        </p:nvSpPr>
        <p:spPr>
          <a:xfrm>
            <a:off x="628650" y="13436"/>
            <a:ext cx="7886700" cy="1325563"/>
          </a:xfrm>
        </p:spPr>
        <p:txBody>
          <a:bodyPr/>
          <a:lstStyle/>
          <a:p>
            <a:r>
              <a:rPr lang="en-US" dirty="0" smtClean="0"/>
              <a:t>Competitive Grid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04593436"/>
              </p:ext>
            </p:extLst>
          </p:nvPr>
        </p:nvGraphicFramePr>
        <p:xfrm>
          <a:off x="481264" y="1407694"/>
          <a:ext cx="8205536" cy="4114456"/>
        </p:xfrm>
        <a:graphic>
          <a:graphicData uri="http://schemas.openxmlformats.org/drawingml/2006/table">
            <a:tbl>
              <a:tblPr firstRow="1" bandRow="1">
                <a:tableStyleId>{5C22544A-7EE6-4342-B048-85BDC9FD1C3A}</a:tableStyleId>
              </a:tblPr>
              <a:tblGrid>
                <a:gridCol w="2051384">
                  <a:extLst>
                    <a:ext uri="{9D8B030D-6E8A-4147-A177-3AD203B41FA5}">
                      <a16:colId xmlns:a16="http://schemas.microsoft.com/office/drawing/2014/main" val="3291757232"/>
                    </a:ext>
                  </a:extLst>
                </a:gridCol>
                <a:gridCol w="2051384">
                  <a:extLst>
                    <a:ext uri="{9D8B030D-6E8A-4147-A177-3AD203B41FA5}">
                      <a16:colId xmlns:a16="http://schemas.microsoft.com/office/drawing/2014/main" val="1249770422"/>
                    </a:ext>
                  </a:extLst>
                </a:gridCol>
                <a:gridCol w="2051384">
                  <a:extLst>
                    <a:ext uri="{9D8B030D-6E8A-4147-A177-3AD203B41FA5}">
                      <a16:colId xmlns:a16="http://schemas.microsoft.com/office/drawing/2014/main" val="398814585"/>
                    </a:ext>
                  </a:extLst>
                </a:gridCol>
                <a:gridCol w="2051384">
                  <a:extLst>
                    <a:ext uri="{9D8B030D-6E8A-4147-A177-3AD203B41FA5}">
                      <a16:colId xmlns:a16="http://schemas.microsoft.com/office/drawing/2014/main" val="2594276255"/>
                    </a:ext>
                  </a:extLst>
                </a:gridCol>
              </a:tblGrid>
              <a:tr h="369928">
                <a:tc>
                  <a:txBody>
                    <a:bodyPr/>
                    <a:lstStyle/>
                    <a:p>
                      <a:r>
                        <a:rPr lang="en-US" dirty="0" smtClean="0"/>
                        <a:t>Competitor</a:t>
                      </a:r>
                      <a:endParaRPr lang="en-US"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extLst>
                  <a:ext uri="{0D108BD9-81ED-4DB2-BD59-A6C34878D82A}">
                    <a16:rowId xmlns:a16="http://schemas.microsoft.com/office/drawing/2014/main" val="2201391447"/>
                  </a:ext>
                </a:extLst>
              </a:tr>
              <a:tr h="369928">
                <a:tc>
                  <a:txBody>
                    <a:bodyPr/>
                    <a:lstStyle/>
                    <a:p>
                      <a:r>
                        <a:rPr lang="en-US" dirty="0" smtClean="0"/>
                        <a:t>Offerings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004096014"/>
                  </a:ext>
                </a:extLst>
              </a:tr>
              <a:tr h="415176">
                <a:tc>
                  <a:txBody>
                    <a:bodyPr/>
                    <a:lstStyle/>
                    <a:p>
                      <a:r>
                        <a:rPr lang="en-US" dirty="0" smtClean="0"/>
                        <a:t>Service Prices</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97839375"/>
                  </a:ext>
                </a:extLst>
              </a:tr>
              <a:tr h="369928">
                <a:tc>
                  <a:txBody>
                    <a:bodyPr/>
                    <a:lstStyle/>
                    <a:p>
                      <a:r>
                        <a:rPr lang="en-US" dirty="0" smtClean="0"/>
                        <a:t>Retail Prices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840951359"/>
                  </a:ext>
                </a:extLst>
              </a:tr>
              <a:tr h="369928">
                <a:tc>
                  <a:txBody>
                    <a:bodyPr/>
                    <a:lstStyle/>
                    <a:p>
                      <a:r>
                        <a:rPr lang="en-US" dirty="0" smtClean="0"/>
                        <a:t>Location</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52170358"/>
                  </a:ext>
                </a:extLst>
              </a:tr>
              <a:tr h="369928">
                <a:tc>
                  <a:txBody>
                    <a:bodyPr/>
                    <a:lstStyle/>
                    <a:p>
                      <a:r>
                        <a:rPr lang="en-US" dirty="0" smtClean="0"/>
                        <a:t>Expertise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810175232"/>
                  </a:ext>
                </a:extLst>
              </a:tr>
              <a:tr h="369928">
                <a:tc>
                  <a:txBody>
                    <a:bodyPr/>
                    <a:lstStyle/>
                    <a:p>
                      <a:r>
                        <a:rPr lang="en-US" dirty="0" smtClean="0"/>
                        <a:t>Service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0369584"/>
                  </a:ext>
                </a:extLst>
              </a:tr>
              <a:tr h="369928">
                <a:tc>
                  <a:txBody>
                    <a:bodyPr/>
                    <a:lstStyle/>
                    <a:p>
                      <a:r>
                        <a:rPr lang="en-US" dirty="0" smtClean="0"/>
                        <a:t>Turnover</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527904513"/>
                  </a:ext>
                </a:extLst>
              </a:tr>
              <a:tr h="369928">
                <a:tc>
                  <a:txBody>
                    <a:bodyPr/>
                    <a:lstStyle/>
                    <a:p>
                      <a:r>
                        <a:rPr lang="en-US" dirty="0" smtClean="0"/>
                        <a:t>Capacity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580435501"/>
                  </a:ext>
                </a:extLst>
              </a:tr>
              <a:tr h="369928">
                <a:tc>
                  <a:txBody>
                    <a:bodyPr/>
                    <a:lstStyle/>
                    <a:p>
                      <a:r>
                        <a:rPr lang="en-US" dirty="0" smtClean="0"/>
                        <a:t>Client Base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502843480"/>
                  </a:ext>
                </a:extLst>
              </a:tr>
              <a:tr h="369928">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69473884"/>
                  </a:ext>
                </a:extLst>
              </a:tr>
            </a:tbl>
          </a:graphicData>
        </a:graphic>
      </p:graphicFrame>
    </p:spTree>
    <p:extLst>
      <p:ext uri="{BB962C8B-B14F-4D97-AF65-F5344CB8AC3E}">
        <p14:creationId xmlns:p14="http://schemas.microsoft.com/office/powerpoint/2010/main" val="16226682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TotalTime>
  <Words>1146</Words>
  <Application>Microsoft Office PowerPoint</Application>
  <PresentationFormat>On-screen Show (4:3)</PresentationFormat>
  <Paragraphs>207</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PowerPoint Presentation</vt:lpstr>
      <vt:lpstr>Name of Company</vt:lpstr>
      <vt:lpstr>Company Purpose</vt:lpstr>
      <vt:lpstr>Customers’ #1 Problem</vt:lpstr>
      <vt:lpstr>PowerPoint Presentation</vt:lpstr>
      <vt:lpstr>Why Now?</vt:lpstr>
      <vt:lpstr>The Market</vt:lpstr>
      <vt:lpstr>Customers</vt:lpstr>
      <vt:lpstr>Competitive Grid</vt:lpstr>
      <vt:lpstr>Competitive Grid</vt:lpstr>
      <vt:lpstr>Milestones</vt:lpstr>
      <vt:lpstr>Financials</vt:lpstr>
      <vt:lpstr>PowerPoint Presentation</vt:lpstr>
      <vt:lpstr>Use of Funds</vt:lpstr>
    </vt:vector>
  </TitlesOfParts>
  <Company>SAGE Publishing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Ancheta, Katie</cp:lastModifiedBy>
  <cp:revision>28</cp:revision>
  <dcterms:created xsi:type="dcterms:W3CDTF">2017-02-10T21:08:18Z</dcterms:created>
  <dcterms:modified xsi:type="dcterms:W3CDTF">2017-02-11T00:51:56Z</dcterms:modified>
</cp:coreProperties>
</file>