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7"/>
  </p:notesMasterIdLst>
  <p:handoutMasterIdLst>
    <p:handoutMasterId r:id="rId48"/>
  </p:handoutMasterIdLst>
  <p:sldIdLst>
    <p:sldId id="256" r:id="rId3"/>
    <p:sldId id="297" r:id="rId4"/>
    <p:sldId id="257" r:id="rId5"/>
    <p:sldId id="258" r:id="rId6"/>
    <p:sldId id="259" r:id="rId7"/>
    <p:sldId id="260" r:id="rId8"/>
    <p:sldId id="261" r:id="rId9"/>
    <p:sldId id="262" r:id="rId10"/>
    <p:sldId id="266" r:id="rId11"/>
    <p:sldId id="263" r:id="rId12"/>
    <p:sldId id="265"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0" r:id="rId31"/>
    <p:sldId id="286" r:id="rId32"/>
    <p:sldId id="288" r:id="rId33"/>
    <p:sldId id="289" r:id="rId34"/>
    <p:sldId id="290" r:id="rId35"/>
    <p:sldId id="264" r:id="rId36"/>
    <p:sldId id="287" r:id="rId37"/>
    <p:sldId id="267" r:id="rId38"/>
    <p:sldId id="298" r:id="rId39"/>
    <p:sldId id="299" r:id="rId40"/>
    <p:sldId id="291" r:id="rId41"/>
    <p:sldId id="292" r:id="rId42"/>
    <p:sldId id="293" r:id="rId43"/>
    <p:sldId id="294" r:id="rId44"/>
    <p:sldId id="296"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9BCB9FB-41D6-4346-874E-444D3F4827AA}">
          <p14:sldIdLst>
            <p14:sldId id="256"/>
            <p14:sldId id="297"/>
            <p14:sldId id="257"/>
            <p14:sldId id="258"/>
            <p14:sldId id="259"/>
            <p14:sldId id="260"/>
          </p14:sldIdLst>
        </p14:section>
        <p14:section name="Reasons" id="{B644D48F-F397-48A1-93F5-475318B221B5}">
          <p14:sldIdLst>
            <p14:sldId id="261"/>
            <p14:sldId id="262"/>
            <p14:sldId id="266"/>
          </p14:sldIdLst>
        </p14:section>
        <p14:section name="Components" id="{27F6F1AD-F034-421B-BFEB-7B873C08F9B1}">
          <p14:sldIdLst>
            <p14:sldId id="263"/>
            <p14:sldId id="265"/>
            <p14:sldId id="268"/>
            <p14:sldId id="269"/>
            <p14:sldId id="270"/>
            <p14:sldId id="271"/>
            <p14:sldId id="272"/>
            <p14:sldId id="273"/>
            <p14:sldId id="274"/>
            <p14:sldId id="275"/>
            <p14:sldId id="276"/>
            <p14:sldId id="277"/>
            <p14:sldId id="278"/>
            <p14:sldId id="279"/>
            <p14:sldId id="280"/>
            <p14:sldId id="281"/>
            <p14:sldId id="282"/>
            <p14:sldId id="283"/>
            <p14:sldId id="284"/>
            <p14:sldId id="300"/>
            <p14:sldId id="286"/>
            <p14:sldId id="288"/>
            <p14:sldId id="289"/>
            <p14:sldId id="290"/>
          </p14:sldIdLst>
        </p14:section>
        <p14:section name="Best Practices" id="{11BE27C6-335E-4428-A035-72A21EC17736}">
          <p14:sldIdLst>
            <p14:sldId id="264"/>
            <p14:sldId id="287"/>
            <p14:sldId id="267"/>
            <p14:sldId id="298"/>
            <p14:sldId id="299"/>
          </p14:sldIdLst>
        </p14:section>
        <p14:section name="Materials and Resources" id="{3F6DCA8B-B3BF-4F26-A324-1F462AD168D0}">
          <p14:sldIdLst>
            <p14:sldId id="291"/>
            <p14:sldId id="292"/>
            <p14:sldId id="293"/>
          </p14:sldIdLst>
        </p14:section>
        <p14:section name="Contact, Creative Commons, Disclaimer" id="{70B8A963-F740-4F68-BB0B-9084DA95245F}">
          <p14:sldIdLst>
            <p14:sldId id="294"/>
            <p14:sldId id="296"/>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7"/>
    <a:srgbClr val="393839"/>
    <a:srgbClr val="47C3D3"/>
    <a:srgbClr val="E0F2F4"/>
    <a:srgbClr val="FFF7EC"/>
    <a:srgbClr val="FDB913"/>
    <a:srgbClr val="94795D"/>
    <a:srgbClr val="A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68" autoAdjust="0"/>
    <p:restoredTop sz="78218" autoAdjust="0"/>
  </p:normalViewPr>
  <p:slideViewPr>
    <p:cSldViewPr snapToGrid="0">
      <p:cViewPr varScale="1">
        <p:scale>
          <a:sx n="81" d="100"/>
          <a:sy n="81" d="100"/>
        </p:scale>
        <p:origin x="984" y="84"/>
      </p:cViewPr>
      <p:guideLst/>
    </p:cSldViewPr>
  </p:slideViewPr>
  <p:outlineViewPr>
    <p:cViewPr>
      <p:scale>
        <a:sx n="33" d="100"/>
        <a:sy n="33" d="100"/>
      </p:scale>
      <p:origin x="0" y="-617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29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smtClean="0"/>
              <a:t>2018 | 0515</a:t>
            </a: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2A46-0D9E-4184-86DF-2C53EC5E7DFF}" type="slidenum">
              <a:rPr lang="en-US" smtClean="0"/>
              <a:t>‹#›</a:t>
            </a:fld>
            <a:endParaRPr lang="en-US"/>
          </a:p>
        </p:txBody>
      </p:sp>
    </p:spTree>
    <p:extLst>
      <p:ext uri="{BB962C8B-B14F-4D97-AF65-F5344CB8AC3E}">
        <p14:creationId xmlns:p14="http://schemas.microsoft.com/office/powerpoint/2010/main" val="55166444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smtClean="0"/>
              <a:t>2018 | 0515</a:t>
            </a:r>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E46E3-F50B-40B7-A854-E3050C9E6CD9}" type="slidenum">
              <a:rPr lang="en-US" smtClean="0"/>
              <a:t>‹#›</a:t>
            </a:fld>
            <a:endParaRPr lang="en-US"/>
          </a:p>
        </p:txBody>
      </p:sp>
    </p:spTree>
    <p:extLst>
      <p:ext uri="{BB962C8B-B14F-4D97-AF65-F5344CB8AC3E}">
        <p14:creationId xmlns:p14="http://schemas.microsoft.com/office/powerpoint/2010/main" val="35077298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ccts@seattleu.edu"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seattleu.edu/cct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the Summary of Performance Guidance from the Center for Change in Transition Services. </a:t>
            </a:r>
          </a:p>
          <a:p>
            <a:endParaRPr lang="en-US" dirty="0"/>
          </a:p>
        </p:txBody>
      </p:sp>
      <p:sp>
        <p:nvSpPr>
          <p:cNvPr id="4" name="Slide Number Placeholder 3"/>
          <p:cNvSpPr>
            <a:spLocks noGrp="1"/>
          </p:cNvSpPr>
          <p:nvPr>
            <p:ph type="sldNum" sz="quarter" idx="10"/>
          </p:nvPr>
        </p:nvSpPr>
        <p:spPr/>
        <p:txBody>
          <a:bodyPr/>
          <a:lstStyle/>
          <a:p>
            <a:fld id="{E8FE46E3-F50B-40B7-A854-E3050C9E6CD9}" type="slidenum">
              <a:rPr lang="en-US" smtClean="0"/>
              <a:t>1</a:t>
            </a:fld>
            <a:endParaRPr lang="en-US"/>
          </a:p>
        </p:txBody>
      </p:sp>
      <p:sp>
        <p:nvSpPr>
          <p:cNvPr id="5" name="Date Placeholder 4"/>
          <p:cNvSpPr>
            <a:spLocks noGrp="1"/>
          </p:cNvSpPr>
          <p:nvPr>
            <p:ph type="dt" idx="11"/>
          </p:nvPr>
        </p:nvSpPr>
        <p:spPr/>
        <p:txBody>
          <a:bodyPr/>
          <a:lstStyle/>
          <a:p>
            <a:r>
              <a:rPr lang="en-US" smtClean="0"/>
              <a:t>2018 | 0515</a:t>
            </a:r>
            <a:endParaRPr lang="en-US"/>
          </a:p>
        </p:txBody>
      </p:sp>
    </p:spTree>
    <p:extLst>
      <p:ext uri="{BB962C8B-B14F-4D97-AF65-F5344CB8AC3E}">
        <p14:creationId xmlns:p14="http://schemas.microsoft.com/office/powerpoint/2010/main" val="1987466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let’s take a look at the components of the Summary of Performance, using the state Summary of Performance form as our guide.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10</a:t>
            </a:fld>
            <a:endParaRPr lang="en-US"/>
          </a:p>
        </p:txBody>
      </p:sp>
    </p:spTree>
    <p:extLst>
      <p:ext uri="{BB962C8B-B14F-4D97-AF65-F5344CB8AC3E}">
        <p14:creationId xmlns:p14="http://schemas.microsoft.com/office/powerpoint/2010/main" val="76598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Regardless of the format your district uses, the summary of performance must include the following components, which we’ll go over in more detail throughout this training. They include</a:t>
            </a:r>
          </a:p>
          <a:p>
            <a:pPr lvl="1"/>
            <a:r>
              <a:rPr lang="en-US" sz="1200" kern="1200" dirty="0" smtClean="0">
                <a:solidFill>
                  <a:schemeClr val="tx1"/>
                </a:solidFill>
                <a:effectLst/>
                <a:latin typeface="+mn-lt"/>
                <a:ea typeface="+mn-ea"/>
                <a:cs typeface="+mn-cs"/>
              </a:rPr>
              <a:t>Student Demographics</a:t>
            </a:r>
          </a:p>
          <a:p>
            <a:pPr lvl="1"/>
            <a:r>
              <a:rPr lang="en-US" sz="1200" kern="1200" dirty="0" smtClean="0">
                <a:solidFill>
                  <a:schemeClr val="tx1"/>
                </a:solidFill>
                <a:effectLst/>
                <a:latin typeface="+mn-lt"/>
                <a:ea typeface="+mn-ea"/>
                <a:cs typeface="+mn-cs"/>
              </a:rPr>
              <a:t>Contact info for Summary completer</a:t>
            </a:r>
          </a:p>
          <a:p>
            <a:pPr lvl="1"/>
            <a:r>
              <a:rPr lang="en-US" sz="1200" kern="1200" dirty="0" smtClean="0">
                <a:solidFill>
                  <a:schemeClr val="tx1"/>
                </a:solidFill>
                <a:effectLst/>
                <a:latin typeface="+mn-lt"/>
                <a:ea typeface="+mn-ea"/>
                <a:cs typeface="+mn-cs"/>
              </a:rPr>
              <a:t>Student’s Postsecondary Goals (from IEP)</a:t>
            </a:r>
          </a:p>
          <a:p>
            <a:pPr lvl="1"/>
            <a:r>
              <a:rPr lang="en-US" sz="1200" kern="1200" dirty="0" smtClean="0">
                <a:solidFill>
                  <a:schemeClr val="tx1"/>
                </a:solidFill>
                <a:effectLst/>
                <a:latin typeface="+mn-lt"/>
                <a:ea typeface="+mn-ea"/>
                <a:cs typeface="+mn-cs"/>
              </a:rPr>
              <a:t>Summary of Performance</a:t>
            </a:r>
          </a:p>
          <a:p>
            <a:pPr lvl="2"/>
            <a:r>
              <a:rPr lang="en-US" sz="1200" kern="1200" dirty="0" smtClean="0">
                <a:solidFill>
                  <a:schemeClr val="tx1"/>
                </a:solidFill>
                <a:effectLst/>
                <a:latin typeface="+mn-lt"/>
                <a:ea typeface="+mn-ea"/>
                <a:cs typeface="+mn-cs"/>
              </a:rPr>
              <a:t>Present levels of academic and functional performance</a:t>
            </a:r>
          </a:p>
          <a:p>
            <a:pPr lvl="2"/>
            <a:r>
              <a:rPr lang="en-US" sz="1200" kern="1200" dirty="0" smtClean="0">
                <a:solidFill>
                  <a:schemeClr val="tx1"/>
                </a:solidFill>
                <a:effectLst/>
                <a:latin typeface="+mn-lt"/>
                <a:ea typeface="+mn-ea"/>
                <a:cs typeface="+mn-cs"/>
              </a:rPr>
              <a:t>Essential Accommodations</a:t>
            </a:r>
          </a:p>
          <a:p>
            <a:pPr lvl="1"/>
            <a:r>
              <a:rPr lang="en-US" sz="1200" kern="1200" dirty="0" smtClean="0">
                <a:solidFill>
                  <a:schemeClr val="tx1"/>
                </a:solidFill>
                <a:effectLst/>
                <a:latin typeface="+mn-lt"/>
                <a:ea typeface="+mn-ea"/>
                <a:cs typeface="+mn-cs"/>
              </a:rPr>
              <a:t>Recommendations to Assist Student in Meeting Postsecondary Goals</a:t>
            </a:r>
          </a:p>
          <a:p>
            <a:pPr lvl="1"/>
            <a:r>
              <a:rPr lang="en-US" sz="1200" kern="1200" dirty="0" smtClean="0">
                <a:solidFill>
                  <a:schemeClr val="tx1"/>
                </a:solidFill>
                <a:effectLst/>
                <a:latin typeface="+mn-lt"/>
                <a:ea typeface="+mn-ea"/>
                <a:cs typeface="+mn-cs"/>
              </a:rPr>
              <a:t>Other Information</a:t>
            </a:r>
          </a:p>
          <a:p>
            <a:pPr lvl="1"/>
            <a:r>
              <a:rPr lang="en-US" sz="1200" kern="1200" dirty="0" smtClean="0">
                <a:solidFill>
                  <a:schemeClr val="tx1"/>
                </a:solidFill>
                <a:effectLst/>
                <a:latin typeface="+mn-lt"/>
                <a:ea typeface="+mn-ea"/>
                <a:cs typeface="+mn-cs"/>
              </a:rPr>
              <a:t>Date the student received the Summary </a:t>
            </a:r>
          </a:p>
          <a:p>
            <a:pPr lvl="1"/>
            <a:r>
              <a:rPr lang="en-US" sz="1200" kern="1200" dirty="0" smtClean="0">
                <a:solidFill>
                  <a:schemeClr val="tx1"/>
                </a:solidFill>
                <a:effectLst/>
                <a:latin typeface="+mn-lt"/>
                <a:ea typeface="+mn-ea"/>
                <a:cs typeface="+mn-cs"/>
              </a:rPr>
              <a:t>And the Signature of the person who delivered it to the student.</a:t>
            </a:r>
          </a:p>
          <a:p>
            <a:endParaRPr lang="en-US" dirty="0"/>
          </a:p>
        </p:txBody>
      </p:sp>
      <p:sp>
        <p:nvSpPr>
          <p:cNvPr id="4" name="Slide Number Placeholder 3"/>
          <p:cNvSpPr>
            <a:spLocks noGrp="1"/>
          </p:cNvSpPr>
          <p:nvPr>
            <p:ph type="sldNum" sz="quarter" idx="10"/>
          </p:nvPr>
        </p:nvSpPr>
        <p:spPr/>
        <p:txBody>
          <a:bodyPr/>
          <a:lstStyle/>
          <a:p>
            <a:fld id="{E8FE46E3-F50B-40B7-A854-E3050C9E6CD9}" type="slidenum">
              <a:rPr lang="en-US" smtClean="0"/>
              <a:t>11</a:t>
            </a:fld>
            <a:endParaRPr lang="en-US"/>
          </a:p>
        </p:txBody>
      </p:sp>
      <p:sp>
        <p:nvSpPr>
          <p:cNvPr id="5" name="Date Placeholder 4"/>
          <p:cNvSpPr>
            <a:spLocks noGrp="1"/>
          </p:cNvSpPr>
          <p:nvPr>
            <p:ph type="dt" idx="11"/>
          </p:nvPr>
        </p:nvSpPr>
        <p:spPr/>
        <p:txBody>
          <a:bodyPr/>
          <a:lstStyle/>
          <a:p>
            <a:r>
              <a:rPr lang="en-US" smtClean="0"/>
              <a:t>2018 | 0515</a:t>
            </a:r>
            <a:endParaRPr lang="en-US"/>
          </a:p>
        </p:txBody>
      </p:sp>
    </p:spTree>
    <p:extLst>
      <p:ext uri="{BB962C8B-B14F-4D97-AF65-F5344CB8AC3E}">
        <p14:creationId xmlns:p14="http://schemas.microsoft.com/office/powerpoint/2010/main" val="912966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part of the Summary is basic demographics. The following information comes directly from the State form to ensure that each mandated area is addressed.  If your school district uses a different from, the order of the information may be a little different. The required demographics include: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tricky component here may be the question of when was the student formally identified.  You may already have this information from previous IEPs, or may need to sleuth around a bit to find it.</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12</a:t>
            </a:fld>
            <a:endParaRPr lang="en-US"/>
          </a:p>
        </p:txBody>
      </p:sp>
    </p:spTree>
    <p:extLst>
      <p:ext uri="{BB962C8B-B14F-4D97-AF65-F5344CB8AC3E}">
        <p14:creationId xmlns:p14="http://schemas.microsoft.com/office/powerpoint/2010/main" val="13823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Here’s an example of the demographic information in the state form format for an imaginary student named Gerald. We’ll continue to look at examples from Gerald’s Summary throughout this presentation.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13</a:t>
            </a:fld>
            <a:endParaRPr lang="en-US"/>
          </a:p>
        </p:txBody>
      </p:sp>
    </p:spTree>
    <p:extLst>
      <p:ext uri="{BB962C8B-B14F-4D97-AF65-F5344CB8AC3E}">
        <p14:creationId xmlns:p14="http://schemas.microsoft.com/office/powerpoint/2010/main" val="413770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Postsecondary Goals section of the Summary of Performance is pretty straightforward. All it involves is copying the information from the post-secondary goals section in the IEP over to this section. Postsecondary goals are required for areas of education/training, employment, and independent living, when applicable.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14</a:t>
            </a:fld>
            <a:endParaRPr lang="en-US"/>
          </a:p>
        </p:txBody>
      </p:sp>
    </p:spTree>
    <p:extLst>
      <p:ext uri="{BB962C8B-B14F-4D97-AF65-F5344CB8AC3E}">
        <p14:creationId xmlns:p14="http://schemas.microsoft.com/office/powerpoint/2010/main" val="245374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 take a look at an example for Gerald, we see that under education and training, his postsecondary goal is to participate in an apprenticeship program to become a plumber. This carries over to his employment goal, which states that after graduation, Gerald will participate in the apprenticeship program where he’ll be paid a percentage of the journeyman’s wage throughout the program training period. Under independent living, Gerry’s postsecondary goal is to live with his parents through his apprenticeship program while working on his budgeting skills, then move into an apartment.</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15</a:t>
            </a:fld>
            <a:endParaRPr lang="en-US"/>
          </a:p>
        </p:txBody>
      </p:sp>
    </p:spTree>
    <p:extLst>
      <p:ext uri="{BB962C8B-B14F-4D97-AF65-F5344CB8AC3E}">
        <p14:creationId xmlns:p14="http://schemas.microsoft.com/office/powerpoint/2010/main" val="2716068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you’ve copied over the postsecondary goals from the IEP (or if you’re using an online platform, that may happen automatically), the next step is to provide present levels of performance in both academic and functional areas. Be sure to complete all sections that are relevant to the student, attaching copies of any assessments or data reports that provide additional information. Information that should be covered in this section includes grade level, standard scores, strengths, preferences, needs, and so on. We’ll take a look at academic performance first, then functional.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16</a:t>
            </a:fld>
            <a:endParaRPr lang="en-US"/>
          </a:p>
        </p:txBody>
      </p:sp>
    </p:spTree>
    <p:extLst>
      <p:ext uri="{BB962C8B-B14F-4D97-AF65-F5344CB8AC3E}">
        <p14:creationId xmlns:p14="http://schemas.microsoft.com/office/powerpoint/2010/main" val="2165270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Summaries for academic performance must be provided for reading, math, and language skills. Reading includes decoding, comprehension, and fluency. Math includes calculation, algebraic problem-solving, and quantitative reasoning. Language includes writing, speaking, listening, and spelling.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17</a:t>
            </a:fld>
            <a:endParaRPr lang="en-US"/>
          </a:p>
        </p:txBody>
      </p:sp>
    </p:spTree>
    <p:extLst>
      <p:ext uri="{BB962C8B-B14F-4D97-AF65-F5344CB8AC3E}">
        <p14:creationId xmlns:p14="http://schemas.microsoft.com/office/powerpoint/2010/main" val="4050422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Let’s look at some Academic performance examples for Gerald. Under reading, we have that </a:t>
            </a:r>
          </a:p>
          <a:p>
            <a:pPr lvl="1"/>
            <a:r>
              <a:rPr lang="en-US" sz="1200" kern="1200" dirty="0" smtClean="0">
                <a:solidFill>
                  <a:schemeClr val="tx1"/>
                </a:solidFill>
                <a:effectLst/>
                <a:latin typeface="+mn-lt"/>
                <a:ea typeface="+mn-ea"/>
                <a:cs typeface="+mn-cs"/>
              </a:rPr>
              <a:t>Gerald’s recent achievement testing showed that he is reading at approximately the 7th grade level. </a:t>
            </a:r>
          </a:p>
          <a:p>
            <a:pPr lvl="1"/>
            <a:r>
              <a:rPr lang="en-US" sz="1200" kern="1200" dirty="0" smtClean="0">
                <a:solidFill>
                  <a:schemeClr val="tx1"/>
                </a:solidFill>
                <a:effectLst/>
                <a:latin typeface="+mn-lt"/>
                <a:ea typeface="+mn-ea"/>
                <a:cs typeface="+mn-cs"/>
              </a:rPr>
              <a:t>His comprehension is stronger than his decoding skills. </a:t>
            </a:r>
          </a:p>
          <a:p>
            <a:pPr lvl="1"/>
            <a:r>
              <a:rPr lang="en-US" sz="1200" kern="1200" dirty="0" smtClean="0">
                <a:solidFill>
                  <a:schemeClr val="tx1"/>
                </a:solidFill>
                <a:effectLst/>
                <a:latin typeface="+mn-lt"/>
                <a:ea typeface="+mn-ea"/>
                <a:cs typeface="+mn-cs"/>
              </a:rPr>
              <a:t>His test performance in Social Studies and English coursework has improved greatly when tests are read to him and when he has more time to complete the tests. </a:t>
            </a:r>
          </a:p>
          <a:p>
            <a:pPr lvl="1"/>
            <a:r>
              <a:rPr lang="en-US" sz="1200" kern="1200" dirty="0" smtClean="0">
                <a:solidFill>
                  <a:schemeClr val="tx1"/>
                </a:solidFill>
                <a:effectLst/>
                <a:latin typeface="+mn-lt"/>
                <a:ea typeface="+mn-ea"/>
                <a:cs typeface="+mn-cs"/>
              </a:rPr>
              <a:t>And he is most successful with gaining content information when he uses a screen reader.</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18</a:t>
            </a:fld>
            <a:endParaRPr lang="en-US"/>
          </a:p>
        </p:txBody>
      </p:sp>
    </p:spTree>
    <p:extLst>
      <p:ext uri="{BB962C8B-B14F-4D97-AF65-F5344CB8AC3E}">
        <p14:creationId xmlns:p14="http://schemas.microsoft.com/office/powerpoint/2010/main" val="131791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Looking at Gerald’s math performance, we see that</a:t>
            </a:r>
          </a:p>
          <a:p>
            <a:pPr lvl="1"/>
            <a:r>
              <a:rPr lang="en-US" sz="1200" kern="1200" dirty="0" smtClean="0">
                <a:solidFill>
                  <a:schemeClr val="tx1"/>
                </a:solidFill>
                <a:effectLst/>
                <a:latin typeface="+mn-lt"/>
                <a:ea typeface="+mn-ea"/>
                <a:cs typeface="+mn-cs"/>
              </a:rPr>
              <a:t>Gerald tested at grade-level on his most recent achievement battery. </a:t>
            </a:r>
          </a:p>
          <a:p>
            <a:pPr lvl="1"/>
            <a:r>
              <a:rPr lang="en-US" sz="1200" kern="1200" dirty="0" smtClean="0">
                <a:solidFill>
                  <a:schemeClr val="tx1"/>
                </a:solidFill>
                <a:effectLst/>
                <a:latin typeface="+mn-lt"/>
                <a:ea typeface="+mn-ea"/>
                <a:cs typeface="+mn-cs"/>
              </a:rPr>
              <a:t>He has completed Algebra I and Geometry, earning low B’s, without any modifications or accommodations. </a:t>
            </a:r>
          </a:p>
          <a:p>
            <a:pPr lvl="1"/>
            <a:r>
              <a:rPr lang="en-US" sz="1200" kern="1200" dirty="0" smtClean="0">
                <a:solidFill>
                  <a:schemeClr val="tx1"/>
                </a:solidFill>
                <a:effectLst/>
                <a:latin typeface="+mn-lt"/>
                <a:ea typeface="+mn-ea"/>
                <a:cs typeface="+mn-cs"/>
              </a:rPr>
              <a:t>He tends to do best on computation problems, and he does sometimes struggle with multiple-step story problems.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19</a:t>
            </a:fld>
            <a:endParaRPr lang="en-US"/>
          </a:p>
        </p:txBody>
      </p:sp>
    </p:spTree>
    <p:extLst>
      <p:ext uri="{BB962C8B-B14F-4D97-AF65-F5344CB8AC3E}">
        <p14:creationId xmlns:p14="http://schemas.microsoft.com/office/powerpoint/2010/main" val="215318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We’ll start off this training with a little bit of background information about the five OSPI State Needs Projects, including CCTS, and an overview of objectives for this training.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a:t>
            </a:fld>
            <a:endParaRPr lang="en-US"/>
          </a:p>
        </p:txBody>
      </p:sp>
    </p:spTree>
    <p:extLst>
      <p:ext uri="{BB962C8B-B14F-4D97-AF65-F5344CB8AC3E}">
        <p14:creationId xmlns:p14="http://schemas.microsoft.com/office/powerpoint/2010/main" val="1937137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Finally, let’s take a look at the written language example:</a:t>
            </a:r>
          </a:p>
          <a:p>
            <a:pPr lvl="1"/>
            <a:r>
              <a:rPr lang="en-US" sz="1200" kern="1200" dirty="0" smtClean="0">
                <a:solidFill>
                  <a:schemeClr val="tx1"/>
                </a:solidFill>
                <a:effectLst/>
                <a:latin typeface="+mn-lt"/>
                <a:ea typeface="+mn-ea"/>
                <a:cs typeface="+mn-cs"/>
              </a:rPr>
              <a:t>Gerald’s recent assessments show that he is functioning at about an 8th grade level. </a:t>
            </a:r>
          </a:p>
          <a:p>
            <a:pPr lvl="1"/>
            <a:r>
              <a:rPr lang="en-US" sz="1200" kern="1200" dirty="0" smtClean="0">
                <a:solidFill>
                  <a:schemeClr val="tx1"/>
                </a:solidFill>
                <a:effectLst/>
                <a:latin typeface="+mn-lt"/>
                <a:ea typeface="+mn-ea"/>
                <a:cs typeface="+mn-cs"/>
              </a:rPr>
              <a:t>His spelling and content are relative strengths, while his mechanics, punctuation, &amp; handwriting are need areas.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20</a:t>
            </a:fld>
            <a:endParaRPr lang="en-US"/>
          </a:p>
        </p:txBody>
      </p:sp>
    </p:spTree>
    <p:extLst>
      <p:ext uri="{BB962C8B-B14F-4D97-AF65-F5344CB8AC3E}">
        <p14:creationId xmlns:p14="http://schemas.microsoft.com/office/powerpoint/2010/main" val="3244217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addition to academics, the Summary of Performance must also include a summary of functional performance skills, such as learning, general ability and problem-solving, attention and executive functioning, communication,  social and behavioral skills, and on the next slide, independent living. </a:t>
            </a:r>
          </a:p>
          <a:p>
            <a:pPr lvl="1"/>
            <a:r>
              <a:rPr lang="en-US" sz="1200" kern="1200" dirty="0" smtClean="0">
                <a:solidFill>
                  <a:schemeClr val="tx1"/>
                </a:solidFill>
                <a:effectLst/>
                <a:latin typeface="+mn-lt"/>
                <a:ea typeface="+mn-ea"/>
                <a:cs typeface="+mn-cs"/>
              </a:rPr>
              <a:t>Under learning, think about thinks like work habits, note taking, keyboarding, organization, time management, assignment completion, study skills, test-taking skills. </a:t>
            </a:r>
          </a:p>
          <a:p>
            <a:pPr lvl="1"/>
            <a:r>
              <a:rPr lang="en-US" sz="1200" kern="1200" dirty="0" smtClean="0">
                <a:solidFill>
                  <a:schemeClr val="tx1"/>
                </a:solidFill>
                <a:effectLst/>
                <a:latin typeface="+mn-lt"/>
                <a:ea typeface="+mn-ea"/>
                <a:cs typeface="+mn-cs"/>
              </a:rPr>
              <a:t>General ability and problem solving includes reasoning and processing.</a:t>
            </a:r>
          </a:p>
          <a:p>
            <a:pPr lvl="1"/>
            <a:r>
              <a:rPr lang="en-US" sz="1200" kern="1200" dirty="0" smtClean="0">
                <a:solidFill>
                  <a:schemeClr val="tx1"/>
                </a:solidFill>
                <a:effectLst/>
                <a:latin typeface="+mn-lt"/>
                <a:ea typeface="+mn-ea"/>
                <a:cs typeface="+mn-cs"/>
              </a:rPr>
              <a:t>Attention and executive functioning includes stamina, sustained attention, memory, processing speed, impulse control, and activity level</a:t>
            </a:r>
          </a:p>
          <a:p>
            <a:pPr lvl="1"/>
            <a:r>
              <a:rPr lang="en-US" sz="1200" kern="1200" dirty="0" smtClean="0">
                <a:solidFill>
                  <a:schemeClr val="tx1"/>
                </a:solidFill>
                <a:effectLst/>
                <a:latin typeface="+mn-lt"/>
                <a:ea typeface="+mn-ea"/>
                <a:cs typeface="+mn-cs"/>
              </a:rPr>
              <a:t>Communication is speech, language, and any assisted communication</a:t>
            </a:r>
          </a:p>
          <a:p>
            <a:pPr lvl="1"/>
            <a:r>
              <a:rPr lang="en-US" sz="1200" kern="1200" dirty="0" smtClean="0">
                <a:solidFill>
                  <a:schemeClr val="tx1"/>
                </a:solidFill>
                <a:effectLst/>
                <a:latin typeface="+mn-lt"/>
                <a:ea typeface="+mn-ea"/>
                <a:cs typeface="+mn-cs"/>
              </a:rPr>
              <a:t>Social and behavior encompasses interactions with others, responsiveness to services and accommodations, ability to request assistance, extra-curricular activities, confidence, and persistence in the learning environment.</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21</a:t>
            </a:fld>
            <a:endParaRPr lang="en-US"/>
          </a:p>
        </p:txBody>
      </p:sp>
    </p:spTree>
    <p:extLst>
      <p:ext uri="{BB962C8B-B14F-4D97-AF65-F5344CB8AC3E}">
        <p14:creationId xmlns:p14="http://schemas.microsoft.com/office/powerpoint/2010/main" val="1773060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Independent living skills include self-care, leisure, personal safety, transportation, and finance. Consider </a:t>
            </a:r>
          </a:p>
          <a:p>
            <a:pPr lvl="1"/>
            <a:r>
              <a:rPr lang="en-US" sz="1200" kern="1200" dirty="0" smtClean="0">
                <a:solidFill>
                  <a:schemeClr val="tx1"/>
                </a:solidFill>
                <a:effectLst/>
                <a:latin typeface="+mn-lt"/>
                <a:ea typeface="+mn-ea"/>
                <a:cs typeface="+mn-cs"/>
              </a:rPr>
              <a:t>Environmental access and mobility needs such as assistive technology and transportation </a:t>
            </a:r>
          </a:p>
          <a:p>
            <a:pPr lvl="1"/>
            <a:r>
              <a:rPr lang="en-US" sz="1200" kern="1200" dirty="0" smtClean="0">
                <a:solidFill>
                  <a:schemeClr val="tx1"/>
                </a:solidFill>
                <a:effectLst/>
                <a:latin typeface="+mn-lt"/>
                <a:ea typeface="+mn-ea"/>
                <a:cs typeface="+mn-cs"/>
              </a:rPr>
              <a:t>Self-determination and self-advocacy, or ability to respectfully identify needs and articulate goals</a:t>
            </a:r>
          </a:p>
          <a:p>
            <a:pPr lvl="1"/>
            <a:r>
              <a:rPr lang="en-US" sz="1200" kern="1200" dirty="0" smtClean="0">
                <a:solidFill>
                  <a:schemeClr val="tx1"/>
                </a:solidFill>
                <a:effectLst/>
                <a:latin typeface="+mn-lt"/>
                <a:ea typeface="+mn-ea"/>
                <a:cs typeface="+mn-cs"/>
              </a:rPr>
              <a:t>Career and employment, such as interests, experiences, exploration, and aptitudes</a:t>
            </a:r>
          </a:p>
          <a:p>
            <a:pPr lvl="1"/>
            <a:r>
              <a:rPr lang="en-US" sz="1200" kern="1200" dirty="0" smtClean="0">
                <a:solidFill>
                  <a:schemeClr val="tx1"/>
                </a:solidFill>
                <a:effectLst/>
                <a:latin typeface="+mn-lt"/>
                <a:ea typeface="+mn-ea"/>
                <a:cs typeface="+mn-cs"/>
              </a:rPr>
              <a:t>And any Medical or family issues/concerns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22</a:t>
            </a:fld>
            <a:endParaRPr lang="en-US"/>
          </a:p>
        </p:txBody>
      </p:sp>
    </p:spTree>
    <p:extLst>
      <p:ext uri="{BB962C8B-B14F-4D97-AF65-F5344CB8AC3E}">
        <p14:creationId xmlns:p14="http://schemas.microsoft.com/office/powerpoint/2010/main" val="2319409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For Gerald, his functional performance summary states that</a:t>
            </a:r>
          </a:p>
          <a:p>
            <a:pPr lvl="1"/>
            <a:r>
              <a:rPr lang="en-US" sz="1200" kern="1200" dirty="0" smtClean="0">
                <a:solidFill>
                  <a:schemeClr val="tx1"/>
                </a:solidFill>
                <a:effectLst/>
                <a:latin typeface="+mn-lt"/>
                <a:ea typeface="+mn-ea"/>
                <a:cs typeface="+mn-cs"/>
              </a:rPr>
              <a:t>He is well-liked by school staff and peers and is generally polite and helpful. </a:t>
            </a:r>
          </a:p>
          <a:p>
            <a:pPr lvl="1"/>
            <a:r>
              <a:rPr lang="en-US" sz="1200" kern="1200" dirty="0" smtClean="0">
                <a:solidFill>
                  <a:schemeClr val="tx1"/>
                </a:solidFill>
                <a:effectLst/>
                <a:latin typeface="+mn-lt"/>
                <a:ea typeface="+mn-ea"/>
                <a:cs typeface="+mn-cs"/>
              </a:rPr>
              <a:t>He struggles to admit that he has a Reading and Writing learning disabilities. Last spring, his welding instructor thought that Gerald was being insubordinate, when the real issue was that Gerald misunderstood some written instructions. Gerald has started asking for clarification of written instructions. </a:t>
            </a:r>
          </a:p>
          <a:p>
            <a:pPr lvl="1"/>
            <a:r>
              <a:rPr lang="en-US" sz="1200" kern="1200" dirty="0" smtClean="0">
                <a:solidFill>
                  <a:schemeClr val="tx1"/>
                </a:solidFill>
                <a:effectLst/>
                <a:latin typeface="+mn-lt"/>
                <a:ea typeface="+mn-ea"/>
                <a:cs typeface="+mn-cs"/>
              </a:rPr>
              <a:t>Gerald easily converses with instructors and peers. He listens well in class and retains what he hears. May seek clarification for written instructions. </a:t>
            </a:r>
          </a:p>
          <a:p>
            <a:pPr lvl="1"/>
            <a:r>
              <a:rPr lang="en-US" sz="1200" kern="1200" dirty="0" smtClean="0">
                <a:solidFill>
                  <a:schemeClr val="tx1"/>
                </a:solidFill>
                <a:effectLst/>
                <a:latin typeface="+mn-lt"/>
                <a:ea typeface="+mn-ea"/>
                <a:cs typeface="+mn-cs"/>
              </a:rPr>
              <a:t>Gerald can convey his needs and will ask for clarification when necessary. </a:t>
            </a:r>
          </a:p>
          <a:p>
            <a:pPr lvl="1"/>
            <a:r>
              <a:rPr lang="en-US" sz="1200" kern="1200" dirty="0" smtClean="0">
                <a:solidFill>
                  <a:schemeClr val="tx1"/>
                </a:solidFill>
                <a:effectLst/>
                <a:latin typeface="+mn-lt"/>
                <a:ea typeface="+mn-ea"/>
                <a:cs typeface="+mn-cs"/>
              </a:rPr>
              <a:t>And he learns quickly through demonstration and has average work tolerance.</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23</a:t>
            </a:fld>
            <a:endParaRPr lang="en-US"/>
          </a:p>
        </p:txBody>
      </p:sp>
    </p:spTree>
    <p:extLst>
      <p:ext uri="{BB962C8B-B14F-4D97-AF65-F5344CB8AC3E}">
        <p14:creationId xmlns:p14="http://schemas.microsoft.com/office/powerpoint/2010/main" val="13487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you’ve completed the academic and functional performance sections, the next component is essential accommodations. This is the place to list any essential modifications, assistive technology, or general areas of need that worked in the high school environment and will be required for the student to be successful in a post-high school environment. Accommodations can be included for both academic and functional areas.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24</a:t>
            </a:fld>
            <a:endParaRPr lang="en-US"/>
          </a:p>
        </p:txBody>
      </p:sp>
    </p:spTree>
    <p:extLst>
      <p:ext uri="{BB962C8B-B14F-4D97-AF65-F5344CB8AC3E}">
        <p14:creationId xmlns:p14="http://schemas.microsoft.com/office/powerpoint/2010/main" val="2899709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For Gerry’s essential academic accommodations, under reading, it states that</a:t>
            </a:r>
          </a:p>
          <a:p>
            <a:pPr lvl="1"/>
            <a:r>
              <a:rPr lang="en-US" sz="1200" kern="1200" dirty="0" smtClean="0">
                <a:solidFill>
                  <a:schemeClr val="tx1"/>
                </a:solidFill>
                <a:effectLst/>
                <a:latin typeface="+mn-lt"/>
                <a:ea typeface="+mn-ea"/>
                <a:cs typeface="+mn-cs"/>
              </a:rPr>
              <a:t>Gerry will need access to a screen reader for content of technical information. Speech to Text technology will assist with writing.</a:t>
            </a:r>
          </a:p>
          <a:p>
            <a:pPr lvl="1"/>
            <a:r>
              <a:rPr lang="en-US" sz="1200" kern="1200" dirty="0" smtClean="0">
                <a:solidFill>
                  <a:schemeClr val="tx1"/>
                </a:solidFill>
                <a:effectLst/>
                <a:latin typeface="+mn-lt"/>
                <a:ea typeface="+mn-ea"/>
                <a:cs typeface="+mn-cs"/>
              </a:rPr>
              <a:t>For math, Gerry is most successful when he has access to a screen reader for content of technical information and testing.</a:t>
            </a:r>
          </a:p>
          <a:p>
            <a:pPr lvl="1"/>
            <a:r>
              <a:rPr lang="en-US" sz="1200" kern="1200" dirty="0" smtClean="0">
                <a:solidFill>
                  <a:schemeClr val="tx1"/>
                </a:solidFill>
                <a:effectLst/>
                <a:latin typeface="+mn-lt"/>
                <a:ea typeface="+mn-ea"/>
                <a:cs typeface="+mn-cs"/>
              </a:rPr>
              <a:t>And for Written Language, Gerry can relate his knowledge, however testing outcomes should focus on content and not grammar.  Speech to Text technology will assist with writing.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25</a:t>
            </a:fld>
            <a:endParaRPr lang="en-US"/>
          </a:p>
        </p:txBody>
      </p:sp>
    </p:spTree>
    <p:extLst>
      <p:ext uri="{BB962C8B-B14F-4D97-AF65-F5344CB8AC3E}">
        <p14:creationId xmlns:p14="http://schemas.microsoft.com/office/powerpoint/2010/main" val="3333885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For Gerry’s essential functional accommodations, the example states that Gerry will struggle with reading tasks and is most successful when shown how to do something, then reviews it through text. His supervisor may need to check in with him often for understanding. </a:t>
            </a:r>
          </a:p>
          <a:p>
            <a:r>
              <a:rPr lang="en-US" sz="1200" kern="1200" dirty="0" smtClean="0">
                <a:solidFill>
                  <a:schemeClr val="tx1"/>
                </a:solidFill>
                <a:effectLst/>
                <a:latin typeface="+mn-lt"/>
                <a:ea typeface="+mn-ea"/>
                <a:cs typeface="+mn-cs"/>
              </a:rPr>
              <a:t>So we can really start to see how this will be an important tool for Gerry to show or share with his employer to ensure his success at work.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26</a:t>
            </a:fld>
            <a:endParaRPr lang="en-US"/>
          </a:p>
        </p:txBody>
      </p:sp>
    </p:spTree>
    <p:extLst>
      <p:ext uri="{BB962C8B-B14F-4D97-AF65-F5344CB8AC3E}">
        <p14:creationId xmlns:p14="http://schemas.microsoft.com/office/powerpoint/2010/main" val="2669574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Recommendations to Assist section, this is where the team describes anticipated or suggested accommodations or services that will enhance the student’s levels of access in their post-secondary environments, such as further education, employment, independent living, or other areas, such as community participation. Note that when we talk about post-secondary education, this includes four-year colleges, Community and Technical College, Career and Technical Education or Vocational training, Adult Education, and Apprenticeship Programs. When making recommendations for employment, be sure to be specific to the student’s area of interest. Let’s look at a few examples for Gerry.</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27</a:t>
            </a:fld>
            <a:endParaRPr lang="en-US"/>
          </a:p>
        </p:txBody>
      </p:sp>
    </p:spTree>
    <p:extLst>
      <p:ext uri="{BB962C8B-B14F-4D97-AF65-F5344CB8AC3E}">
        <p14:creationId xmlns:p14="http://schemas.microsoft.com/office/powerpoint/2010/main" val="255951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Under Recommendations for Education and Training, Gerald’s example states that </a:t>
            </a:r>
          </a:p>
          <a:p>
            <a:pPr lvl="1"/>
            <a:r>
              <a:rPr lang="en-US" sz="1200" kern="1200" dirty="0" smtClean="0">
                <a:solidFill>
                  <a:schemeClr val="tx1"/>
                </a:solidFill>
                <a:effectLst/>
                <a:latin typeface="+mn-lt"/>
                <a:ea typeface="+mn-ea"/>
                <a:cs typeface="+mn-cs"/>
              </a:rPr>
              <a:t>by July 30, he should meet with the Apprenticeship Program Coordinator to request accommodations and other supports available prior to the beginning of the Fall Cohort.</a:t>
            </a:r>
          </a:p>
          <a:p>
            <a:pPr lvl="1"/>
            <a:r>
              <a:rPr lang="en-US" sz="1200" kern="1200" dirty="0" smtClean="0">
                <a:solidFill>
                  <a:schemeClr val="tx1"/>
                </a:solidFill>
                <a:effectLst/>
                <a:latin typeface="+mn-lt"/>
                <a:ea typeface="+mn-ea"/>
                <a:cs typeface="+mn-cs"/>
              </a:rPr>
              <a:t>Gerald should do fine in the practical coursework, but he may struggle with some of the core courses, and needs to continue to communicate with his instructors about his successes and challenges.</a:t>
            </a:r>
          </a:p>
          <a:p>
            <a:pPr lvl="1"/>
            <a:r>
              <a:rPr lang="en-US" sz="1200" kern="1200" dirty="0" smtClean="0">
                <a:solidFill>
                  <a:schemeClr val="tx1"/>
                </a:solidFill>
                <a:effectLst/>
                <a:latin typeface="+mn-lt"/>
                <a:ea typeface="+mn-ea"/>
                <a:cs typeface="+mn-cs"/>
              </a:rPr>
              <a:t>And Gerald should continue to work on his self-advocacy skills.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28</a:t>
            </a:fld>
            <a:endParaRPr lang="en-US"/>
          </a:p>
        </p:txBody>
      </p:sp>
    </p:spTree>
    <p:extLst>
      <p:ext uri="{BB962C8B-B14F-4D97-AF65-F5344CB8AC3E}">
        <p14:creationId xmlns:p14="http://schemas.microsoft.com/office/powerpoint/2010/main" val="3576928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29</a:t>
            </a:fld>
            <a:endParaRPr lang="en-US"/>
          </a:p>
        </p:txBody>
      </p:sp>
    </p:spTree>
    <p:extLst>
      <p:ext uri="{BB962C8B-B14F-4D97-AF65-F5344CB8AC3E}">
        <p14:creationId xmlns:p14="http://schemas.microsoft.com/office/powerpoint/2010/main" val="265258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CCTS is one of five State Needs Projects funded with IDEA discretionary dollars.  We are charged with providing professional development, technical assistance, and consultation to districts parents and families.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a:t>
            </a:fld>
            <a:endParaRPr lang="en-US"/>
          </a:p>
        </p:txBody>
      </p:sp>
    </p:spTree>
    <p:extLst>
      <p:ext uri="{BB962C8B-B14F-4D97-AF65-F5344CB8AC3E}">
        <p14:creationId xmlns:p14="http://schemas.microsoft.com/office/powerpoint/2010/main" val="2909971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 Recommendations for Independent living, Gerald’s example states that will most likely need minimal support in securing an apartment, however, he may need some support with money management which he can receive while in his apprenticeship program and living at home.</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30</a:t>
            </a:fld>
            <a:endParaRPr lang="en-US"/>
          </a:p>
        </p:txBody>
      </p:sp>
    </p:spTree>
    <p:extLst>
      <p:ext uri="{BB962C8B-B14F-4D97-AF65-F5344CB8AC3E}">
        <p14:creationId xmlns:p14="http://schemas.microsoft.com/office/powerpoint/2010/main" val="10532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Moving along to the other information section, this is a great opportunity to capture the student’s voice and understanding of their support needs and next steps. In order to guide the conversation with the student and capture their information, consider the following questions: </a:t>
            </a:r>
          </a:p>
          <a:p>
            <a:pPr lvl="1"/>
            <a:r>
              <a:rPr lang="en-US" sz="1200" kern="1200" dirty="0" smtClean="0">
                <a:solidFill>
                  <a:schemeClr val="tx1"/>
                </a:solidFill>
                <a:effectLst/>
                <a:latin typeface="+mn-lt"/>
                <a:ea typeface="+mn-ea"/>
                <a:cs typeface="+mn-cs"/>
              </a:rPr>
              <a:t>How does your disability affect your schoolwork and school activities (such as grades, relationships, assignments, projects, communication, time on tests, mobility, extra-curricular activities)?</a:t>
            </a:r>
          </a:p>
          <a:p>
            <a:pPr lvl="1"/>
            <a:r>
              <a:rPr lang="en-US" sz="1200" kern="1200" dirty="0" smtClean="0">
                <a:solidFill>
                  <a:schemeClr val="tx1"/>
                </a:solidFill>
                <a:effectLst/>
                <a:latin typeface="+mn-lt"/>
                <a:ea typeface="+mn-ea"/>
                <a:cs typeface="+mn-cs"/>
              </a:rPr>
              <a:t>Which supports were helpful in school, work and/or the community (aids, adaptive equipment, physical accommodations, other services)?</a:t>
            </a:r>
          </a:p>
          <a:p>
            <a:pPr lvl="1"/>
            <a:r>
              <a:rPr lang="en-US" sz="1200" kern="1200" dirty="0" smtClean="0">
                <a:solidFill>
                  <a:schemeClr val="tx1"/>
                </a:solidFill>
                <a:effectLst/>
                <a:latin typeface="+mn-lt"/>
                <a:ea typeface="+mn-ea"/>
                <a:cs typeface="+mn-cs"/>
              </a:rPr>
              <a:t>What doesn’t work for you at school, work or in the community? (loud rooms, flickering lights, etc.)</a:t>
            </a:r>
          </a:p>
          <a:p>
            <a:pPr lvl="1"/>
            <a:r>
              <a:rPr lang="en-US" sz="1200" kern="1200" dirty="0" smtClean="0">
                <a:solidFill>
                  <a:schemeClr val="tx1"/>
                </a:solidFill>
                <a:effectLst/>
                <a:latin typeface="+mn-lt"/>
                <a:ea typeface="+mn-ea"/>
                <a:cs typeface="+mn-cs"/>
              </a:rPr>
              <a:t>What strengths and needs should professionals know about you as you enter the postsecondary education or work environment?</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31</a:t>
            </a:fld>
            <a:endParaRPr lang="en-US"/>
          </a:p>
        </p:txBody>
      </p:sp>
    </p:spTree>
    <p:extLst>
      <p:ext uri="{BB962C8B-B14F-4D97-AF65-F5344CB8AC3E}">
        <p14:creationId xmlns:p14="http://schemas.microsoft.com/office/powerpoint/2010/main" val="3089852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Let’s take a look at Gerald’s Other Information example. </a:t>
            </a:r>
          </a:p>
          <a:p>
            <a:pPr lvl="1"/>
            <a:r>
              <a:rPr lang="en-US" sz="1200" kern="1200" dirty="0" smtClean="0">
                <a:solidFill>
                  <a:schemeClr val="tx1"/>
                </a:solidFill>
                <a:effectLst/>
                <a:latin typeface="+mn-lt"/>
                <a:ea typeface="+mn-ea"/>
                <a:cs typeface="+mn-cs"/>
              </a:rPr>
              <a:t>In response to the question, what supports or accommodations have helped you succeed in school? Gerald said that “When we figured out how screen readers work and the use of speech to text that really helped with me learning the information I needed to pass tests.” We’ve already established in previous sections that screen readers were useful for Gerry, but there’s a deeper level of impact now that we’re hearing it directly from him, too.</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response to the questions what supports do you need to go to your apprenticeship?  Do you know who to ask if you need help? Gerald said, “Well, I have applied and been accepted to the Fall cohort, so that is firm.  I may need to practice asking for accommodations for the academic parts, but you have taught me how to write a script and share my needs throughout high school, so I think I will do okay. If I need help, I will ask my supervisor or instructor or maybe a coworker depending on what it is.” Again, this isn’t necessarily new information, although it might be. But it’s a great opportunity to hear directly from the student.</a:t>
            </a:r>
          </a:p>
          <a:p>
            <a:pPr lvl="1"/>
            <a:endParaRPr lang="en-US" sz="1200" kern="1200" dirty="0" smtClean="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32</a:t>
            </a:fld>
            <a:endParaRPr lang="en-US"/>
          </a:p>
        </p:txBody>
      </p:sp>
    </p:spTree>
    <p:extLst>
      <p:ext uri="{BB962C8B-B14F-4D97-AF65-F5344CB8AC3E}">
        <p14:creationId xmlns:p14="http://schemas.microsoft.com/office/powerpoint/2010/main" val="2011694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Finally, the final component of the summary of performance is the signature of the person who handed the document to the student and date it was given. Note that there is no requirement from the state about when to provide this document, other than as they are exiting high-school, or their 18-21 program—whichever is the last to be completed.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33</a:t>
            </a:fld>
            <a:endParaRPr lang="en-US"/>
          </a:p>
        </p:txBody>
      </p:sp>
    </p:spTree>
    <p:extLst>
      <p:ext uri="{BB962C8B-B14F-4D97-AF65-F5344CB8AC3E}">
        <p14:creationId xmlns:p14="http://schemas.microsoft.com/office/powerpoint/2010/main" val="2219556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We’ve touched on a few already, but the next section will focus on suggestions for best practices in completing the summary of performance.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34</a:t>
            </a:fld>
            <a:endParaRPr lang="en-US"/>
          </a:p>
        </p:txBody>
      </p:sp>
    </p:spTree>
    <p:extLst>
      <p:ext uri="{BB962C8B-B14F-4D97-AF65-F5344CB8AC3E}">
        <p14:creationId xmlns:p14="http://schemas.microsoft.com/office/powerpoint/2010/main" val="125829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and foremost, incorporating student voice is highly recommended. And there are several benefits. Not only does it assist you or other secondary professional in completing the summary, but it helps the student to better understand the impact of their disability on their academic and functional performance in a postsecondary setting. It also helps the postsecondary professional to gain a clearer understanding of the impact of the disability on the student. These are all good things. A couple of areas where student voice can be highlighted are under functional performance, employment recommendations, and other information, which we talked about already.</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35</a:t>
            </a:fld>
            <a:endParaRPr lang="en-US"/>
          </a:p>
        </p:txBody>
      </p:sp>
    </p:spTree>
    <p:extLst>
      <p:ext uri="{BB962C8B-B14F-4D97-AF65-F5344CB8AC3E}">
        <p14:creationId xmlns:p14="http://schemas.microsoft.com/office/powerpoint/2010/main" val="3964385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Best practices for writing the Summary of Performance also encourage a team approach. In addition to the student, participation from the family and others who have worked with the student, produces the best information. This variety of input from the special education teacher, general education teacher, guidance counselor, school psychologist and/or related service personnel offers different perspectives from multiple environments. Including DVR and DDA counselors or others who may be supporting this student as they leave enhances the effectiveness of the report.</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36</a:t>
            </a:fld>
            <a:endParaRPr lang="en-US"/>
          </a:p>
        </p:txBody>
      </p:sp>
    </p:spTree>
    <p:extLst>
      <p:ext uri="{BB962C8B-B14F-4D97-AF65-F5344CB8AC3E}">
        <p14:creationId xmlns:p14="http://schemas.microsoft.com/office/powerpoint/2010/main" val="3388991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recommendation is to start planning for the summary of performance in the fall. Even though this is a document that’s due to the student at the end of the year, students should be working throughout the school year to learn the skills they need to go on to their post-secondary goal.  This is an essential piece of the transition plan. IT may be helpful to discuss the summary of performance with parents at the beginning of the school year to address if the accommodations being provided are reasonable in the postsecondary environment. And if not, what skills will the student need to learn to be successful?</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37</a:t>
            </a:fld>
            <a:endParaRPr lang="en-US"/>
          </a:p>
        </p:txBody>
      </p:sp>
    </p:spTree>
    <p:extLst>
      <p:ext uri="{BB962C8B-B14F-4D97-AF65-F5344CB8AC3E}">
        <p14:creationId xmlns:p14="http://schemas.microsoft.com/office/powerpoint/2010/main" val="2809734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a suggestion from the field is to use the Summary of Performance state form word document as a template to take notes during the year, rather than waiting until the end of the year to start the document in your online platform. This will make it easier to obtain student input and gather all your notes in one place. The student could take these notes with them to their 18-21 program, if applicable, which would be helpful for both the student and teachers. Please note that you cannot create a draft summary of performance in online IEP platforms like IEP Online. Instead, Use the state form template provided—which is a great segue to our final section, materials and resources.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38</a:t>
            </a:fld>
            <a:endParaRPr lang="en-US"/>
          </a:p>
        </p:txBody>
      </p:sp>
    </p:spTree>
    <p:extLst>
      <p:ext uri="{BB962C8B-B14F-4D97-AF65-F5344CB8AC3E}">
        <p14:creationId xmlns:p14="http://schemas.microsoft.com/office/powerpoint/2010/main" val="2051357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Along with this training are some examples to help guide your team in developing a comprehensive and compliant Summary of Performance.</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39</a:t>
            </a:fld>
            <a:endParaRPr lang="en-US"/>
          </a:p>
        </p:txBody>
      </p:sp>
    </p:spTree>
    <p:extLst>
      <p:ext uri="{BB962C8B-B14F-4D97-AF65-F5344CB8AC3E}">
        <p14:creationId xmlns:p14="http://schemas.microsoft.com/office/powerpoint/2010/main" val="72418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the Center for a Change in Transition Services; the five State Needs Projects are eLearning for Educators; Special Education Support Center; the Special Education Technology Center and Washington Sensory Disability Services.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4</a:t>
            </a:fld>
            <a:endParaRPr lang="en-US"/>
          </a:p>
        </p:txBody>
      </p:sp>
    </p:spTree>
    <p:extLst>
      <p:ext uri="{BB962C8B-B14F-4D97-AF65-F5344CB8AC3E}">
        <p14:creationId xmlns:p14="http://schemas.microsoft.com/office/powerpoint/2010/main" val="157099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three example summaries of performance. You’ve seen Gerald’s apprenticeship example in this presentation, but it’s also available for download as a word document. Also available for download is an example for a college-bound student named Robert, and for Kathy, who is on the path to employment. Additionally, there are two blank templates available for download. One from IEP online and one from Washington state. Use these for gathering notes throughout the year.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40</a:t>
            </a:fld>
            <a:endParaRPr lang="en-US"/>
          </a:p>
        </p:txBody>
      </p:sp>
    </p:spTree>
    <p:extLst>
      <p:ext uri="{BB962C8B-B14F-4D97-AF65-F5344CB8AC3E}">
        <p14:creationId xmlns:p14="http://schemas.microsoft.com/office/powerpoint/2010/main" val="3410010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you’re looking for more resources, this </a:t>
            </a:r>
            <a:r>
              <a:rPr lang="en-US" sz="1200" kern="1200" smtClean="0">
                <a:solidFill>
                  <a:schemeClr val="tx1"/>
                </a:solidFill>
                <a:effectLst/>
                <a:latin typeface="+mn-lt"/>
                <a:ea typeface="+mn-ea"/>
                <a:cs typeface="+mn-cs"/>
              </a:rPr>
              <a:t>list</a:t>
            </a:r>
            <a:r>
              <a:rPr lang="en-US" sz="1200" kern="1200" baseline="0" smtClean="0">
                <a:solidFill>
                  <a:schemeClr val="tx1"/>
                </a:solidFill>
                <a:effectLst/>
                <a:latin typeface="+mn-lt"/>
                <a:ea typeface="+mn-ea"/>
                <a:cs typeface="+mn-cs"/>
              </a:rPr>
              <a:t> is </a:t>
            </a:r>
            <a:r>
              <a:rPr lang="en-US" sz="1200" kern="120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good place to start.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41</a:t>
            </a:fld>
            <a:endParaRPr lang="en-US"/>
          </a:p>
        </p:txBody>
      </p:sp>
    </p:spTree>
    <p:extLst>
      <p:ext uri="{BB962C8B-B14F-4D97-AF65-F5344CB8AC3E}">
        <p14:creationId xmlns:p14="http://schemas.microsoft.com/office/powerpoint/2010/main" val="1000973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finally, if you still have questions about writing summaries of performance, please contact us at CCTS. You can email us at </a:t>
            </a:r>
            <a:r>
              <a:rPr lang="en-US" sz="1200" u="sng" kern="1200" dirty="0" smtClean="0">
                <a:solidFill>
                  <a:schemeClr val="tx1"/>
                </a:solidFill>
                <a:effectLst/>
                <a:latin typeface="+mn-lt"/>
                <a:ea typeface="+mn-ea"/>
                <a:cs typeface="+mn-cs"/>
                <a:hlinkClick r:id="rId3"/>
              </a:rPr>
              <a:t>ccts@seattleu.edu</a:t>
            </a:r>
            <a:r>
              <a:rPr lang="en-US" sz="1200" kern="1200" dirty="0" smtClean="0">
                <a:solidFill>
                  <a:schemeClr val="tx1"/>
                </a:solidFill>
                <a:effectLst/>
                <a:latin typeface="+mn-lt"/>
                <a:ea typeface="+mn-ea"/>
                <a:cs typeface="+mn-cs"/>
              </a:rPr>
              <a:t>, or call 206-296-6494. You can find us online at </a:t>
            </a:r>
            <a:r>
              <a:rPr lang="en-US" sz="1200" u="sng" kern="1200" dirty="0" smtClean="0">
                <a:solidFill>
                  <a:schemeClr val="tx1"/>
                </a:solidFill>
                <a:effectLst/>
                <a:latin typeface="+mn-lt"/>
                <a:ea typeface="+mn-ea"/>
                <a:cs typeface="+mn-cs"/>
                <a:hlinkClick r:id="rId4"/>
              </a:rPr>
              <a:t>www.seattleu.edu/ccts</a:t>
            </a:r>
            <a:r>
              <a:rPr lang="en-US" sz="1200" kern="1200" dirty="0" smtClean="0">
                <a:solidFill>
                  <a:schemeClr val="tx1"/>
                </a:solidFill>
                <a:effectLst/>
                <a:latin typeface="+mn-lt"/>
                <a:ea typeface="+mn-ea"/>
                <a:cs typeface="+mn-cs"/>
              </a:rPr>
              <a:t>, and on Facebook, Twitter, and Pinterest @WACCTS.</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42</a:t>
            </a:fld>
            <a:endParaRPr lang="en-US"/>
          </a:p>
        </p:txBody>
      </p:sp>
    </p:spTree>
    <p:extLst>
      <p:ext uri="{BB962C8B-B14F-4D97-AF65-F5344CB8AC3E}">
        <p14:creationId xmlns:p14="http://schemas.microsoft.com/office/powerpoint/2010/main" val="1426317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Unless otherwise noted, the material in this presentation is licensed under a </a:t>
            </a:r>
            <a:r>
              <a:rPr lang="en-US" sz="1200" u="sng" kern="1200" dirty="0" smtClean="0">
                <a:solidFill>
                  <a:schemeClr val="tx1"/>
                </a:solidFill>
                <a:effectLst/>
                <a:latin typeface="+mn-lt"/>
                <a:ea typeface="+mn-ea"/>
                <a:cs typeface="+mn-cs"/>
                <a:hlinkClick r:id="rId3"/>
              </a:rPr>
              <a:t>Creative Commons Attribution 4.0 International license</a:t>
            </a:r>
            <a:r>
              <a:rPr lang="en-US" sz="1200" kern="1200" dirty="0" smtClean="0">
                <a:solidFill>
                  <a:schemeClr val="tx1"/>
                </a:solidFill>
                <a:effectLst/>
                <a:latin typeface="+mn-lt"/>
                <a:ea typeface="+mn-ea"/>
                <a:cs typeface="+mn-cs"/>
              </a:rPr>
              <a:t>. All logos and trademarks are property of their respective owners. You may share and adapt this material, but you must give appropriate credit, provide a link to the license, and indicate if changes were made.</a:t>
            </a:r>
          </a:p>
          <a:p>
            <a:endParaRPr lang="en-US" dirty="0"/>
          </a:p>
        </p:txBody>
      </p:sp>
      <p:sp>
        <p:nvSpPr>
          <p:cNvPr id="4" name="Slide Number Placeholder 3"/>
          <p:cNvSpPr>
            <a:spLocks noGrp="1"/>
          </p:cNvSpPr>
          <p:nvPr>
            <p:ph type="sldNum" sz="quarter" idx="10"/>
          </p:nvPr>
        </p:nvSpPr>
        <p:spPr/>
        <p:txBody>
          <a:bodyPr/>
          <a:lstStyle/>
          <a:p>
            <a:fld id="{E8FE46E3-F50B-40B7-A854-E3050C9E6CD9}" type="slidenum">
              <a:rPr lang="en-US" smtClean="0"/>
              <a:t>43</a:t>
            </a:fld>
            <a:endParaRPr lang="en-US"/>
          </a:p>
        </p:txBody>
      </p:sp>
      <p:sp>
        <p:nvSpPr>
          <p:cNvPr id="5" name="Date Placeholder 4"/>
          <p:cNvSpPr>
            <a:spLocks noGrp="1"/>
          </p:cNvSpPr>
          <p:nvPr>
            <p:ph type="dt" idx="11"/>
          </p:nvPr>
        </p:nvSpPr>
        <p:spPr/>
        <p:txBody>
          <a:bodyPr/>
          <a:lstStyle/>
          <a:p>
            <a:r>
              <a:rPr lang="en-US" smtClean="0"/>
              <a:t>2018 | 0515</a:t>
            </a:r>
            <a:endParaRPr lang="en-US"/>
          </a:p>
        </p:txBody>
      </p:sp>
    </p:spTree>
    <p:extLst>
      <p:ext uri="{BB962C8B-B14F-4D97-AF65-F5344CB8AC3E}">
        <p14:creationId xmlns:p14="http://schemas.microsoft.com/office/powerpoint/2010/main" val="99355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final disclaimer from the Office of the Superintendent of Public Instruction. This training is meant to supplement, not supplant reading bulletins and accompanying documents; guidance from the U.S. Department of Education; chapter 392-172A WAC; Part 300 of the federal regulations; and, the Individuals with Disabilities Act. This presentation and/or materials should be viewed and applied by users according to their specific needs. The presentation should be used as guidance and is not intended as legal advice.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44</a:t>
            </a:fld>
            <a:endParaRPr lang="en-US"/>
          </a:p>
        </p:txBody>
      </p:sp>
    </p:spTree>
    <p:extLst>
      <p:ext uri="{BB962C8B-B14F-4D97-AF65-F5344CB8AC3E}">
        <p14:creationId xmlns:p14="http://schemas.microsoft.com/office/powerpoint/2010/main" val="114670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CCTS, our goal is to improve post school outcomes for students with disabilities.  We do this through training, technical assistance and analyzing post school outcome data.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5</a:t>
            </a:fld>
            <a:endParaRPr lang="en-US"/>
          </a:p>
        </p:txBody>
      </p:sp>
    </p:spTree>
    <p:extLst>
      <p:ext uri="{BB962C8B-B14F-4D97-AF65-F5344CB8AC3E}">
        <p14:creationId xmlns:p14="http://schemas.microsoft.com/office/powerpoint/2010/main" val="15073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training will address the reasons for the summary performance, the basic components of the Summary, and best practices for completing the form.</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6</a:t>
            </a:fld>
            <a:endParaRPr lang="en-US"/>
          </a:p>
        </p:txBody>
      </p:sp>
    </p:spTree>
    <p:extLst>
      <p:ext uri="{BB962C8B-B14F-4D97-AF65-F5344CB8AC3E}">
        <p14:creationId xmlns:p14="http://schemas.microsoft.com/office/powerpoint/2010/main" val="161859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we’ll talk about the two primary reasons for completing the Summary of Performance. Not only is it a state requirement, but it’s an important tool for students to use as they move from high school to postsecondary life.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7</a:t>
            </a:fld>
            <a:endParaRPr lang="en-US"/>
          </a:p>
        </p:txBody>
      </p:sp>
    </p:spTree>
    <p:extLst>
      <p:ext uri="{BB962C8B-B14F-4D97-AF65-F5344CB8AC3E}">
        <p14:creationId xmlns:p14="http://schemas.microsoft.com/office/powerpoint/2010/main" val="3445771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One reason for completing the summary of performance is that it’s a state requirement. The Washington Administrative Code states that for any “student who is graduating or exiting special education due to exceeding age eligibility, the school district must provide the student with a summary of the student’s academic achievement and functional performance, including recommendations on how to assist the student in meeting their postsecondary goals.”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FE46E3-F50B-40B7-A854-E3050C9E6CD9}" type="slidenum">
              <a:rPr lang="en-US" smtClean="0"/>
              <a:t>8</a:t>
            </a:fld>
            <a:endParaRPr lang="en-US"/>
          </a:p>
        </p:txBody>
      </p:sp>
      <p:sp>
        <p:nvSpPr>
          <p:cNvPr id="5" name="Date Placeholder 4"/>
          <p:cNvSpPr>
            <a:spLocks noGrp="1"/>
          </p:cNvSpPr>
          <p:nvPr>
            <p:ph type="dt" idx="11"/>
          </p:nvPr>
        </p:nvSpPr>
        <p:spPr/>
        <p:txBody>
          <a:bodyPr/>
          <a:lstStyle/>
          <a:p>
            <a:r>
              <a:rPr lang="en-US" smtClean="0"/>
              <a:t>2018 | 0515</a:t>
            </a:r>
            <a:endParaRPr lang="en-US"/>
          </a:p>
        </p:txBody>
      </p:sp>
    </p:spTree>
    <p:extLst>
      <p:ext uri="{BB962C8B-B14F-4D97-AF65-F5344CB8AC3E}">
        <p14:creationId xmlns:p14="http://schemas.microsoft.com/office/powerpoint/2010/main" val="123390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addition to state compliance, the summary is a valuable tool for assisting the student in their transition from high school to higher education, training, and/or employment. </a:t>
            </a:r>
          </a:p>
          <a:p>
            <a:pPr lvl="1"/>
            <a:r>
              <a:rPr lang="en-US" sz="1200" kern="1200" dirty="0" smtClean="0">
                <a:solidFill>
                  <a:schemeClr val="tx1"/>
                </a:solidFill>
                <a:effectLst/>
                <a:latin typeface="+mn-lt"/>
                <a:ea typeface="+mn-ea"/>
                <a:cs typeface="+mn-cs"/>
              </a:rPr>
              <a:t>The information provided in the summary can help the student establish eligibility for reasonable accommodations in their next environment such as work, school or independent living.</a:t>
            </a:r>
          </a:p>
          <a:p>
            <a:pPr lvl="1"/>
            <a:r>
              <a:rPr lang="en-US" sz="1200" kern="1200" dirty="0" smtClean="0">
                <a:solidFill>
                  <a:schemeClr val="tx1"/>
                </a:solidFill>
                <a:effectLst/>
                <a:latin typeface="+mn-lt"/>
                <a:ea typeface="+mn-ea"/>
                <a:cs typeface="+mn-cs"/>
              </a:rPr>
              <a:t>They can take the summary document with them to DVR, DDA, a vendor or employer, and it can serve as a script to help the student communicate their needs. </a:t>
            </a:r>
          </a:p>
          <a:p>
            <a:endParaRPr lang="en-US" dirty="0"/>
          </a:p>
        </p:txBody>
      </p:sp>
      <p:sp>
        <p:nvSpPr>
          <p:cNvPr id="4" name="Date Placeholder 3"/>
          <p:cNvSpPr>
            <a:spLocks noGrp="1"/>
          </p:cNvSpPr>
          <p:nvPr>
            <p:ph type="dt" idx="10"/>
          </p:nvPr>
        </p:nvSpPr>
        <p:spPr/>
        <p:txBody>
          <a:bodyPr/>
          <a:lstStyle/>
          <a:p>
            <a:r>
              <a:rPr lang="en-US" smtClean="0"/>
              <a:t>2018 | 0515</a:t>
            </a:r>
            <a:endParaRPr lang="en-US"/>
          </a:p>
        </p:txBody>
      </p:sp>
      <p:sp>
        <p:nvSpPr>
          <p:cNvPr id="5" name="Slide Number Placeholder 4"/>
          <p:cNvSpPr>
            <a:spLocks noGrp="1"/>
          </p:cNvSpPr>
          <p:nvPr>
            <p:ph type="sldNum" sz="quarter" idx="11"/>
          </p:nvPr>
        </p:nvSpPr>
        <p:spPr/>
        <p:txBody>
          <a:bodyPr/>
          <a:lstStyle/>
          <a:p>
            <a:fld id="{E8FE46E3-F50B-40B7-A854-E3050C9E6CD9}" type="slidenum">
              <a:rPr lang="en-US" smtClean="0"/>
              <a:t>9</a:t>
            </a:fld>
            <a:endParaRPr lang="en-US"/>
          </a:p>
        </p:txBody>
      </p:sp>
    </p:spTree>
    <p:extLst>
      <p:ext uri="{BB962C8B-B14F-4D97-AF65-F5344CB8AC3E}">
        <p14:creationId xmlns:p14="http://schemas.microsoft.com/office/powerpoint/2010/main" val="952540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33330" y="2659667"/>
            <a:ext cx="9144000" cy="1417945"/>
          </a:xfrm>
        </p:spPr>
        <p:txBody>
          <a:bodyPr anchor="b">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1533330" y="4468803"/>
            <a:ext cx="9144000" cy="130523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9DBFAF3B-6E56-4187-800E-DEB3F5C8EFB6}"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cxnSp>
        <p:nvCxnSpPr>
          <p:cNvPr id="9" name="Straight Connector 8"/>
          <p:cNvCxnSpPr/>
          <p:nvPr userDrawn="1"/>
        </p:nvCxnSpPr>
        <p:spPr>
          <a:xfrm>
            <a:off x="2998838" y="1624509"/>
            <a:ext cx="6213987"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9790" y="567492"/>
            <a:ext cx="1653316" cy="1637119"/>
          </a:xfrm>
          <a:prstGeom prst="rect">
            <a:avLst/>
          </a:prstGeom>
        </p:spPr>
      </p:pic>
    </p:spTree>
    <p:extLst>
      <p:ext uri="{BB962C8B-B14F-4D97-AF65-F5344CB8AC3E}">
        <p14:creationId xmlns:p14="http://schemas.microsoft.com/office/powerpoint/2010/main" val="2867724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185FD-07DC-4789-A6A4-DE15A84822F7}" type="datetime1">
              <a:rPr lang="en-US" smtClean="0"/>
              <a:t>5/17/2018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75539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F1606E-A40C-46EC-91B7-41E548FF212A}" type="datetime1">
              <a:rPr lang="en-US" smtClean="0"/>
              <a:t>5/17/2018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138402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9B8258-0154-45E6-AD9B-88F9350F106D}"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287192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9172E-C00C-41E8-90B4-0EA5F83197F5}"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414400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6667"/>
            <a:ext cx="9144000" cy="1551480"/>
          </a:xfrm>
        </p:spPr>
        <p:txBody>
          <a:bodyPr anchor="b">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325803"/>
            <a:ext cx="9144000" cy="142815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D0C2B6BC-BB37-4178-8CE6-0AAE54A5CBE2}"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cxnSp>
        <p:nvCxnSpPr>
          <p:cNvPr id="9" name="Straight Connector 8"/>
          <p:cNvCxnSpPr/>
          <p:nvPr userDrawn="1"/>
        </p:nvCxnSpPr>
        <p:spPr>
          <a:xfrm>
            <a:off x="2998838" y="1624509"/>
            <a:ext cx="6213987"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9790" y="567492"/>
            <a:ext cx="1653316" cy="1637119"/>
          </a:xfrm>
          <a:prstGeom prst="rect">
            <a:avLst/>
          </a:prstGeom>
        </p:spPr>
      </p:pic>
    </p:spTree>
    <p:extLst>
      <p:ext uri="{BB962C8B-B14F-4D97-AF65-F5344CB8AC3E}">
        <p14:creationId xmlns:p14="http://schemas.microsoft.com/office/powerpoint/2010/main" val="3488207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097" y="503853"/>
            <a:ext cx="10714703" cy="95172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indent="-365760">
              <a:lnSpc>
                <a:spcPct val="100000"/>
              </a:lnSpc>
              <a:spcAft>
                <a:spcPts val="0"/>
              </a:spcAft>
              <a:defRPr/>
            </a:lvl1pPr>
            <a:lvl2pPr marL="685800" indent="-365760">
              <a:lnSpc>
                <a:spcPct val="100000"/>
              </a:lnSpc>
              <a:spcAft>
                <a:spcPts val="0"/>
              </a:spcAft>
              <a:buFont typeface="Arial" panose="020B0604020202020204" pitchFamily="34" charset="0"/>
              <a:buChar char="−"/>
              <a:defRPr/>
            </a:lvl2pPr>
            <a:lvl3pPr marL="1143000" indent="-365760">
              <a:lnSpc>
                <a:spcPct val="100000"/>
              </a:lnSpc>
              <a:spcAft>
                <a:spcPts val="0"/>
              </a:spcAft>
              <a:buFont typeface="Courier New" panose="02070309020205020404" pitchFamily="49" charset="0"/>
              <a:buChar char="o"/>
              <a:defRPr/>
            </a:lvl3pPr>
            <a:lvl4pPr indent="-365760">
              <a:lnSpc>
                <a:spcPct val="100000"/>
              </a:lnSpc>
              <a:spcAft>
                <a:spcPts val="0"/>
              </a:spcAft>
              <a:defRPr/>
            </a:lvl4pPr>
            <a:lvl5pPr marL="2057400" indent="-365760">
              <a:lnSpc>
                <a:spcPct val="100000"/>
              </a:lnSpc>
              <a:spcAft>
                <a:spcPts val="0"/>
              </a:spcAft>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2C93D55-2E1E-44C7-885F-C10119EB5DBB}"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3627" y="5831553"/>
            <a:ext cx="430160" cy="363793"/>
          </a:xfrm>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2429506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_blue">
    <p:bg>
      <p:bgPr>
        <a:solidFill>
          <a:srgbClr val="47C3D3">
            <a:alpha val="1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097" y="503853"/>
            <a:ext cx="10714703" cy="95172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indent="-365760">
              <a:lnSpc>
                <a:spcPct val="100000"/>
              </a:lnSpc>
              <a:spcAft>
                <a:spcPts val="0"/>
              </a:spcAft>
              <a:defRPr/>
            </a:lvl1pPr>
            <a:lvl2pPr marL="685800" indent="-365760">
              <a:lnSpc>
                <a:spcPct val="100000"/>
              </a:lnSpc>
              <a:spcAft>
                <a:spcPts val="0"/>
              </a:spcAft>
              <a:buFont typeface="Arial" panose="020B0604020202020204" pitchFamily="34" charset="0"/>
              <a:buChar char="−"/>
              <a:defRPr/>
            </a:lvl2pPr>
            <a:lvl3pPr marL="1143000" indent="-365760">
              <a:lnSpc>
                <a:spcPct val="100000"/>
              </a:lnSpc>
              <a:spcAft>
                <a:spcPts val="0"/>
              </a:spcAft>
              <a:buFont typeface="Courier New" panose="02070309020205020404" pitchFamily="49" charset="0"/>
              <a:buChar char="o"/>
              <a:defRPr/>
            </a:lvl3pPr>
            <a:lvl4pPr indent="-365760">
              <a:lnSpc>
                <a:spcPct val="100000"/>
              </a:lnSpc>
              <a:spcAft>
                <a:spcPts val="0"/>
              </a:spcAft>
              <a:defRPr/>
            </a:lvl4pPr>
            <a:lvl5pPr marL="2057400" indent="-365760">
              <a:lnSpc>
                <a:spcPct val="100000"/>
              </a:lnSpc>
              <a:spcAft>
                <a:spcPts val="0"/>
              </a:spcAft>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FB204F0-4681-4EA1-926E-20DB4BA0B4E6}"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3627" y="5831553"/>
            <a:ext cx="430160" cy="363793"/>
          </a:xfrm>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411198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_OSPI">
    <p:spTree>
      <p:nvGrpSpPr>
        <p:cNvPr id="1" name=""/>
        <p:cNvGrpSpPr/>
        <p:nvPr/>
      </p:nvGrpSpPr>
      <p:grpSpPr>
        <a:xfrm>
          <a:off x="0" y="0"/>
          <a:ext cx="0" cy="0"/>
          <a:chOff x="0" y="0"/>
          <a:chExt cx="0" cy="0"/>
        </a:xfrm>
      </p:grpSpPr>
      <p:sp>
        <p:nvSpPr>
          <p:cNvPr id="2" name="Title 1"/>
          <p:cNvSpPr>
            <a:spLocks noGrp="1"/>
          </p:cNvSpPr>
          <p:nvPr>
            <p:ph type="title"/>
          </p:nvPr>
        </p:nvSpPr>
        <p:spPr>
          <a:xfrm>
            <a:off x="639097" y="485626"/>
            <a:ext cx="10714703" cy="993187"/>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8E6D297-3FB1-4A50-A907-5C4C6563D7EB}"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3627" y="5831553"/>
            <a:ext cx="430160" cy="363793"/>
          </a:xfrm>
        </p:spPr>
        <p:txBody>
          <a:bodyPr/>
          <a:lstStyle/>
          <a:p>
            <a:fld id="{50ADEE99-5B15-4B10-A3EB-5286E787B4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1228" y="633421"/>
            <a:ext cx="1732559" cy="644873"/>
          </a:xfrm>
          <a:prstGeom prst="rect">
            <a:avLst/>
          </a:prstGeom>
        </p:spPr>
      </p:pic>
    </p:spTree>
    <p:extLst>
      <p:ext uri="{BB962C8B-B14F-4D97-AF65-F5344CB8AC3E}">
        <p14:creationId xmlns:p14="http://schemas.microsoft.com/office/powerpoint/2010/main" val="108334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1BE257-40C4-49D4-ABE7-C0105B7949B5}"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418857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8574" y="1662778"/>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2574" y="1662778"/>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089D36-C93C-4430-B8D6-420D0947E6A7}" type="datetime1">
              <a:rPr lang="en-US" smtClean="0"/>
              <a:t>5/17/2018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228622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097" y="503853"/>
            <a:ext cx="10714703" cy="95172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indent="-365760">
              <a:lnSpc>
                <a:spcPct val="100000"/>
              </a:lnSpc>
              <a:spcAft>
                <a:spcPts val="0"/>
              </a:spcAft>
              <a:defRPr/>
            </a:lvl1pPr>
            <a:lvl2pPr marL="685800" indent="-365760">
              <a:lnSpc>
                <a:spcPct val="100000"/>
              </a:lnSpc>
              <a:spcAft>
                <a:spcPts val="0"/>
              </a:spcAft>
              <a:buFont typeface="Arial" panose="020B0604020202020204" pitchFamily="34" charset="0"/>
              <a:buChar char="−"/>
              <a:defRPr/>
            </a:lvl2pPr>
            <a:lvl3pPr marL="1143000" indent="-365760">
              <a:lnSpc>
                <a:spcPct val="100000"/>
              </a:lnSpc>
              <a:spcAft>
                <a:spcPts val="0"/>
              </a:spcAft>
              <a:buFont typeface="Courier New" panose="02070309020205020404" pitchFamily="49" charset="0"/>
              <a:buChar char="o"/>
              <a:defRPr/>
            </a:lvl3pPr>
            <a:lvl4pPr indent="-365760">
              <a:lnSpc>
                <a:spcPct val="100000"/>
              </a:lnSpc>
              <a:spcAft>
                <a:spcPts val="0"/>
              </a:spcAft>
              <a:defRPr/>
            </a:lvl4pPr>
            <a:lvl5pPr marL="2057400" indent="-365760">
              <a:lnSpc>
                <a:spcPct val="100000"/>
              </a:lnSpc>
              <a:spcAft>
                <a:spcPts val="0"/>
              </a:spcAft>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CE4E247-5A4B-433E-9843-6470DBF4F73A}"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3627" y="5831553"/>
            <a:ext cx="430160" cy="363793"/>
          </a:xfrm>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31732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9BAC5C-0288-47AB-B2F4-6C69DA9B73D3}" type="datetime1">
              <a:rPr lang="en-US" smtClean="0"/>
              <a:t>5/17/2018</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163318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EC316E-5733-4CC3-94C5-693079B34BBC}" type="datetime1">
              <a:rPr lang="en-US" smtClean="0"/>
              <a:t>5/17/2018</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962909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48BD7-5100-4DB5-B3D7-ABACA2CA0E91}" type="datetime1">
              <a:rPr lang="en-US" smtClean="0"/>
              <a:t>5/17/2018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627646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D41D3E-1181-4E04-AAD8-1237FDB8E6B9}" type="datetime1">
              <a:rPr lang="en-US" smtClean="0"/>
              <a:t>5/17/2018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189819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FCFBF6-08DF-4E36-BD9C-3357FF168B93}" type="datetime1">
              <a:rPr lang="en-US" smtClean="0"/>
              <a:t>5/17/2018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2409161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5B3FD2-EDCC-4ADB-B991-9B878C81E9ED}"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136422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E1E2F-19AD-4560-B97C-54F527C49C45}"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67666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lue">
    <p:bg>
      <p:bgPr>
        <a:solidFill>
          <a:srgbClr val="47C3D3">
            <a:alpha val="1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097" y="503853"/>
            <a:ext cx="10714703" cy="95172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indent="-365760">
              <a:lnSpc>
                <a:spcPct val="100000"/>
              </a:lnSpc>
              <a:spcAft>
                <a:spcPts val="0"/>
              </a:spcAft>
              <a:defRPr/>
            </a:lvl1pPr>
            <a:lvl2pPr marL="685800" indent="-365760">
              <a:lnSpc>
                <a:spcPct val="100000"/>
              </a:lnSpc>
              <a:spcAft>
                <a:spcPts val="0"/>
              </a:spcAft>
              <a:buFont typeface="Arial" panose="020B0604020202020204" pitchFamily="34" charset="0"/>
              <a:buChar char="−"/>
              <a:defRPr/>
            </a:lvl2pPr>
            <a:lvl3pPr marL="1143000" indent="-365760">
              <a:lnSpc>
                <a:spcPct val="100000"/>
              </a:lnSpc>
              <a:spcAft>
                <a:spcPts val="0"/>
              </a:spcAft>
              <a:buFont typeface="Courier New" panose="02070309020205020404" pitchFamily="49" charset="0"/>
              <a:buChar char="o"/>
              <a:defRPr/>
            </a:lvl3pPr>
            <a:lvl4pPr indent="-365760">
              <a:lnSpc>
                <a:spcPct val="100000"/>
              </a:lnSpc>
              <a:spcAft>
                <a:spcPts val="0"/>
              </a:spcAft>
              <a:defRPr/>
            </a:lvl4pPr>
            <a:lvl5pPr marL="2057400" indent="-365760">
              <a:lnSpc>
                <a:spcPct val="100000"/>
              </a:lnSpc>
              <a:spcAft>
                <a:spcPts val="0"/>
              </a:spcAft>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F5C0851-8128-4DF3-A761-CBFBF13B4E0B}"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3627" y="5831553"/>
            <a:ext cx="430160" cy="363793"/>
          </a:xfrm>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661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OSPI">
    <p:spTree>
      <p:nvGrpSpPr>
        <p:cNvPr id="1" name=""/>
        <p:cNvGrpSpPr/>
        <p:nvPr/>
      </p:nvGrpSpPr>
      <p:grpSpPr>
        <a:xfrm>
          <a:off x="0" y="0"/>
          <a:ext cx="0" cy="0"/>
          <a:chOff x="0" y="0"/>
          <a:chExt cx="0" cy="0"/>
        </a:xfrm>
      </p:grpSpPr>
      <p:sp>
        <p:nvSpPr>
          <p:cNvPr id="2" name="Title 1"/>
          <p:cNvSpPr>
            <a:spLocks noGrp="1"/>
          </p:cNvSpPr>
          <p:nvPr>
            <p:ph type="title"/>
          </p:nvPr>
        </p:nvSpPr>
        <p:spPr>
          <a:xfrm>
            <a:off x="639097" y="485626"/>
            <a:ext cx="10714703" cy="993187"/>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F44F42B-2D24-41D0-93F4-AFDC978195B2}"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3627" y="5831553"/>
            <a:ext cx="430160" cy="363793"/>
          </a:xfrm>
        </p:spPr>
        <p:txBody>
          <a:bodyPr/>
          <a:lstStyle/>
          <a:p>
            <a:fld id="{50ADEE99-5B15-4B10-A3EB-5286E787B4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1228" y="633421"/>
            <a:ext cx="1732559" cy="644873"/>
          </a:xfrm>
          <a:prstGeom prst="rect">
            <a:avLst/>
          </a:prstGeom>
        </p:spPr>
      </p:pic>
    </p:spTree>
    <p:extLst>
      <p:ext uri="{BB962C8B-B14F-4D97-AF65-F5344CB8AC3E}">
        <p14:creationId xmlns:p14="http://schemas.microsoft.com/office/powerpoint/2010/main" val="161670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F96836-1C84-4D67-A5FD-6CC8CB1133C4}" type="datetime1">
              <a:rPr lang="en-US" smtClean="0"/>
              <a:t>5/17/2018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04422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8574" y="1662778"/>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2574" y="1662778"/>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A37CC-3938-4EF6-A374-1E50B651A104}" type="datetime1">
              <a:rPr lang="en-US" smtClean="0"/>
              <a:t>5/17/2018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104336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FE80F2-3B8E-4695-9D36-141EF5F71E8F}" type="datetime1">
              <a:rPr lang="en-US" smtClean="0"/>
              <a:t>5/17/2018</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404139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BD3C95-0FB2-4F49-B400-DC0B165B7BA0}" type="datetime1">
              <a:rPr lang="en-US" smtClean="0"/>
              <a:t>5/17/2018</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75087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041B4-587D-4CE6-AD6C-EF7A883A06DA}" type="datetime1">
              <a:rPr lang="en-US" smtClean="0"/>
              <a:t>5/17/2018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ADEE99-5B15-4B10-A3EB-5286E787B43D}" type="slidenum">
              <a:rPr lang="en-US" smtClean="0"/>
              <a:t>‹#›</a:t>
            </a:fld>
            <a:endParaRPr lang="en-US"/>
          </a:p>
        </p:txBody>
      </p:sp>
    </p:spTree>
    <p:extLst>
      <p:ext uri="{BB962C8B-B14F-4D97-AF65-F5344CB8AC3E}">
        <p14:creationId xmlns:p14="http://schemas.microsoft.com/office/powerpoint/2010/main" val="3548727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12599"/>
            <a:ext cx="12192000" cy="447369"/>
          </a:xfrm>
          <a:prstGeom prst="rect">
            <a:avLst/>
          </a:prstGeom>
          <a:solidFill>
            <a:srgbClr val="AA0000"/>
          </a:solid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p:cNvSpPr/>
          <p:nvPr userDrawn="1"/>
        </p:nvSpPr>
        <p:spPr>
          <a:xfrm>
            <a:off x="0" y="6196012"/>
            <a:ext cx="12192000" cy="704645"/>
          </a:xfrm>
          <a:prstGeom prst="rect">
            <a:avLst/>
          </a:prstGeom>
          <a:solidFill>
            <a:srgbClr val="393839"/>
          </a:solid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39097" y="494257"/>
            <a:ext cx="10705077" cy="9845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39097" y="1543287"/>
            <a:ext cx="10714703" cy="4406355"/>
          </a:xfrm>
          <a:prstGeom prst="rect">
            <a:avLst/>
          </a:prstGeom>
        </p:spPr>
        <p:txBody>
          <a:bodyPr vert="horz" lIns="91440" tIns="45720" rIns="91440" bIns="45720" rtlCol="0">
            <a:normAutofit/>
          </a:body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700686" y="6303299"/>
            <a:ext cx="1243782" cy="365125"/>
          </a:xfrm>
          <a:prstGeom prst="rect">
            <a:avLst/>
          </a:prstGeom>
        </p:spPr>
        <p:txBody>
          <a:bodyPr vert="horz" lIns="91440" tIns="45720" rIns="91440" bIns="45720" rtlCol="0" anchor="ctr"/>
          <a:lstStyle>
            <a:lvl1pPr algn="l">
              <a:defRPr sz="1400" b="1">
                <a:solidFill>
                  <a:srgbClr val="FFF7EC"/>
                </a:solidFill>
                <a:latin typeface="Arial" panose="020B0604020202020204" pitchFamily="34" charset="0"/>
                <a:cs typeface="Arial" panose="020B0604020202020204" pitchFamily="34" charset="0"/>
              </a:defRPr>
            </a:lvl1pPr>
          </a:lstStyle>
          <a:p>
            <a:fld id="{59540A94-3CD9-4AC0-B7BE-F9E0CC3687D8}" type="datetime1">
              <a:rPr lang="en-US" smtClean="0"/>
              <a:t>5/17/2018</a:t>
            </a:fld>
            <a:endParaRPr lang="en-US" dirty="0"/>
          </a:p>
        </p:txBody>
      </p:sp>
      <p:sp>
        <p:nvSpPr>
          <p:cNvPr id="5" name="Footer Placeholder 4"/>
          <p:cNvSpPr>
            <a:spLocks noGrp="1"/>
          </p:cNvSpPr>
          <p:nvPr>
            <p:ph type="ftr" sz="quarter" idx="3"/>
          </p:nvPr>
        </p:nvSpPr>
        <p:spPr>
          <a:xfrm>
            <a:off x="3939048" y="564899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583627" y="5832219"/>
            <a:ext cx="430160" cy="363793"/>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50ADEE99-5B15-4B10-A3EB-5286E787B43D}" type="slidenum">
              <a:rPr lang="en-US" smtClean="0"/>
              <a:pPr/>
              <a:t>‹#›</a:t>
            </a:fld>
            <a:endParaRPr lang="en-US"/>
          </a:p>
        </p:txBody>
      </p:sp>
      <p:sp>
        <p:nvSpPr>
          <p:cNvPr id="11" name="TextBox 10"/>
          <p:cNvSpPr txBox="1"/>
          <p:nvPr userDrawn="1"/>
        </p:nvSpPr>
        <p:spPr>
          <a:xfrm>
            <a:off x="156695" y="6331974"/>
            <a:ext cx="6765215" cy="307777"/>
          </a:xfrm>
          <a:prstGeom prst="rect">
            <a:avLst/>
          </a:prstGeom>
          <a:noFill/>
        </p:spPr>
        <p:txBody>
          <a:bodyPr wrap="square" rtlCol="0">
            <a:spAutoFit/>
          </a:bodyPr>
          <a:lstStyle/>
          <a:p>
            <a:r>
              <a:rPr lang="en-US" sz="1400" b="1" dirty="0" smtClean="0">
                <a:solidFill>
                  <a:srgbClr val="FFF7EC"/>
                </a:solidFill>
                <a:latin typeface="Arial" panose="020B0604020202020204" pitchFamily="34" charset="0"/>
                <a:cs typeface="Arial" panose="020B0604020202020204" pitchFamily="34" charset="0"/>
              </a:rPr>
              <a:t>Center</a:t>
            </a:r>
            <a:r>
              <a:rPr lang="en-US" sz="1400" b="1" baseline="0" dirty="0" smtClean="0">
                <a:solidFill>
                  <a:srgbClr val="FFF7EC"/>
                </a:solidFill>
                <a:latin typeface="Arial" panose="020B0604020202020204" pitchFamily="34" charset="0"/>
                <a:cs typeface="Arial" panose="020B0604020202020204" pitchFamily="34" charset="0"/>
              </a:rPr>
              <a:t> for Change in Transition Services | www.seattleu.edu/ccts | CC BY 4.0</a:t>
            </a:r>
            <a:endParaRPr lang="en-US" sz="1400" b="1" dirty="0">
              <a:solidFill>
                <a:srgbClr val="FFF7EC"/>
              </a:solidFill>
              <a:latin typeface="Arial" panose="020B0604020202020204" pitchFamily="34" charset="0"/>
              <a:cs typeface="Arial" panose="020B0604020202020204" pitchFamily="34" charset="0"/>
            </a:endParaRPr>
          </a:p>
        </p:txBody>
      </p:sp>
      <p:sp>
        <p:nvSpPr>
          <p:cNvPr id="19" name="Right Triangle 18"/>
          <p:cNvSpPr/>
          <p:nvPr userDrawn="1"/>
        </p:nvSpPr>
        <p:spPr>
          <a:xfrm rot="10800000" flipH="1">
            <a:off x="-7898" y="6115661"/>
            <a:ext cx="421784" cy="698093"/>
          </a:xfrm>
          <a:prstGeom prst="rtTriangle">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attle University 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635141" y="6370519"/>
            <a:ext cx="1418067" cy="31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611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p:txStyles>
    <p:titleStyle>
      <a:lvl1pPr algn="l" defTabSz="914400" rtl="0" eaLnBrk="1" latinLnBrk="0" hangingPunct="1">
        <a:lnSpc>
          <a:spcPct val="90000"/>
        </a:lnSpc>
        <a:spcBef>
          <a:spcPct val="0"/>
        </a:spcBef>
        <a:buNone/>
        <a:defRPr sz="3600" kern="1200">
          <a:solidFill>
            <a:schemeClr val="tx1"/>
          </a:solidFill>
          <a:latin typeface="Rockwell" panose="02060603020205020403" pitchFamily="18" charset="0"/>
          <a:ea typeface="+mj-ea"/>
          <a:cs typeface="+mj-cs"/>
        </a:defRPr>
      </a:lvl1pPr>
    </p:titleStyle>
    <p:bodyStyle>
      <a:lvl1pPr marL="365760" indent="-36576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12599"/>
            <a:ext cx="12192000" cy="447369"/>
          </a:xfrm>
          <a:prstGeom prst="rect">
            <a:avLst/>
          </a:prstGeom>
          <a:solidFill>
            <a:srgbClr val="004C97"/>
          </a:solid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p:cNvSpPr/>
          <p:nvPr userDrawn="1"/>
        </p:nvSpPr>
        <p:spPr>
          <a:xfrm>
            <a:off x="0" y="6196012"/>
            <a:ext cx="12192000" cy="704645"/>
          </a:xfrm>
          <a:prstGeom prst="rect">
            <a:avLst/>
          </a:prstGeom>
          <a:solidFill>
            <a:srgbClr val="393839"/>
          </a:solid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39097" y="494257"/>
            <a:ext cx="10705077" cy="9845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39097" y="1543287"/>
            <a:ext cx="10714703" cy="4406355"/>
          </a:xfrm>
          <a:prstGeom prst="rect">
            <a:avLst/>
          </a:prstGeom>
        </p:spPr>
        <p:txBody>
          <a:bodyPr vert="horz" lIns="91440" tIns="45720" rIns="91440" bIns="45720" rtlCol="0">
            <a:normAutofit/>
          </a:body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700686" y="6303299"/>
            <a:ext cx="1243782" cy="365125"/>
          </a:xfrm>
          <a:prstGeom prst="rect">
            <a:avLst/>
          </a:prstGeom>
        </p:spPr>
        <p:txBody>
          <a:bodyPr vert="horz" lIns="91440" tIns="45720" rIns="91440" bIns="45720" rtlCol="0" anchor="ctr"/>
          <a:lstStyle>
            <a:lvl1pPr algn="l">
              <a:defRPr sz="1400" b="1">
                <a:solidFill>
                  <a:srgbClr val="FFF7EC"/>
                </a:solidFill>
                <a:latin typeface="Arial" panose="020B0604020202020204" pitchFamily="34" charset="0"/>
                <a:cs typeface="Arial" panose="020B0604020202020204" pitchFamily="34" charset="0"/>
              </a:defRPr>
            </a:lvl1pPr>
          </a:lstStyle>
          <a:p>
            <a:fld id="{D1E6F4D8-5775-4E8B-8195-0EA33FE9E2A9}" type="datetime1">
              <a:rPr lang="en-US" smtClean="0"/>
              <a:t>5/17/2018</a:t>
            </a:fld>
            <a:endParaRPr lang="en-US" dirty="0"/>
          </a:p>
        </p:txBody>
      </p:sp>
      <p:sp>
        <p:nvSpPr>
          <p:cNvPr id="5" name="Footer Placeholder 4"/>
          <p:cNvSpPr>
            <a:spLocks noGrp="1"/>
          </p:cNvSpPr>
          <p:nvPr>
            <p:ph type="ftr" sz="quarter" idx="3"/>
          </p:nvPr>
        </p:nvSpPr>
        <p:spPr>
          <a:xfrm>
            <a:off x="3939048" y="564899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583627" y="5832219"/>
            <a:ext cx="430160" cy="363793"/>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50ADEE99-5B15-4B10-A3EB-5286E787B43D}" type="slidenum">
              <a:rPr lang="en-US" smtClean="0"/>
              <a:pPr/>
              <a:t>‹#›</a:t>
            </a:fld>
            <a:endParaRPr lang="en-US"/>
          </a:p>
        </p:txBody>
      </p:sp>
      <p:sp>
        <p:nvSpPr>
          <p:cNvPr id="11" name="TextBox 10"/>
          <p:cNvSpPr txBox="1"/>
          <p:nvPr userDrawn="1"/>
        </p:nvSpPr>
        <p:spPr>
          <a:xfrm>
            <a:off x="156695" y="6331974"/>
            <a:ext cx="6765215" cy="307777"/>
          </a:xfrm>
          <a:prstGeom prst="rect">
            <a:avLst/>
          </a:prstGeom>
          <a:noFill/>
        </p:spPr>
        <p:txBody>
          <a:bodyPr wrap="square" rtlCol="0">
            <a:spAutoFit/>
          </a:bodyPr>
          <a:lstStyle/>
          <a:p>
            <a:r>
              <a:rPr lang="en-US" sz="1400" b="1" dirty="0" smtClean="0">
                <a:solidFill>
                  <a:srgbClr val="FFF7EC"/>
                </a:solidFill>
                <a:latin typeface="Arial" panose="020B0604020202020204" pitchFamily="34" charset="0"/>
                <a:cs typeface="Arial" panose="020B0604020202020204" pitchFamily="34" charset="0"/>
              </a:rPr>
              <a:t>Center</a:t>
            </a:r>
            <a:r>
              <a:rPr lang="en-US" sz="1400" b="1" baseline="0" dirty="0" smtClean="0">
                <a:solidFill>
                  <a:srgbClr val="FFF7EC"/>
                </a:solidFill>
                <a:latin typeface="Arial" panose="020B0604020202020204" pitchFamily="34" charset="0"/>
                <a:cs typeface="Arial" panose="020B0604020202020204" pitchFamily="34" charset="0"/>
              </a:rPr>
              <a:t> for Change in Transition Services | www.seattleu.edu/ccts | CC BY 4.0</a:t>
            </a:r>
            <a:endParaRPr lang="en-US" sz="1400" b="1" dirty="0">
              <a:solidFill>
                <a:srgbClr val="FFF7EC"/>
              </a:solidFill>
              <a:latin typeface="Arial" panose="020B0604020202020204" pitchFamily="34" charset="0"/>
              <a:cs typeface="Arial" panose="020B0604020202020204" pitchFamily="34" charset="0"/>
            </a:endParaRPr>
          </a:p>
        </p:txBody>
      </p:sp>
      <p:sp>
        <p:nvSpPr>
          <p:cNvPr id="19" name="Right Triangle 18"/>
          <p:cNvSpPr/>
          <p:nvPr userDrawn="1"/>
        </p:nvSpPr>
        <p:spPr>
          <a:xfrm rot="10800000" flipH="1">
            <a:off x="-7898" y="6115661"/>
            <a:ext cx="421784" cy="698093"/>
          </a:xfrm>
          <a:prstGeom prst="rtTriangle">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attle University 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635141" y="6370519"/>
            <a:ext cx="1418067" cy="31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550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p:txStyles>
    <p:titleStyle>
      <a:lvl1pPr algn="l" defTabSz="914400" rtl="0" eaLnBrk="1" latinLnBrk="0" hangingPunct="1">
        <a:lnSpc>
          <a:spcPct val="90000"/>
        </a:lnSpc>
        <a:spcBef>
          <a:spcPct val="0"/>
        </a:spcBef>
        <a:buNone/>
        <a:defRPr sz="3600" kern="1200">
          <a:solidFill>
            <a:schemeClr val="tx1"/>
          </a:solidFill>
          <a:latin typeface="Rockwell" panose="02060603020205020403" pitchFamily="18" charset="0"/>
          <a:ea typeface="+mj-ea"/>
          <a:cs typeface="+mj-cs"/>
        </a:defRPr>
      </a:lvl1pPr>
    </p:titleStyle>
    <p:bodyStyle>
      <a:lvl1pPr marL="365760" indent="-36576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www.lni.wa.gov/TradesLicensing/Apprenticeship/files/standards/1946.pdf" TargetMode="External"/><Relationship Id="rId5" Type="http://schemas.openxmlformats.org/officeDocument/2006/relationships/hyperlink" Target="https://app.leg.wa.gov/wac/default.aspx?cite=296-05-315"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hyperlink" Target="http://www.specialeducationsupportcenter.org/" TargetMode="External"/><Relationship Id="rId3" Type="http://schemas.openxmlformats.org/officeDocument/2006/relationships/tags" Target="../tags/tag3.xml"/><Relationship Id="rId7" Type="http://schemas.openxmlformats.org/officeDocument/2006/relationships/hyperlink" Target="http://www.evergreen.edu/elearningforeducators/"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seattleu.edu/ccts" TargetMode="External"/><Relationship Id="rId11" Type="http://schemas.openxmlformats.org/officeDocument/2006/relationships/image" Target="../media/image4.png"/><Relationship Id="rId5" Type="http://schemas.openxmlformats.org/officeDocument/2006/relationships/notesSlide" Target="../notesSlides/notesSlide4.xml"/><Relationship Id="rId10" Type="http://schemas.openxmlformats.org/officeDocument/2006/relationships/hyperlink" Target="http://www.wsdsonline.org/" TargetMode="External"/><Relationship Id="rId4" Type="http://schemas.openxmlformats.org/officeDocument/2006/relationships/slideLayout" Target="../slideLayouts/slideLayout17.xml"/><Relationship Id="rId9" Type="http://schemas.openxmlformats.org/officeDocument/2006/relationships/hyperlink" Target="http://www.specialedtechcenter.or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www.seattleu.edu/media/ccts/trainings/SOP-IEPOnline-Sample-template.docx" TargetMode="External"/><Relationship Id="rId3" Type="http://schemas.openxmlformats.org/officeDocument/2006/relationships/slideLayout" Target="../slideLayouts/slideLayout15.xml"/><Relationship Id="rId7" Type="http://schemas.openxmlformats.org/officeDocument/2006/relationships/hyperlink" Target="https://www.seattleu.edu/media/ccts/trainings/SOP-Employment-pathway-Kathy.doc"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www.seattleu.edu/media/ccts/trainings/SOP-collegebound-Robert.doc" TargetMode="External"/><Relationship Id="rId5" Type="http://schemas.openxmlformats.org/officeDocument/2006/relationships/hyperlink" Target="https://www.seattleu.edu/media/ccts/trainings/SOP-Apprentice-Gerald.doc" TargetMode="External"/><Relationship Id="rId10" Type="http://schemas.openxmlformats.org/officeDocument/2006/relationships/image" Target="../media/image4.png"/><Relationship Id="rId4" Type="http://schemas.openxmlformats.org/officeDocument/2006/relationships/notesSlide" Target="../notesSlides/notesSlide40.xml"/><Relationship Id="rId9" Type="http://schemas.openxmlformats.org/officeDocument/2006/relationships/hyperlink" Target="https://www.seattleu.edu/media/ccts/trainings/SOP-StateForm-template.doc"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vde.state.wv.us/osp/compliance/pdf-fillable/SUMMARY_OF_PERFORMANCE.pdf" TargetMode="External"/><Relationship Id="rId3" Type="http://schemas.openxmlformats.org/officeDocument/2006/relationships/slideLayout" Target="../slideLayouts/slideLayout15.xml"/><Relationship Id="rId7" Type="http://schemas.openxmlformats.org/officeDocument/2006/relationships/hyperlink" Target="https://transitionta.org/sites/default/files/SUMMARY%20OF%20PERFORMANCE%20Packet.pdf"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s://www.youtube.com/watch?v=CGHPtxAfrwE&amp;feature=youtu.be" TargetMode="External"/><Relationship Id="rId5" Type="http://schemas.openxmlformats.org/officeDocument/2006/relationships/hyperlink" Target="http://www.calstat.org/publications/pdfs/SOP.pdf" TargetMode="External"/><Relationship Id="rId4" Type="http://schemas.openxmlformats.org/officeDocument/2006/relationships/notesSlide" Target="../notesSlides/notesSlide41.xml"/><Relationship Id="rId9"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hyperlink" Target="http://www.pinterest.com/waccts" TargetMode="External"/><Relationship Id="rId3" Type="http://schemas.openxmlformats.org/officeDocument/2006/relationships/slideLayout" Target="../slideLayouts/slideLayout15.xml"/><Relationship Id="rId7" Type="http://schemas.openxmlformats.org/officeDocument/2006/relationships/hyperlink" Target="http://www.twitter.com/waccts" TargetMode="Externa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http://www.facebook.com/waccts" TargetMode="External"/><Relationship Id="rId5" Type="http://schemas.openxmlformats.org/officeDocument/2006/relationships/hyperlink" Target="http://www.seattleu.edu/ccts" TargetMode="External"/><Relationship Id="rId4" Type="http://schemas.openxmlformats.org/officeDocument/2006/relationships/notesSlide" Target="../notesSlides/notesSlide42.xml"/><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hyperlink" Target="https://creativecommons.org/licenses/by/4.0/"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altLang="ja-JP" sz="6000" dirty="0" smtClean="0"/>
              <a:t>Summary </a:t>
            </a:r>
            <a:r>
              <a:rPr lang="en-US" altLang="ja-JP" sz="6000" dirty="0"/>
              <a:t>of </a:t>
            </a:r>
            <a:r>
              <a:rPr lang="en-US" altLang="ja-JP" sz="6000" dirty="0" smtClean="0"/>
              <a:t>Performance Guidance</a:t>
            </a:r>
            <a:endParaRPr lang="en-US" sz="6000" dirty="0"/>
          </a:p>
        </p:txBody>
      </p:sp>
      <p:sp>
        <p:nvSpPr>
          <p:cNvPr id="3" name="Subtitle 2"/>
          <p:cNvSpPr>
            <a:spLocks noGrp="1"/>
          </p:cNvSpPr>
          <p:nvPr>
            <p:ph type="subTitle" idx="1"/>
          </p:nvPr>
        </p:nvSpPr>
        <p:spPr/>
        <p:txBody>
          <a:bodyPr>
            <a:normAutofit fontScale="77500" lnSpcReduction="20000"/>
          </a:bodyPr>
          <a:lstStyle/>
          <a:p>
            <a:r>
              <a:rPr lang="en-US" altLang="ja-JP" sz="3200" b="1" dirty="0">
                <a:solidFill>
                  <a:srgbClr val="004C97"/>
                </a:solidFill>
              </a:rPr>
              <a:t>Center for Change in Transition Services (CCTS)</a:t>
            </a:r>
          </a:p>
          <a:p>
            <a:r>
              <a:rPr lang="en-US" altLang="ja-JP" i="1" dirty="0"/>
              <a:t>Improving post-school outcomes for students with disabilities in Washington state</a:t>
            </a:r>
            <a:endParaRPr lang="en-US" altLang="ja-JP" sz="1600" b="1" dirty="0"/>
          </a:p>
          <a:p>
            <a:r>
              <a:rPr lang="en-US" altLang="ja-JP" sz="2800" b="1" dirty="0" smtClean="0">
                <a:solidFill>
                  <a:srgbClr val="004C97"/>
                </a:solidFill>
              </a:rPr>
              <a:t>www.seattleu.edu/ccts</a:t>
            </a:r>
            <a:endParaRPr lang="en-US" altLang="ja-JP" b="1" dirty="0">
              <a:solidFill>
                <a:srgbClr val="004C97"/>
              </a:solidFill>
            </a:endParaRPr>
          </a:p>
        </p:txBody>
      </p:sp>
      <p:sp>
        <p:nvSpPr>
          <p:cNvPr id="4" name="Slide Number Placeholder 3"/>
          <p:cNvSpPr>
            <a:spLocks noGrp="1"/>
          </p:cNvSpPr>
          <p:nvPr>
            <p:ph type="sldNum" sz="quarter" idx="12"/>
          </p:nvPr>
        </p:nvSpPr>
        <p:spPr/>
        <p:txBody>
          <a:bodyPr/>
          <a:lstStyle/>
          <a:p>
            <a:fld id="{50ADEE99-5B15-4B10-A3EB-5286E787B43D}" type="slidenum">
              <a:rPr lang="en-US" smtClean="0"/>
              <a:t>1</a:t>
            </a:fld>
            <a:endParaRPr lang="en-US"/>
          </a:p>
        </p:txBody>
      </p:sp>
      <p:pic>
        <p:nvPicPr>
          <p:cNvPr id="6" name="Slide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493907" y="101600"/>
            <a:ext cx="609600" cy="609600"/>
          </a:xfrm>
          <a:prstGeom prst="rect">
            <a:avLst/>
          </a:prstGeom>
        </p:spPr>
      </p:pic>
      <p:sp>
        <p:nvSpPr>
          <p:cNvPr id="7" name="Date Placeholder 6"/>
          <p:cNvSpPr>
            <a:spLocks noGrp="1"/>
          </p:cNvSpPr>
          <p:nvPr>
            <p:ph type="dt" sz="half" idx="10"/>
          </p:nvPr>
        </p:nvSpPr>
        <p:spPr/>
        <p:txBody>
          <a:bodyPr/>
          <a:lstStyle/>
          <a:p>
            <a:fld id="{DC957087-F138-45BC-9E58-3CDB5B3AE6B1}" type="datetime1">
              <a:rPr lang="en-US" smtClean="0"/>
              <a:t>5/17/2018</a:t>
            </a:fld>
            <a:endParaRPr lang="en-US" dirty="0"/>
          </a:p>
        </p:txBody>
      </p:sp>
    </p:spTree>
    <p:extLst>
      <p:ext uri="{BB962C8B-B14F-4D97-AF65-F5344CB8AC3E}">
        <p14:creationId xmlns:p14="http://schemas.microsoft.com/office/powerpoint/2010/main" val="6529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Components of the Summary of Performance</a:t>
            </a:r>
            <a:endParaRPr lang="en-US" dirty="0"/>
          </a:p>
        </p:txBody>
      </p:sp>
      <p:sp>
        <p:nvSpPr>
          <p:cNvPr id="3" name="Text Placeholder 2"/>
          <p:cNvSpPr>
            <a:spLocks noGrp="1"/>
          </p:cNvSpPr>
          <p:nvPr>
            <p:ph type="body" idx="1"/>
          </p:nvPr>
        </p:nvSpPr>
        <p:spPr/>
        <p:txBody>
          <a:bodyPr/>
          <a:lstStyle/>
          <a:p>
            <a:r>
              <a:rPr lang="en-US" dirty="0" smtClean="0"/>
              <a:t>General overview and examples of components found on the state Summary of Performance form.</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10</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214745"/>
            <a:ext cx="609600" cy="609600"/>
          </a:xfrm>
          <a:prstGeom prst="rect">
            <a:avLst/>
          </a:prstGeom>
        </p:spPr>
      </p:pic>
      <p:sp>
        <p:nvSpPr>
          <p:cNvPr id="7" name="Date Placeholder 6"/>
          <p:cNvSpPr>
            <a:spLocks noGrp="1"/>
          </p:cNvSpPr>
          <p:nvPr>
            <p:ph type="dt" sz="half" idx="10"/>
          </p:nvPr>
        </p:nvSpPr>
        <p:spPr/>
        <p:txBody>
          <a:bodyPr/>
          <a:lstStyle/>
          <a:p>
            <a:fld id="{25EA98E0-68B5-4EA2-B004-9F7276590CB5}" type="datetime1">
              <a:rPr lang="en-US" smtClean="0"/>
              <a:t>5/17/2018</a:t>
            </a:fld>
            <a:endParaRPr lang="en-US" dirty="0"/>
          </a:p>
        </p:txBody>
      </p:sp>
    </p:spTree>
    <p:extLst>
      <p:ext uri="{BB962C8B-B14F-4D97-AF65-F5344CB8AC3E}">
        <p14:creationId xmlns:p14="http://schemas.microsoft.com/office/powerpoint/2010/main" val="2743012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Components</a:t>
            </a:r>
            <a:endParaRPr lang="en-US" dirty="0"/>
          </a:p>
        </p:txBody>
      </p:sp>
      <p:sp>
        <p:nvSpPr>
          <p:cNvPr id="3" name="Content Placeholder 2"/>
          <p:cNvSpPr>
            <a:spLocks noGrp="1"/>
          </p:cNvSpPr>
          <p:nvPr>
            <p:ph idx="1"/>
          </p:nvPr>
        </p:nvSpPr>
        <p:spPr/>
        <p:txBody>
          <a:bodyPr>
            <a:noAutofit/>
          </a:bodyPr>
          <a:lstStyle/>
          <a:p>
            <a:pPr>
              <a:spcBef>
                <a:spcPts val="0"/>
              </a:spcBef>
            </a:pPr>
            <a:r>
              <a:rPr lang="en-US" sz="2400" dirty="0"/>
              <a:t>Student Demographics</a:t>
            </a:r>
          </a:p>
          <a:p>
            <a:pPr>
              <a:spcBef>
                <a:spcPts val="0"/>
              </a:spcBef>
            </a:pPr>
            <a:r>
              <a:rPr lang="en-US" sz="2400" dirty="0"/>
              <a:t>Contact info for Summary completer</a:t>
            </a:r>
          </a:p>
          <a:p>
            <a:pPr>
              <a:spcBef>
                <a:spcPts val="0"/>
              </a:spcBef>
            </a:pPr>
            <a:r>
              <a:rPr lang="en-US" sz="2400" dirty="0"/>
              <a:t>Student’s Postsecondary Goals (from IEP)</a:t>
            </a:r>
          </a:p>
          <a:p>
            <a:pPr>
              <a:spcBef>
                <a:spcPts val="0"/>
              </a:spcBef>
            </a:pPr>
            <a:r>
              <a:rPr lang="en-US" sz="2400" dirty="0"/>
              <a:t>Summary of Performance</a:t>
            </a:r>
          </a:p>
          <a:p>
            <a:pPr lvl="1">
              <a:spcBef>
                <a:spcPts val="0"/>
              </a:spcBef>
            </a:pPr>
            <a:r>
              <a:rPr lang="en-US" sz="2400" dirty="0"/>
              <a:t>Present levels of academic and functional performance</a:t>
            </a:r>
          </a:p>
          <a:p>
            <a:pPr lvl="1">
              <a:spcBef>
                <a:spcPts val="0"/>
              </a:spcBef>
            </a:pPr>
            <a:r>
              <a:rPr lang="en-US" sz="2400" dirty="0"/>
              <a:t>Essential Accommodations</a:t>
            </a:r>
          </a:p>
          <a:p>
            <a:pPr>
              <a:spcBef>
                <a:spcPts val="0"/>
              </a:spcBef>
            </a:pPr>
            <a:r>
              <a:rPr lang="en-US" sz="2400" dirty="0"/>
              <a:t>Recommendations to Assist Student in Meeting Postsecondary Goals</a:t>
            </a:r>
          </a:p>
          <a:p>
            <a:pPr>
              <a:spcBef>
                <a:spcPts val="0"/>
              </a:spcBef>
            </a:pPr>
            <a:r>
              <a:rPr lang="en-US" sz="2400" dirty="0"/>
              <a:t>Other Information</a:t>
            </a:r>
          </a:p>
          <a:p>
            <a:pPr>
              <a:spcBef>
                <a:spcPts val="0"/>
              </a:spcBef>
            </a:pPr>
            <a:r>
              <a:rPr lang="en-US" sz="2400" dirty="0"/>
              <a:t>Date student received the Summary </a:t>
            </a:r>
          </a:p>
          <a:p>
            <a:pPr>
              <a:spcBef>
                <a:spcPts val="0"/>
              </a:spcBef>
            </a:pPr>
            <a:r>
              <a:rPr lang="en-US" sz="2400" dirty="0"/>
              <a:t>Signature </a:t>
            </a:r>
            <a:r>
              <a:rPr lang="en-US" sz="2400" dirty="0" smtClean="0"/>
              <a:t>of the person who delivered the summary to the student. </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11</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6" name="Date Placeholder 5"/>
          <p:cNvSpPr>
            <a:spLocks noGrp="1"/>
          </p:cNvSpPr>
          <p:nvPr>
            <p:ph type="dt" sz="half" idx="10"/>
          </p:nvPr>
        </p:nvSpPr>
        <p:spPr/>
        <p:txBody>
          <a:bodyPr/>
          <a:lstStyle/>
          <a:p>
            <a:fld id="{04728FC1-75EF-4518-B747-81F1E03E98C6}" type="datetime1">
              <a:rPr lang="en-US" smtClean="0"/>
              <a:t>5/17/2018</a:t>
            </a:fld>
            <a:endParaRPr lang="en-US" dirty="0"/>
          </a:p>
        </p:txBody>
      </p:sp>
    </p:spTree>
    <p:extLst>
      <p:ext uri="{BB962C8B-B14F-4D97-AF65-F5344CB8AC3E}">
        <p14:creationId xmlns:p14="http://schemas.microsoft.com/office/powerpoint/2010/main" val="19184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 and Contact Information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Student Name</a:t>
            </a:r>
          </a:p>
          <a:p>
            <a:r>
              <a:rPr lang="en-US" dirty="0"/>
              <a:t>Date of Birth</a:t>
            </a:r>
          </a:p>
          <a:p>
            <a:r>
              <a:rPr lang="en-US" dirty="0"/>
              <a:t>Year of Graduation/Exit</a:t>
            </a:r>
          </a:p>
          <a:p>
            <a:r>
              <a:rPr lang="en-US" dirty="0"/>
              <a:t>Primary Language</a:t>
            </a:r>
          </a:p>
          <a:p>
            <a:r>
              <a:rPr lang="en-US" dirty="0"/>
              <a:t>Address</a:t>
            </a:r>
          </a:p>
          <a:p>
            <a:r>
              <a:rPr lang="en-US" dirty="0"/>
              <a:t>School District</a:t>
            </a:r>
          </a:p>
          <a:p>
            <a:r>
              <a:rPr lang="en-US" dirty="0"/>
              <a:t>Student’s Primary Disability</a:t>
            </a:r>
          </a:p>
          <a:p>
            <a:r>
              <a:rPr lang="en-US" dirty="0"/>
              <a:t>Student’s Secondary Disability (if applicable</a:t>
            </a:r>
            <a:r>
              <a:rPr lang="en-US" dirty="0" smtClean="0"/>
              <a:t>)</a:t>
            </a:r>
            <a:endParaRPr lang="en-US" dirty="0"/>
          </a:p>
        </p:txBody>
      </p:sp>
      <p:sp>
        <p:nvSpPr>
          <p:cNvPr id="4" name="Content Placeholder 3"/>
          <p:cNvSpPr>
            <a:spLocks noGrp="1"/>
          </p:cNvSpPr>
          <p:nvPr>
            <p:ph sz="half" idx="2"/>
          </p:nvPr>
        </p:nvSpPr>
        <p:spPr/>
        <p:txBody>
          <a:bodyPr>
            <a:normAutofit fontScale="85000" lnSpcReduction="20000"/>
          </a:bodyPr>
          <a:lstStyle/>
          <a:p>
            <a:pPr>
              <a:lnSpc>
                <a:spcPct val="120000"/>
              </a:lnSpc>
              <a:spcBef>
                <a:spcPts val="0"/>
              </a:spcBef>
            </a:pPr>
            <a:r>
              <a:rPr lang="en-US" dirty="0"/>
              <a:t>When was/were this student’s disability/</a:t>
            </a:r>
            <a:r>
              <a:rPr lang="en-US" dirty="0" err="1"/>
              <a:t>ies</a:t>
            </a:r>
            <a:r>
              <a:rPr lang="en-US" dirty="0"/>
              <a:t> formally identified? (may be in Skyward, or require further sleuthing)</a:t>
            </a:r>
          </a:p>
          <a:p>
            <a:pPr>
              <a:lnSpc>
                <a:spcPct val="120000"/>
              </a:lnSpc>
              <a:spcBef>
                <a:spcPts val="0"/>
              </a:spcBef>
            </a:pPr>
            <a:r>
              <a:rPr lang="en-US" dirty="0"/>
              <a:t>Date of Summary completion</a:t>
            </a:r>
          </a:p>
          <a:p>
            <a:pPr>
              <a:lnSpc>
                <a:spcPct val="120000"/>
              </a:lnSpc>
              <a:spcBef>
                <a:spcPts val="0"/>
              </a:spcBef>
            </a:pPr>
            <a:r>
              <a:rPr lang="en-US" dirty="0"/>
              <a:t>Person completing summary</a:t>
            </a:r>
          </a:p>
          <a:p>
            <a:pPr lvl="1">
              <a:lnSpc>
                <a:spcPct val="120000"/>
              </a:lnSpc>
              <a:spcBef>
                <a:spcPts val="0"/>
              </a:spcBef>
            </a:pPr>
            <a:r>
              <a:rPr lang="en-US" dirty="0"/>
              <a:t>Name</a:t>
            </a:r>
          </a:p>
          <a:p>
            <a:pPr lvl="1">
              <a:lnSpc>
                <a:spcPct val="120000"/>
              </a:lnSpc>
              <a:spcBef>
                <a:spcPts val="0"/>
              </a:spcBef>
            </a:pPr>
            <a:r>
              <a:rPr lang="en-US" dirty="0"/>
              <a:t>Title</a:t>
            </a:r>
          </a:p>
          <a:p>
            <a:pPr lvl="1">
              <a:lnSpc>
                <a:spcPct val="120000"/>
              </a:lnSpc>
              <a:spcBef>
                <a:spcPts val="0"/>
              </a:spcBef>
            </a:pPr>
            <a:r>
              <a:rPr lang="en-US" dirty="0"/>
              <a:t>School</a:t>
            </a:r>
          </a:p>
          <a:p>
            <a:pPr lvl="1">
              <a:lnSpc>
                <a:spcPct val="120000"/>
              </a:lnSpc>
              <a:spcBef>
                <a:spcPts val="0"/>
              </a:spcBef>
            </a:pPr>
            <a:r>
              <a:rPr lang="en-US" dirty="0"/>
              <a:t>Email</a:t>
            </a:r>
          </a:p>
          <a:p>
            <a:pPr lvl="1">
              <a:lnSpc>
                <a:spcPct val="120000"/>
              </a:lnSpc>
              <a:spcBef>
                <a:spcPts val="0"/>
              </a:spcBef>
            </a:pPr>
            <a:r>
              <a:rPr lang="en-US" dirty="0"/>
              <a:t>Phone </a:t>
            </a:r>
            <a:r>
              <a:rPr lang="en-US" dirty="0" smtClean="0"/>
              <a:t>number</a:t>
            </a:r>
            <a:endParaRPr lang="en-US" dirty="0"/>
          </a:p>
        </p:txBody>
      </p:sp>
      <p:sp>
        <p:nvSpPr>
          <p:cNvPr id="5" name="Slide Number Placeholder 4"/>
          <p:cNvSpPr>
            <a:spLocks noGrp="1"/>
          </p:cNvSpPr>
          <p:nvPr>
            <p:ph type="sldNum" sz="quarter" idx="12"/>
          </p:nvPr>
        </p:nvSpPr>
        <p:spPr/>
        <p:txBody>
          <a:bodyPr/>
          <a:lstStyle/>
          <a:p>
            <a:fld id="{50ADEE99-5B15-4B10-A3EB-5286E787B43D}" type="slidenum">
              <a:rPr lang="en-US" smtClean="0"/>
              <a:t>12</a:t>
            </a:fld>
            <a:endParaRPr lang="en-US"/>
          </a:p>
        </p:txBody>
      </p:sp>
      <p:pic>
        <p:nvPicPr>
          <p:cNvPr id="7"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404187" y="189457"/>
            <a:ext cx="609600" cy="609600"/>
          </a:xfrm>
          <a:prstGeom prst="rect">
            <a:avLst/>
          </a:prstGeom>
        </p:spPr>
      </p:pic>
      <p:sp>
        <p:nvSpPr>
          <p:cNvPr id="8" name="Date Placeholder 7"/>
          <p:cNvSpPr>
            <a:spLocks noGrp="1"/>
          </p:cNvSpPr>
          <p:nvPr>
            <p:ph type="dt" sz="half" idx="10"/>
          </p:nvPr>
        </p:nvSpPr>
        <p:spPr/>
        <p:txBody>
          <a:bodyPr/>
          <a:lstStyle/>
          <a:p>
            <a:fld id="{AD78F313-899E-4902-8A72-D5C0876E0501}" type="datetime1">
              <a:rPr lang="en-US" smtClean="0"/>
              <a:t>5/17/2018</a:t>
            </a:fld>
            <a:endParaRPr lang="en-US" dirty="0"/>
          </a:p>
        </p:txBody>
      </p:sp>
    </p:spTree>
    <p:extLst>
      <p:ext uri="{BB962C8B-B14F-4D97-AF65-F5344CB8AC3E}">
        <p14:creationId xmlns:p14="http://schemas.microsoft.com/office/powerpoint/2010/main" val="1014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C3D3">
            <a:alpha val="1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 and Contact </a:t>
            </a:r>
            <a:r>
              <a:rPr lang="en-US" dirty="0" smtClean="0"/>
              <a:t>Information: Example</a:t>
            </a:r>
            <a:endParaRPr lang="en-US" dirty="0"/>
          </a:p>
        </p:txBody>
      </p:sp>
      <p:sp>
        <p:nvSpPr>
          <p:cNvPr id="3" name="Content Placeholder 2"/>
          <p:cNvSpPr>
            <a:spLocks noGrp="1"/>
          </p:cNvSpPr>
          <p:nvPr>
            <p:ph idx="1"/>
          </p:nvPr>
        </p:nvSpPr>
        <p:spPr/>
        <p:txBody>
          <a:bodyPr>
            <a:normAutofit/>
          </a:bodyPr>
          <a:lstStyle/>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Student Name:</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Gerald Jensen</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    </a:t>
            </a:r>
            <a:r>
              <a:rPr lang="en-US" sz="2000" u="sng"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Date of Birth:</a:t>
            </a:r>
            <a:r>
              <a:rPr lang="en-US" sz="2000" u="sng" dirty="0">
                <a:solidFill>
                  <a:prstClr val="black"/>
                </a:solidFill>
              </a:rPr>
              <a:t>	      8/16/2001            </a:t>
            </a:r>
            <a:r>
              <a:rPr lang="en-US" sz="2000" u="sng" dirty="0">
                <a:solidFill>
                  <a:srgbClr val="E0F2F4"/>
                </a:solidFill>
              </a:rPr>
              <a:t>.</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Year of Graduation/Exit:</a:t>
            </a:r>
            <a:r>
              <a:rPr lang="en-US" sz="2000" u="sng" dirty="0">
                <a:solidFill>
                  <a:prstClr val="black"/>
                </a:solidFill>
              </a:rPr>
              <a:t> 	      6/2019	    </a:t>
            </a:r>
            <a:r>
              <a:rPr lang="en-US" sz="2000" dirty="0">
                <a:solidFill>
                  <a:prstClr val="black"/>
                </a:solidFill>
                <a:latin typeface="Times New Roman" panose="02020603050405020304" pitchFamily="18" charset="0"/>
                <a:cs typeface="Times New Roman" panose="02020603050405020304" pitchFamily="18" charset="0"/>
              </a:rPr>
              <a:t>Primary Language:</a:t>
            </a:r>
            <a:r>
              <a:rPr lang="en-US" sz="2000" u="sng" dirty="0">
                <a:solidFill>
                  <a:prstClr val="black"/>
                </a:solidFill>
              </a:rPr>
              <a:t>     	     English </a:t>
            </a:r>
            <a:r>
              <a:rPr lang="en-US" sz="2000" u="sng" dirty="0" smtClean="0">
                <a:solidFill>
                  <a:prstClr val="black"/>
                </a:solidFill>
              </a:rPr>
              <a:t>                </a:t>
            </a:r>
            <a:r>
              <a:rPr lang="en-US" sz="2000" u="sng" dirty="0" smtClean="0">
                <a:solidFill>
                  <a:srgbClr val="E0F2F4"/>
                </a:solidFill>
                <a:latin typeface="Times New Roman" panose="02020603050405020304" pitchFamily="18" charset="0"/>
                <a:cs typeface="Times New Roman" panose="02020603050405020304" pitchFamily="18" charset="0"/>
              </a:rPr>
              <a:t>.</a:t>
            </a:r>
            <a:endParaRPr lang="en-US" sz="2000" u="sng" dirty="0">
              <a:solidFill>
                <a:srgbClr val="E0F2F4"/>
              </a:solidFill>
              <a:latin typeface="Times New Roman" panose="02020603050405020304" pitchFamily="18" charset="0"/>
              <a:cs typeface="Times New Roman" panose="02020603050405020304" pitchFamily="18" charset="0"/>
            </a:endParaRP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Address:</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20222 Bear Butte Valley  Somewhere, WA  98888                </a:t>
            </a:r>
            <a:r>
              <a:rPr lang="en-US" sz="2000" u="sng" dirty="0">
                <a:solidFill>
                  <a:srgbClr val="E0F2F4"/>
                </a:solidFill>
                <a:latin typeface="Times New Roman" panose="02020603050405020304" pitchFamily="18" charset="0"/>
                <a:cs typeface="Times New Roman" panose="02020603050405020304" pitchFamily="18" charset="0"/>
              </a:rPr>
              <a:t>.</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Phone Number:</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111.222.2222</a:t>
            </a:r>
            <a:r>
              <a:rPr lang="en-US" sz="2000" u="sng"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School District:</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ABC School District #3000     </a:t>
            </a:r>
            <a:r>
              <a:rPr lang="en-US" sz="2000" u="sng" dirty="0">
                <a:solidFill>
                  <a:srgbClr val="E0F2F4"/>
                </a:solidFill>
                <a:latin typeface="Times New Roman" panose="02020603050405020304" pitchFamily="18" charset="0"/>
                <a:cs typeface="Times New Roman" panose="02020603050405020304" pitchFamily="18" charset="0"/>
              </a:rPr>
              <a:t>.</a:t>
            </a:r>
            <a:r>
              <a:rPr lang="en-US" sz="2000" u="sng" dirty="0">
                <a:solidFill>
                  <a:prstClr val="black"/>
                </a:solidFill>
                <a:latin typeface="Times New Roman" panose="02020603050405020304" pitchFamily="18" charset="0"/>
                <a:cs typeface="Times New Roman" panose="02020603050405020304" pitchFamily="18" charset="0"/>
              </a:rPr>
              <a:t> </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Student’s primary disability:</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Specific Learning Disability                 </a:t>
            </a:r>
            <a:r>
              <a:rPr lang="en-US" sz="2000" u="sng" dirty="0" smtClean="0">
                <a:solidFill>
                  <a:srgbClr val="E0F2F4"/>
                </a:solidFill>
                <a:latin typeface="Times New Roman" panose="02020603050405020304" pitchFamily="18" charset="0"/>
                <a:cs typeface="Times New Roman" panose="02020603050405020304" pitchFamily="18" charset="0"/>
              </a:rPr>
              <a:t>.</a:t>
            </a:r>
            <a:endParaRPr lang="en-US" sz="2000" u="sng" dirty="0">
              <a:solidFill>
                <a:srgbClr val="E0F2F4"/>
              </a:solidFill>
              <a:latin typeface="Times New Roman" panose="02020603050405020304" pitchFamily="18" charset="0"/>
              <a:cs typeface="Times New Roman" panose="02020603050405020304" pitchFamily="18" charset="0"/>
            </a:endParaRP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Student's secondary disability (if applicable):</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Communication</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srgbClr val="E0F2F4"/>
                </a:solidFill>
                <a:latin typeface="Times New Roman" panose="02020603050405020304" pitchFamily="18" charset="0"/>
                <a:cs typeface="Times New Roman" panose="02020603050405020304" pitchFamily="18" charset="0"/>
              </a:rPr>
              <a:t>.</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When was the student’s disability (or disabilities) formally identified?</a:t>
            </a:r>
            <a:r>
              <a:rPr lang="en-US" sz="2000" u="sng" dirty="0">
                <a:solidFill>
                  <a:prstClr val="black"/>
                </a:solidFill>
              </a:rPr>
              <a:t>	    4/2011     </a:t>
            </a:r>
            <a:r>
              <a:rPr lang="en-US" sz="2000" u="sng" dirty="0">
                <a:solidFill>
                  <a:srgbClr val="E0F2F4"/>
                </a:solidFill>
                <a:latin typeface="Times New Roman" panose="02020603050405020304" pitchFamily="18" charset="0"/>
                <a:cs typeface="Times New Roman" panose="02020603050405020304" pitchFamily="18" charset="0"/>
              </a:rPr>
              <a:t>.</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Date this Summary was completed:</a:t>
            </a:r>
            <a:r>
              <a:rPr lang="en-US" sz="2000" u="sng" dirty="0">
                <a:solidFill>
                  <a:prstClr val="black"/>
                </a:solidFill>
              </a:rPr>
              <a:t> 	6/15/19      </a:t>
            </a:r>
            <a:r>
              <a:rPr lang="en-US" sz="2000" u="sng" dirty="0">
                <a:solidFill>
                  <a:srgbClr val="E0F2F4"/>
                </a:solidFill>
              </a:rPr>
              <a:t>.</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This form was completed by  	Name:</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Mark Anderson </a:t>
            </a:r>
            <a:r>
              <a:rPr lang="en-US" sz="2000" u="sng"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Title:</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SE Teacher          </a:t>
            </a:r>
            <a:r>
              <a:rPr lang="en-US" sz="2000" u="sng" dirty="0">
                <a:solidFill>
                  <a:srgbClr val="E0F2F4"/>
                </a:solidFill>
                <a:latin typeface="Times New Roman" panose="02020603050405020304" pitchFamily="18" charset="0"/>
                <a:cs typeface="Times New Roman" panose="02020603050405020304" pitchFamily="18" charset="0"/>
              </a:rPr>
              <a:t>.</a:t>
            </a:r>
          </a:p>
          <a:p>
            <a:pPr marL="0" lvl="0" indent="0" defTabSz="457200">
              <a:lnSpc>
                <a:spcPct val="114000"/>
              </a:lnSpc>
              <a:spcBef>
                <a:spcPts val="0"/>
              </a:spcBef>
              <a:spcAft>
                <a:spcPts val="300"/>
              </a:spcAft>
              <a:buNone/>
            </a:pPr>
            <a:r>
              <a:rPr lang="en-US" sz="2000" dirty="0">
                <a:solidFill>
                  <a:prstClr val="black"/>
                </a:solidFill>
                <a:latin typeface="Times New Roman" panose="02020603050405020304" pitchFamily="18" charset="0"/>
                <a:cs typeface="Times New Roman" panose="02020603050405020304" pitchFamily="18" charset="0"/>
              </a:rPr>
              <a:t>School:</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Excellent High School    </a:t>
            </a:r>
            <a:r>
              <a:rPr lang="en-US" sz="2000" u="sng"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E-mail:</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AndersM@excel.net</a:t>
            </a:r>
            <a:r>
              <a:rPr lang="en-US" sz="2000" u="sng"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Phone:</a:t>
            </a:r>
            <a:r>
              <a:rPr lang="en-US" sz="2000" u="sng"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rPr>
              <a:t>333.444.6666</a:t>
            </a:r>
            <a:endParaRPr lang="en-US" sz="4000" dirty="0">
              <a:solidFill>
                <a:srgbClr val="FFF7EC"/>
              </a:solidFill>
            </a:endParaRPr>
          </a:p>
        </p:txBody>
      </p:sp>
      <p:sp>
        <p:nvSpPr>
          <p:cNvPr id="4" name="Slide Number Placeholder 3"/>
          <p:cNvSpPr>
            <a:spLocks noGrp="1"/>
          </p:cNvSpPr>
          <p:nvPr>
            <p:ph type="sldNum" sz="quarter" idx="12"/>
          </p:nvPr>
        </p:nvSpPr>
        <p:spPr/>
        <p:txBody>
          <a:bodyPr/>
          <a:lstStyle/>
          <a:p>
            <a:fld id="{50ADEE99-5B15-4B10-A3EB-5286E787B43D}" type="slidenum">
              <a:rPr lang="en-US" smtClean="0"/>
              <a:t>13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99053"/>
            <a:ext cx="609600" cy="609600"/>
          </a:xfrm>
          <a:prstGeom prst="rect">
            <a:avLst/>
          </a:prstGeom>
        </p:spPr>
      </p:pic>
      <p:sp>
        <p:nvSpPr>
          <p:cNvPr id="7" name="Date Placeholder 6"/>
          <p:cNvSpPr>
            <a:spLocks noGrp="1"/>
          </p:cNvSpPr>
          <p:nvPr>
            <p:ph type="dt" sz="half" idx="10"/>
          </p:nvPr>
        </p:nvSpPr>
        <p:spPr/>
        <p:txBody>
          <a:bodyPr/>
          <a:lstStyle/>
          <a:p>
            <a:fld id="{BC6858AD-039E-4ED8-9115-C4DE71E07129}" type="datetime1">
              <a:rPr lang="en-US" smtClean="0"/>
              <a:t>5/17/2018</a:t>
            </a:fld>
            <a:endParaRPr lang="en-US" dirty="0"/>
          </a:p>
        </p:txBody>
      </p:sp>
    </p:spTree>
    <p:extLst>
      <p:ext uri="{BB962C8B-B14F-4D97-AF65-F5344CB8AC3E}">
        <p14:creationId xmlns:p14="http://schemas.microsoft.com/office/powerpoint/2010/main" val="2598312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Postsecondary Goals</a:t>
            </a:r>
            <a:endParaRPr lang="en-US" dirty="0"/>
          </a:p>
        </p:txBody>
      </p:sp>
      <p:sp>
        <p:nvSpPr>
          <p:cNvPr id="3" name="Content Placeholder 2"/>
          <p:cNvSpPr>
            <a:spLocks noGrp="1"/>
          </p:cNvSpPr>
          <p:nvPr>
            <p:ph idx="1"/>
          </p:nvPr>
        </p:nvSpPr>
        <p:spPr/>
        <p:txBody>
          <a:bodyPr/>
          <a:lstStyle/>
          <a:p>
            <a:pPr marL="0" indent="0">
              <a:buNone/>
            </a:pPr>
            <a:r>
              <a:rPr lang="en-US" dirty="0" smtClean="0"/>
              <a:t>Student postsecondary goals in the following required areas can be manually copied (or are copied automatically in some online systems) from the most recent IEP.</a:t>
            </a:r>
          </a:p>
          <a:p>
            <a:r>
              <a:rPr lang="en-US" dirty="0" smtClean="0"/>
              <a:t>Education/Training</a:t>
            </a:r>
          </a:p>
          <a:p>
            <a:r>
              <a:rPr lang="en-US" dirty="0" smtClean="0"/>
              <a:t>Employment</a:t>
            </a:r>
          </a:p>
          <a:p>
            <a:r>
              <a:rPr lang="en-US" dirty="0" smtClean="0"/>
              <a:t>Independent Living (if appropriate)</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14</a:t>
            </a:fld>
            <a:endParaRPr lang="en-US"/>
          </a:p>
        </p:txBody>
      </p:sp>
      <p:pic>
        <p:nvPicPr>
          <p:cNvPr id="6"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353800" y="199053"/>
            <a:ext cx="609600" cy="609600"/>
          </a:xfrm>
          <a:prstGeom prst="rect">
            <a:avLst/>
          </a:prstGeom>
        </p:spPr>
      </p:pic>
      <p:sp>
        <p:nvSpPr>
          <p:cNvPr id="7" name="Date Placeholder 6"/>
          <p:cNvSpPr>
            <a:spLocks noGrp="1"/>
          </p:cNvSpPr>
          <p:nvPr>
            <p:ph type="dt" sz="half" idx="10"/>
          </p:nvPr>
        </p:nvSpPr>
        <p:spPr/>
        <p:txBody>
          <a:bodyPr/>
          <a:lstStyle/>
          <a:p>
            <a:fld id="{4424B06F-36C0-4985-8E1F-EB5C21D6FFF4}" type="datetime1">
              <a:rPr lang="en-US" smtClean="0"/>
              <a:t>5/17/2018</a:t>
            </a:fld>
            <a:endParaRPr lang="en-US" dirty="0"/>
          </a:p>
        </p:txBody>
      </p:sp>
    </p:spTree>
    <p:extLst>
      <p:ext uri="{BB962C8B-B14F-4D97-AF65-F5344CB8AC3E}">
        <p14:creationId xmlns:p14="http://schemas.microsoft.com/office/powerpoint/2010/main" val="25087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Postsecondary Goals: Example</a:t>
            </a:r>
            <a:endParaRPr lang="en-US" dirty="0"/>
          </a:p>
        </p:txBody>
      </p:sp>
      <p:sp>
        <p:nvSpPr>
          <p:cNvPr id="5" name="Content Placeholder 4"/>
          <p:cNvSpPr>
            <a:spLocks noGrp="1"/>
          </p:cNvSpPr>
          <p:nvPr>
            <p:ph idx="1"/>
          </p:nvPr>
        </p:nvSpPr>
        <p:spPr/>
        <p:txBody>
          <a:bodyPr>
            <a:normAutofit/>
          </a:bodyPr>
          <a:lstStyle/>
          <a:p>
            <a:pPr>
              <a:spcBef>
                <a:spcPts val="0"/>
              </a:spcBef>
              <a:spcAft>
                <a:spcPts val="1800"/>
              </a:spcAft>
            </a:pPr>
            <a:r>
              <a:rPr lang="en-US" sz="2400" b="1" dirty="0"/>
              <a:t>Education/Training (required): </a:t>
            </a:r>
            <a:r>
              <a:rPr lang="en-US" sz="2400" dirty="0"/>
              <a:t>After graduation Gerry will participate in an apprenticeship program to become a plumber.</a:t>
            </a:r>
          </a:p>
          <a:p>
            <a:pPr>
              <a:spcBef>
                <a:spcPts val="0"/>
              </a:spcBef>
              <a:spcAft>
                <a:spcPts val="1800"/>
              </a:spcAft>
            </a:pPr>
            <a:r>
              <a:rPr lang="en-US" sz="2400" b="1" dirty="0"/>
              <a:t>Employment (required): </a:t>
            </a:r>
            <a:r>
              <a:rPr lang="en-US" sz="2400" dirty="0"/>
              <a:t>After graduation Gerry will participate in an apprenticeship program for plumbers where he will be paid a percentage of the journeyman’s wage throughout the program training period.</a:t>
            </a:r>
          </a:p>
          <a:p>
            <a:pPr>
              <a:spcBef>
                <a:spcPts val="0"/>
              </a:spcBef>
              <a:spcAft>
                <a:spcPts val="1800"/>
              </a:spcAft>
            </a:pPr>
            <a:r>
              <a:rPr lang="en-US" sz="2400" b="1" dirty="0"/>
              <a:t>Independent Living (if appropriate): </a:t>
            </a:r>
            <a:r>
              <a:rPr lang="en-US" sz="2400" dirty="0"/>
              <a:t>After graduation Gerry will live with his parents through his apprenticeship program while working on budgeting skills, then move into an apartment</a:t>
            </a:r>
            <a:r>
              <a:rPr lang="en-US" sz="2400" dirty="0" smtClean="0"/>
              <a:t>.</a:t>
            </a:r>
            <a:endParaRPr lang="en-US" sz="2400" dirty="0"/>
          </a:p>
        </p:txBody>
      </p:sp>
      <p:sp>
        <p:nvSpPr>
          <p:cNvPr id="6" name="Slide Number Placeholder 5"/>
          <p:cNvSpPr>
            <a:spLocks noGrp="1"/>
          </p:cNvSpPr>
          <p:nvPr>
            <p:ph type="sldNum" sz="quarter" idx="12"/>
          </p:nvPr>
        </p:nvSpPr>
        <p:spPr/>
        <p:txBody>
          <a:bodyPr/>
          <a:lstStyle/>
          <a:p>
            <a:fld id="{50ADEE99-5B15-4B10-A3EB-5286E787B43D}" type="slidenum">
              <a:rPr lang="en-US" smtClean="0"/>
              <a:t>15</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99053"/>
            <a:ext cx="609600" cy="609600"/>
          </a:xfrm>
          <a:prstGeom prst="rect">
            <a:avLst/>
          </a:prstGeom>
        </p:spPr>
      </p:pic>
      <p:sp>
        <p:nvSpPr>
          <p:cNvPr id="3" name="Date Placeholder 2"/>
          <p:cNvSpPr>
            <a:spLocks noGrp="1"/>
          </p:cNvSpPr>
          <p:nvPr>
            <p:ph type="dt" sz="half" idx="10"/>
          </p:nvPr>
        </p:nvSpPr>
        <p:spPr/>
        <p:txBody>
          <a:bodyPr/>
          <a:lstStyle/>
          <a:p>
            <a:fld id="{D7A25F49-74FE-48FD-8C79-BF17AD9F4C4B}" type="datetime1">
              <a:rPr lang="en-US" smtClean="0"/>
              <a:t>5/17/2018</a:t>
            </a:fld>
            <a:endParaRPr lang="en-US" dirty="0"/>
          </a:p>
        </p:txBody>
      </p:sp>
    </p:spTree>
    <p:extLst>
      <p:ext uri="{BB962C8B-B14F-4D97-AF65-F5344CB8AC3E}">
        <p14:creationId xmlns:p14="http://schemas.microsoft.com/office/powerpoint/2010/main" val="3051912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Levels of Performance</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a:t>Complete all sections that are relevant to the student.  Attach copies of any assessment/data reports that provide additional or supplementary information, if appropriate.</a:t>
            </a:r>
          </a:p>
          <a:p>
            <a:r>
              <a:rPr lang="en-US" dirty="0"/>
              <a:t>Grade level, standard scores, strengths, preferences, needs, etc.</a:t>
            </a:r>
          </a:p>
          <a:p>
            <a:r>
              <a:rPr lang="en-US" dirty="0"/>
              <a:t>Includes both </a:t>
            </a:r>
            <a:r>
              <a:rPr lang="en-US" b="1" dirty="0">
                <a:solidFill>
                  <a:srgbClr val="004C97"/>
                </a:solidFill>
              </a:rPr>
              <a:t>academic</a:t>
            </a:r>
            <a:r>
              <a:rPr lang="en-US" dirty="0"/>
              <a:t> and </a:t>
            </a:r>
            <a:r>
              <a:rPr lang="en-US" b="1" dirty="0">
                <a:solidFill>
                  <a:srgbClr val="004C97"/>
                </a:solidFill>
              </a:rPr>
              <a:t>functional</a:t>
            </a:r>
            <a:r>
              <a:rPr lang="en-US" dirty="0">
                <a:solidFill>
                  <a:srgbClr val="004C97"/>
                </a:solidFill>
              </a:rPr>
              <a:t> </a:t>
            </a:r>
            <a:r>
              <a:rPr lang="en-US" dirty="0"/>
              <a:t>areas</a:t>
            </a:r>
            <a:r>
              <a:rPr lang="en-US" dirty="0" smtClean="0"/>
              <a:t>.</a:t>
            </a:r>
            <a:endParaRPr lang="en-US" sz="1800" dirty="0"/>
          </a:p>
        </p:txBody>
      </p:sp>
      <p:sp>
        <p:nvSpPr>
          <p:cNvPr id="4" name="Slide Number Placeholder 3"/>
          <p:cNvSpPr>
            <a:spLocks noGrp="1"/>
          </p:cNvSpPr>
          <p:nvPr>
            <p:ph type="sldNum" sz="quarter" idx="12"/>
          </p:nvPr>
        </p:nvSpPr>
        <p:spPr/>
        <p:txBody>
          <a:bodyPr/>
          <a:lstStyle/>
          <a:p>
            <a:fld id="{50ADEE99-5B15-4B10-A3EB-5286E787B43D}" type="slidenum">
              <a:rPr lang="en-US" smtClean="0"/>
              <a:t>16</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99053"/>
            <a:ext cx="609600" cy="609600"/>
          </a:xfrm>
          <a:prstGeom prst="rect">
            <a:avLst/>
          </a:prstGeom>
        </p:spPr>
      </p:pic>
      <p:sp>
        <p:nvSpPr>
          <p:cNvPr id="6" name="Date Placeholder 5"/>
          <p:cNvSpPr>
            <a:spLocks noGrp="1"/>
          </p:cNvSpPr>
          <p:nvPr>
            <p:ph type="dt" sz="half" idx="10"/>
          </p:nvPr>
        </p:nvSpPr>
        <p:spPr/>
        <p:txBody>
          <a:bodyPr/>
          <a:lstStyle/>
          <a:p>
            <a:fld id="{6A725E68-91DE-46D9-9193-F3A861379CBD}" type="datetime1">
              <a:rPr lang="en-US" smtClean="0"/>
              <a:t>5/17/2018</a:t>
            </a:fld>
            <a:endParaRPr lang="en-US" dirty="0"/>
          </a:p>
        </p:txBody>
      </p:sp>
    </p:spTree>
    <p:extLst>
      <p:ext uri="{BB962C8B-B14F-4D97-AF65-F5344CB8AC3E}">
        <p14:creationId xmlns:p14="http://schemas.microsoft.com/office/powerpoint/2010/main" val="101011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0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Performance</a:t>
            </a:r>
            <a:endParaRPr lang="en-US" dirty="0"/>
          </a:p>
        </p:txBody>
      </p:sp>
      <p:sp>
        <p:nvSpPr>
          <p:cNvPr id="3" name="Content Placeholder 2"/>
          <p:cNvSpPr>
            <a:spLocks noGrp="1"/>
          </p:cNvSpPr>
          <p:nvPr>
            <p:ph idx="1"/>
          </p:nvPr>
        </p:nvSpPr>
        <p:spPr/>
        <p:txBody>
          <a:bodyPr/>
          <a:lstStyle/>
          <a:p>
            <a:r>
              <a:rPr lang="en-US" b="1" dirty="0">
                <a:solidFill>
                  <a:srgbClr val="004C97"/>
                </a:solidFill>
              </a:rPr>
              <a:t>Reading</a:t>
            </a:r>
            <a:r>
              <a:rPr lang="en-US" dirty="0">
                <a:solidFill>
                  <a:srgbClr val="004C97"/>
                </a:solidFill>
              </a:rPr>
              <a:t> </a:t>
            </a:r>
            <a:r>
              <a:rPr lang="en-US" dirty="0" smtClean="0"/>
              <a:t>– decoding</a:t>
            </a:r>
            <a:r>
              <a:rPr lang="en-US" dirty="0"/>
              <a:t>, comprehension, </a:t>
            </a:r>
            <a:r>
              <a:rPr lang="en-US" dirty="0" smtClean="0"/>
              <a:t>fluency</a:t>
            </a:r>
            <a:endParaRPr lang="en-US" dirty="0"/>
          </a:p>
          <a:p>
            <a:r>
              <a:rPr lang="en-US" b="1" dirty="0" smtClean="0">
                <a:solidFill>
                  <a:srgbClr val="004C97"/>
                </a:solidFill>
              </a:rPr>
              <a:t>Math</a:t>
            </a:r>
            <a:r>
              <a:rPr lang="en-US" dirty="0">
                <a:solidFill>
                  <a:srgbClr val="004C97"/>
                </a:solidFill>
              </a:rPr>
              <a:t> </a:t>
            </a:r>
            <a:r>
              <a:rPr lang="en-US" dirty="0"/>
              <a:t>– </a:t>
            </a:r>
            <a:r>
              <a:rPr lang="en-US" dirty="0" smtClean="0"/>
              <a:t>calculation</a:t>
            </a:r>
            <a:r>
              <a:rPr lang="en-US" dirty="0"/>
              <a:t>, algebraic problem solving, quantitative </a:t>
            </a:r>
            <a:r>
              <a:rPr lang="en-US" dirty="0" smtClean="0"/>
              <a:t>reasoning</a:t>
            </a:r>
            <a:endParaRPr lang="en-US" dirty="0"/>
          </a:p>
          <a:p>
            <a:r>
              <a:rPr lang="en-US" b="1" dirty="0" smtClean="0">
                <a:solidFill>
                  <a:srgbClr val="004C97"/>
                </a:solidFill>
              </a:rPr>
              <a:t>Language</a:t>
            </a:r>
            <a:r>
              <a:rPr lang="en-US" dirty="0">
                <a:solidFill>
                  <a:srgbClr val="004C97"/>
                </a:solidFill>
              </a:rPr>
              <a:t> </a:t>
            </a:r>
            <a:r>
              <a:rPr lang="en-US" dirty="0"/>
              <a:t>– </a:t>
            </a:r>
            <a:r>
              <a:rPr lang="en-US" dirty="0" smtClean="0"/>
              <a:t>written</a:t>
            </a:r>
            <a:r>
              <a:rPr lang="en-US" dirty="0"/>
              <a:t>, speaking, listening, </a:t>
            </a:r>
            <a:r>
              <a:rPr lang="en-US" dirty="0" smtClean="0"/>
              <a:t>spelling</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17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99053"/>
            <a:ext cx="609600" cy="609600"/>
          </a:xfrm>
          <a:prstGeom prst="rect">
            <a:avLst/>
          </a:prstGeom>
        </p:spPr>
      </p:pic>
      <p:sp>
        <p:nvSpPr>
          <p:cNvPr id="7" name="Date Placeholder 6"/>
          <p:cNvSpPr>
            <a:spLocks noGrp="1"/>
          </p:cNvSpPr>
          <p:nvPr>
            <p:ph type="dt" sz="half" idx="10"/>
          </p:nvPr>
        </p:nvSpPr>
        <p:spPr/>
        <p:txBody>
          <a:bodyPr/>
          <a:lstStyle/>
          <a:p>
            <a:fld id="{773301BF-6C12-4799-B80E-60C818A45891}" type="datetime1">
              <a:rPr lang="en-US" smtClean="0"/>
              <a:t>5/17/2018</a:t>
            </a:fld>
            <a:endParaRPr lang="en-US" dirty="0"/>
          </a:p>
        </p:txBody>
      </p:sp>
    </p:spTree>
    <p:extLst>
      <p:ext uri="{BB962C8B-B14F-4D97-AF65-F5344CB8AC3E}">
        <p14:creationId xmlns:p14="http://schemas.microsoft.com/office/powerpoint/2010/main" val="4135699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097" y="543042"/>
            <a:ext cx="10714703" cy="951723"/>
          </a:xfrm>
        </p:spPr>
        <p:txBody>
          <a:bodyPr/>
          <a:lstStyle/>
          <a:p>
            <a:r>
              <a:rPr lang="en-US" dirty="0" smtClean="0"/>
              <a:t>Academic Performance-Reading: Example</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a:t>Gerald’s recent achievement testing showed that he is reading at approximately the 7th grade level. </a:t>
            </a:r>
          </a:p>
          <a:p>
            <a:pPr>
              <a:spcBef>
                <a:spcPts val="0"/>
              </a:spcBef>
              <a:spcAft>
                <a:spcPts val="1200"/>
              </a:spcAft>
            </a:pPr>
            <a:r>
              <a:rPr lang="en-US" dirty="0"/>
              <a:t>Gerald’s comprehension is stronger than his decoding skills. </a:t>
            </a:r>
          </a:p>
          <a:p>
            <a:pPr>
              <a:spcBef>
                <a:spcPts val="0"/>
              </a:spcBef>
              <a:spcAft>
                <a:spcPts val="1200"/>
              </a:spcAft>
            </a:pPr>
            <a:r>
              <a:rPr lang="en-US" dirty="0"/>
              <a:t>Gerald’s test performance in Social Studies and English coursework has improved greatly when tests are read to him and when he has more time to complete the tests. </a:t>
            </a:r>
          </a:p>
          <a:p>
            <a:pPr>
              <a:spcBef>
                <a:spcPts val="0"/>
              </a:spcBef>
              <a:spcAft>
                <a:spcPts val="1200"/>
              </a:spcAft>
            </a:pPr>
            <a:r>
              <a:rPr lang="en-US" dirty="0"/>
              <a:t>He is most successful with gaining content information when he uses a screen reader</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18</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213981"/>
            <a:ext cx="609600" cy="609600"/>
          </a:xfrm>
          <a:prstGeom prst="rect">
            <a:avLst/>
          </a:prstGeom>
        </p:spPr>
      </p:pic>
      <p:sp>
        <p:nvSpPr>
          <p:cNvPr id="7" name="Date Placeholder 6"/>
          <p:cNvSpPr>
            <a:spLocks noGrp="1"/>
          </p:cNvSpPr>
          <p:nvPr>
            <p:ph type="dt" sz="half" idx="10"/>
          </p:nvPr>
        </p:nvSpPr>
        <p:spPr/>
        <p:txBody>
          <a:bodyPr/>
          <a:lstStyle/>
          <a:p>
            <a:fld id="{7243D734-3A04-480B-A05F-73C5B26AD83A}" type="datetime1">
              <a:rPr lang="en-US" smtClean="0"/>
              <a:t>5/17/2018</a:t>
            </a:fld>
            <a:endParaRPr lang="en-US" dirty="0"/>
          </a:p>
        </p:txBody>
      </p:sp>
    </p:spTree>
    <p:extLst>
      <p:ext uri="{BB962C8B-B14F-4D97-AF65-F5344CB8AC3E}">
        <p14:creationId xmlns:p14="http://schemas.microsoft.com/office/powerpoint/2010/main" val="2443906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Performance-Math: Example</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a:t>Gerald tested at grade-level on his most recent achievement battery. </a:t>
            </a:r>
          </a:p>
          <a:p>
            <a:pPr>
              <a:spcBef>
                <a:spcPts val="0"/>
              </a:spcBef>
              <a:spcAft>
                <a:spcPts val="1200"/>
              </a:spcAft>
            </a:pPr>
            <a:r>
              <a:rPr lang="en-US" dirty="0"/>
              <a:t>He has completed Algebra I and Geometry, earning low B’s, without any modifications or accommodations. </a:t>
            </a:r>
          </a:p>
          <a:p>
            <a:pPr>
              <a:spcBef>
                <a:spcPts val="0"/>
              </a:spcBef>
              <a:spcAft>
                <a:spcPts val="1200"/>
              </a:spcAft>
            </a:pPr>
            <a:r>
              <a:rPr lang="en-US" dirty="0"/>
              <a:t>He tends to do best on computation problems, and he does sometimes struggle with multiple-step story problems</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19</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6" name="Date Placeholder 5"/>
          <p:cNvSpPr>
            <a:spLocks noGrp="1"/>
          </p:cNvSpPr>
          <p:nvPr>
            <p:ph type="dt" sz="half" idx="10"/>
          </p:nvPr>
        </p:nvSpPr>
        <p:spPr/>
        <p:txBody>
          <a:bodyPr/>
          <a:lstStyle/>
          <a:p>
            <a:fld id="{48CED85D-E227-4DB5-9D49-05E6D25364C2}" type="datetime1">
              <a:rPr lang="en-US" smtClean="0"/>
              <a:t>5/17/2018</a:t>
            </a:fld>
            <a:endParaRPr lang="en-US" dirty="0"/>
          </a:p>
        </p:txBody>
      </p:sp>
    </p:spTree>
    <p:extLst>
      <p:ext uri="{BB962C8B-B14F-4D97-AF65-F5344CB8AC3E}">
        <p14:creationId xmlns:p14="http://schemas.microsoft.com/office/powerpoint/2010/main" val="1801829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idx="1"/>
          </p:nvPr>
        </p:nvSpPr>
        <p:spPr/>
        <p:txBody>
          <a:bodyPr/>
          <a:lstStyle/>
          <a:p>
            <a:r>
              <a:rPr lang="en-US" dirty="0" smtClean="0"/>
              <a:t>A brief overview of the OSPI State Needs Projects, CCTS, and today’s training objectives.</a:t>
            </a:r>
            <a:endParaRPr lang="en-US" dirty="0"/>
          </a:p>
        </p:txBody>
      </p:sp>
      <p:sp>
        <p:nvSpPr>
          <p:cNvPr id="5" name="Slide Number Placeholder 4"/>
          <p:cNvSpPr>
            <a:spLocks noGrp="1"/>
          </p:cNvSpPr>
          <p:nvPr>
            <p:ph type="sldNum" sz="quarter" idx="12"/>
          </p:nvPr>
        </p:nvSpPr>
        <p:spPr/>
        <p:txBody>
          <a:bodyPr/>
          <a:lstStyle/>
          <a:p>
            <a:fld id="{50ADEE99-5B15-4B10-A3EB-5286E787B43D}" type="slidenum">
              <a:rPr lang="en-US" smtClean="0"/>
              <a:t>2</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191025"/>
            <a:ext cx="609600" cy="609600"/>
          </a:xfrm>
          <a:prstGeom prst="rect">
            <a:avLst/>
          </a:prstGeom>
        </p:spPr>
      </p:pic>
      <p:sp>
        <p:nvSpPr>
          <p:cNvPr id="7" name="Date Placeholder 6"/>
          <p:cNvSpPr>
            <a:spLocks noGrp="1"/>
          </p:cNvSpPr>
          <p:nvPr>
            <p:ph type="dt" sz="half" idx="10"/>
          </p:nvPr>
        </p:nvSpPr>
        <p:spPr/>
        <p:txBody>
          <a:bodyPr/>
          <a:lstStyle/>
          <a:p>
            <a:fld id="{752E4317-A00C-445E-9379-32DBA563997A}" type="datetime1">
              <a:rPr lang="en-US" smtClean="0"/>
              <a:t>5/17/2018</a:t>
            </a:fld>
            <a:endParaRPr lang="en-US" dirty="0"/>
          </a:p>
        </p:txBody>
      </p:sp>
    </p:spTree>
    <p:extLst>
      <p:ext uri="{BB962C8B-B14F-4D97-AF65-F5344CB8AC3E}">
        <p14:creationId xmlns:p14="http://schemas.microsoft.com/office/powerpoint/2010/main" val="68467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097" y="503853"/>
            <a:ext cx="11552903" cy="951723"/>
          </a:xfrm>
        </p:spPr>
        <p:txBody>
          <a:bodyPr>
            <a:noAutofit/>
          </a:bodyPr>
          <a:lstStyle/>
          <a:p>
            <a:r>
              <a:rPr lang="en-US" dirty="0" smtClean="0"/>
              <a:t>Academic Performance-Written Language: Example</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a:t>Gerald’s recent assessments show that he is functioning at about an 8th grade level. </a:t>
            </a:r>
          </a:p>
          <a:p>
            <a:pPr>
              <a:spcBef>
                <a:spcPts val="0"/>
              </a:spcBef>
              <a:spcAft>
                <a:spcPts val="1200"/>
              </a:spcAft>
            </a:pPr>
            <a:r>
              <a:rPr lang="en-US" dirty="0"/>
              <a:t>His spelling and content are relative strengths, while his mechanics, punctuation, &amp; handwriting are need areas</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20</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99053"/>
            <a:ext cx="609600" cy="609600"/>
          </a:xfrm>
          <a:prstGeom prst="rect">
            <a:avLst/>
          </a:prstGeom>
        </p:spPr>
      </p:pic>
      <p:sp>
        <p:nvSpPr>
          <p:cNvPr id="7" name="Date Placeholder 6"/>
          <p:cNvSpPr>
            <a:spLocks noGrp="1"/>
          </p:cNvSpPr>
          <p:nvPr>
            <p:ph type="dt" sz="half" idx="10"/>
          </p:nvPr>
        </p:nvSpPr>
        <p:spPr/>
        <p:txBody>
          <a:bodyPr/>
          <a:lstStyle/>
          <a:p>
            <a:fld id="{3F2F0ED0-A017-4104-A81F-1B3E4175BEB4}" type="datetime1">
              <a:rPr lang="en-US" smtClean="0"/>
              <a:t>5/17/2018</a:t>
            </a:fld>
            <a:endParaRPr lang="en-US" dirty="0"/>
          </a:p>
        </p:txBody>
      </p:sp>
    </p:spTree>
    <p:extLst>
      <p:ext uri="{BB962C8B-B14F-4D97-AF65-F5344CB8AC3E}">
        <p14:creationId xmlns:p14="http://schemas.microsoft.com/office/powerpoint/2010/main" val="268638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Performance Skills</a:t>
            </a:r>
            <a:endParaRPr lang="en-US" dirty="0"/>
          </a:p>
        </p:txBody>
      </p:sp>
      <p:sp>
        <p:nvSpPr>
          <p:cNvPr id="3" name="Content Placeholder 2"/>
          <p:cNvSpPr>
            <a:spLocks noGrp="1"/>
          </p:cNvSpPr>
          <p:nvPr>
            <p:ph idx="1"/>
          </p:nvPr>
        </p:nvSpPr>
        <p:spPr/>
        <p:txBody>
          <a:bodyPr>
            <a:normAutofit/>
          </a:bodyPr>
          <a:lstStyle/>
          <a:p>
            <a:pPr>
              <a:spcBef>
                <a:spcPts val="0"/>
              </a:spcBef>
              <a:spcAft>
                <a:spcPts val="1200"/>
              </a:spcAft>
            </a:pPr>
            <a:r>
              <a:rPr lang="en-US" sz="2400" b="1" dirty="0" smtClean="0">
                <a:solidFill>
                  <a:srgbClr val="004C97"/>
                </a:solidFill>
              </a:rPr>
              <a:t>Learning</a:t>
            </a:r>
            <a:r>
              <a:rPr lang="en-US" sz="2400" dirty="0">
                <a:solidFill>
                  <a:srgbClr val="004C97"/>
                </a:solidFill>
              </a:rPr>
              <a:t> </a:t>
            </a:r>
            <a:r>
              <a:rPr lang="en-US" sz="2400" dirty="0"/>
              <a:t>– </a:t>
            </a:r>
            <a:r>
              <a:rPr lang="en-US" sz="2400" dirty="0" smtClean="0"/>
              <a:t>work </a:t>
            </a:r>
            <a:r>
              <a:rPr lang="en-US" sz="2400" dirty="0"/>
              <a:t>habits, note taking, keyboarding, organization, time management, assignment completion, study skills, test taking </a:t>
            </a:r>
            <a:r>
              <a:rPr lang="en-US" sz="2400" dirty="0" smtClean="0"/>
              <a:t>skills</a:t>
            </a:r>
            <a:endParaRPr lang="en-US" sz="2400" dirty="0"/>
          </a:p>
          <a:p>
            <a:pPr>
              <a:spcBef>
                <a:spcPts val="0"/>
              </a:spcBef>
              <a:spcAft>
                <a:spcPts val="1200"/>
              </a:spcAft>
            </a:pPr>
            <a:r>
              <a:rPr lang="en-US" sz="2400" b="1" dirty="0">
                <a:solidFill>
                  <a:srgbClr val="004C97"/>
                </a:solidFill>
              </a:rPr>
              <a:t>General ability and problem </a:t>
            </a:r>
            <a:r>
              <a:rPr lang="en-US" sz="2400" b="1" dirty="0" smtClean="0">
                <a:solidFill>
                  <a:srgbClr val="004C97"/>
                </a:solidFill>
              </a:rPr>
              <a:t>solving</a:t>
            </a:r>
            <a:r>
              <a:rPr lang="en-US" sz="2400" dirty="0">
                <a:solidFill>
                  <a:srgbClr val="004C97"/>
                </a:solidFill>
              </a:rPr>
              <a:t> </a:t>
            </a:r>
            <a:r>
              <a:rPr lang="en-US" sz="2400" dirty="0"/>
              <a:t>– </a:t>
            </a:r>
            <a:r>
              <a:rPr lang="en-US" sz="2400" dirty="0" smtClean="0"/>
              <a:t>reasoning</a:t>
            </a:r>
            <a:r>
              <a:rPr lang="en-US" sz="2400" dirty="0"/>
              <a:t>, </a:t>
            </a:r>
            <a:r>
              <a:rPr lang="en-US" sz="2400" dirty="0" smtClean="0"/>
              <a:t>processing</a:t>
            </a:r>
            <a:endParaRPr lang="en-US" sz="2400" dirty="0"/>
          </a:p>
          <a:p>
            <a:pPr>
              <a:spcBef>
                <a:spcPts val="0"/>
              </a:spcBef>
              <a:spcAft>
                <a:spcPts val="1200"/>
              </a:spcAft>
            </a:pPr>
            <a:r>
              <a:rPr lang="en-US" sz="2400" b="1" dirty="0">
                <a:solidFill>
                  <a:srgbClr val="004C97"/>
                </a:solidFill>
              </a:rPr>
              <a:t>Attention and executive </a:t>
            </a:r>
            <a:r>
              <a:rPr lang="en-US" sz="2400" b="1" dirty="0" smtClean="0">
                <a:solidFill>
                  <a:srgbClr val="004C97"/>
                </a:solidFill>
              </a:rPr>
              <a:t>functioning</a:t>
            </a:r>
            <a:r>
              <a:rPr lang="en-US" sz="2400" dirty="0">
                <a:solidFill>
                  <a:srgbClr val="004C97"/>
                </a:solidFill>
              </a:rPr>
              <a:t> </a:t>
            </a:r>
            <a:r>
              <a:rPr lang="en-US" sz="2400" dirty="0"/>
              <a:t>– </a:t>
            </a:r>
            <a:r>
              <a:rPr lang="en-US" sz="2400" dirty="0" smtClean="0"/>
              <a:t>stamina</a:t>
            </a:r>
            <a:r>
              <a:rPr lang="en-US" sz="2400" dirty="0"/>
              <a:t>, sustained attention, memory, processing speed, impulse control, activity </a:t>
            </a:r>
            <a:r>
              <a:rPr lang="en-US" sz="2400" dirty="0" smtClean="0"/>
              <a:t>level</a:t>
            </a:r>
            <a:endParaRPr lang="en-US" sz="2400" dirty="0"/>
          </a:p>
          <a:p>
            <a:pPr>
              <a:spcBef>
                <a:spcPts val="0"/>
              </a:spcBef>
              <a:spcAft>
                <a:spcPts val="1200"/>
              </a:spcAft>
            </a:pPr>
            <a:r>
              <a:rPr lang="en-US" sz="2400" b="1" dirty="0" smtClean="0">
                <a:solidFill>
                  <a:srgbClr val="004C97"/>
                </a:solidFill>
              </a:rPr>
              <a:t>Communication</a:t>
            </a:r>
            <a:r>
              <a:rPr lang="en-US" sz="2400" dirty="0">
                <a:solidFill>
                  <a:srgbClr val="004C97"/>
                </a:solidFill>
              </a:rPr>
              <a:t> </a:t>
            </a:r>
            <a:r>
              <a:rPr lang="en-US" sz="2400" dirty="0"/>
              <a:t>– </a:t>
            </a:r>
            <a:r>
              <a:rPr lang="en-US" sz="2400" dirty="0" smtClean="0"/>
              <a:t>speech</a:t>
            </a:r>
            <a:r>
              <a:rPr lang="en-US" sz="2400" dirty="0"/>
              <a:t>, language, assisted </a:t>
            </a:r>
            <a:r>
              <a:rPr lang="en-US" sz="2400" dirty="0" smtClean="0"/>
              <a:t>communication</a:t>
            </a:r>
          </a:p>
          <a:p>
            <a:pPr>
              <a:spcBef>
                <a:spcPts val="0"/>
              </a:spcBef>
              <a:spcAft>
                <a:spcPts val="1200"/>
              </a:spcAft>
            </a:pPr>
            <a:r>
              <a:rPr lang="en-US" sz="2400" b="1" dirty="0">
                <a:solidFill>
                  <a:srgbClr val="004C97"/>
                </a:solidFill>
              </a:rPr>
              <a:t>Social </a:t>
            </a:r>
            <a:r>
              <a:rPr lang="en-US" sz="2400" b="1" dirty="0" smtClean="0">
                <a:solidFill>
                  <a:srgbClr val="004C97"/>
                </a:solidFill>
              </a:rPr>
              <a:t>and behavior</a:t>
            </a:r>
            <a:r>
              <a:rPr lang="en-US" sz="2400" dirty="0">
                <a:solidFill>
                  <a:srgbClr val="004C97"/>
                </a:solidFill>
              </a:rPr>
              <a:t> </a:t>
            </a:r>
            <a:r>
              <a:rPr lang="en-US" sz="2400" dirty="0"/>
              <a:t>– </a:t>
            </a:r>
            <a:r>
              <a:rPr lang="en-US" sz="2400" dirty="0" smtClean="0"/>
              <a:t>interactions </a:t>
            </a:r>
            <a:r>
              <a:rPr lang="en-US" sz="2400" dirty="0"/>
              <a:t>with others, responsiveness to services and accommodations, ability to request assistance, extra-curricular activities, confidence, persistence in the learning </a:t>
            </a:r>
            <a:r>
              <a:rPr lang="en-US" sz="2400" dirty="0" smtClean="0"/>
              <a:t>environment</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21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967206CE-DD7A-4A4D-8185-447D01647C25}" type="datetime1">
              <a:rPr lang="en-US" smtClean="0"/>
              <a:t>5/17/2018</a:t>
            </a:fld>
            <a:endParaRPr lang="en-US" dirty="0"/>
          </a:p>
        </p:txBody>
      </p:sp>
    </p:spTree>
    <p:extLst>
      <p:ext uri="{BB962C8B-B14F-4D97-AF65-F5344CB8AC3E}">
        <p14:creationId xmlns:p14="http://schemas.microsoft.com/office/powerpoint/2010/main" val="1138314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Performance Skills (continued)</a:t>
            </a:r>
            <a:endParaRPr lang="en-US" dirty="0"/>
          </a:p>
        </p:txBody>
      </p:sp>
      <p:sp>
        <p:nvSpPr>
          <p:cNvPr id="3" name="Content Placeholder 2"/>
          <p:cNvSpPr>
            <a:spLocks noGrp="1"/>
          </p:cNvSpPr>
          <p:nvPr>
            <p:ph idx="1"/>
          </p:nvPr>
        </p:nvSpPr>
        <p:spPr/>
        <p:txBody>
          <a:bodyPr>
            <a:noAutofit/>
          </a:bodyPr>
          <a:lstStyle/>
          <a:p>
            <a:pPr>
              <a:spcBef>
                <a:spcPts val="0"/>
              </a:spcBef>
              <a:spcAft>
                <a:spcPts val="1200"/>
              </a:spcAft>
            </a:pPr>
            <a:r>
              <a:rPr lang="en-US" sz="2400" b="1" dirty="0" smtClean="0">
                <a:solidFill>
                  <a:srgbClr val="004C97"/>
                </a:solidFill>
              </a:rPr>
              <a:t>Independent living</a:t>
            </a:r>
            <a:r>
              <a:rPr lang="en-US" sz="2400" dirty="0">
                <a:solidFill>
                  <a:srgbClr val="004C97"/>
                </a:solidFill>
              </a:rPr>
              <a:t> </a:t>
            </a:r>
            <a:r>
              <a:rPr lang="en-US" sz="2400" dirty="0"/>
              <a:t>– </a:t>
            </a:r>
            <a:r>
              <a:rPr lang="en-US" sz="2400" dirty="0" smtClean="0"/>
              <a:t>self-care</a:t>
            </a:r>
            <a:r>
              <a:rPr lang="en-US" sz="2400" dirty="0"/>
              <a:t>, </a:t>
            </a:r>
            <a:r>
              <a:rPr lang="en-US" sz="2400" dirty="0" smtClean="0"/>
              <a:t>leisure, </a:t>
            </a:r>
            <a:r>
              <a:rPr lang="en-US" sz="2400" dirty="0"/>
              <a:t>personal safety, transportation, </a:t>
            </a:r>
            <a:r>
              <a:rPr lang="en-US" sz="2400" dirty="0" smtClean="0"/>
              <a:t>finance</a:t>
            </a:r>
            <a:endParaRPr lang="en-US" sz="2400" dirty="0"/>
          </a:p>
          <a:p>
            <a:pPr lvl="1">
              <a:spcBef>
                <a:spcPts val="0"/>
              </a:spcBef>
              <a:spcAft>
                <a:spcPts val="600"/>
              </a:spcAft>
            </a:pPr>
            <a:r>
              <a:rPr lang="en-US" sz="2400" dirty="0"/>
              <a:t>Environmental </a:t>
            </a:r>
            <a:r>
              <a:rPr lang="en-US" sz="2400" dirty="0" smtClean="0"/>
              <a:t>access/mobility needs </a:t>
            </a:r>
            <a:r>
              <a:rPr lang="en-US" sz="2400" dirty="0"/>
              <a:t>(assistive </a:t>
            </a:r>
            <a:r>
              <a:rPr lang="en-US" sz="2400" dirty="0" smtClean="0"/>
              <a:t>technology, </a:t>
            </a:r>
            <a:r>
              <a:rPr lang="en-US" sz="2400" dirty="0"/>
              <a:t>transportation)</a:t>
            </a:r>
          </a:p>
          <a:p>
            <a:pPr lvl="1">
              <a:spcBef>
                <a:spcPts val="0"/>
              </a:spcBef>
              <a:spcAft>
                <a:spcPts val="600"/>
              </a:spcAft>
            </a:pPr>
            <a:r>
              <a:rPr lang="en-US" sz="2400" dirty="0"/>
              <a:t>Self determination/self advocacy (ability to respectfully identify needs and articulate goals)</a:t>
            </a:r>
          </a:p>
          <a:p>
            <a:pPr lvl="1">
              <a:spcBef>
                <a:spcPts val="0"/>
              </a:spcBef>
              <a:spcAft>
                <a:spcPts val="600"/>
              </a:spcAft>
            </a:pPr>
            <a:r>
              <a:rPr lang="en-US" sz="2400" dirty="0"/>
              <a:t>Career/employment (interests, experiences, exploration, aptitudes)</a:t>
            </a:r>
          </a:p>
          <a:p>
            <a:pPr lvl="1">
              <a:spcBef>
                <a:spcPts val="0"/>
              </a:spcBef>
              <a:spcAft>
                <a:spcPts val="600"/>
              </a:spcAft>
            </a:pPr>
            <a:r>
              <a:rPr lang="en-US" sz="2400" dirty="0" smtClean="0"/>
              <a:t>Medical or family issues/concerns</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22</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99053"/>
            <a:ext cx="609600" cy="609600"/>
          </a:xfrm>
          <a:prstGeom prst="rect">
            <a:avLst/>
          </a:prstGeom>
        </p:spPr>
      </p:pic>
      <p:sp>
        <p:nvSpPr>
          <p:cNvPr id="7" name="Date Placeholder 6"/>
          <p:cNvSpPr>
            <a:spLocks noGrp="1"/>
          </p:cNvSpPr>
          <p:nvPr>
            <p:ph type="dt" sz="half" idx="10"/>
          </p:nvPr>
        </p:nvSpPr>
        <p:spPr/>
        <p:txBody>
          <a:bodyPr/>
          <a:lstStyle/>
          <a:p>
            <a:fld id="{0FCD63B1-0F6D-4EE1-AB5A-F4A15AA98D69}" type="datetime1">
              <a:rPr lang="en-US" smtClean="0"/>
              <a:t>5/17/2018</a:t>
            </a:fld>
            <a:endParaRPr lang="en-US" dirty="0"/>
          </a:p>
        </p:txBody>
      </p:sp>
    </p:spTree>
    <p:extLst>
      <p:ext uri="{BB962C8B-B14F-4D97-AF65-F5344CB8AC3E}">
        <p14:creationId xmlns:p14="http://schemas.microsoft.com/office/powerpoint/2010/main" val="2708377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Performance: Example</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spcBef>
                <a:spcPts val="0"/>
              </a:spcBef>
              <a:spcAft>
                <a:spcPts val="1200"/>
              </a:spcAft>
            </a:pPr>
            <a:r>
              <a:rPr lang="en-US" dirty="0"/>
              <a:t>Gerald is well-liked by school staff and peers and is generally polite and helpful. </a:t>
            </a:r>
          </a:p>
          <a:p>
            <a:pPr>
              <a:lnSpc>
                <a:spcPct val="120000"/>
              </a:lnSpc>
              <a:spcBef>
                <a:spcPts val="0"/>
              </a:spcBef>
              <a:spcAft>
                <a:spcPts val="1200"/>
              </a:spcAft>
            </a:pPr>
            <a:r>
              <a:rPr lang="en-US" dirty="0"/>
              <a:t>Gerald struggles to admit that he has a Reading and Writing learning disabilities. Last spring, his welding instructor thought that Gerald was being insubordinate, when the real issue was that Gerald misunderstood some written instructions. Gerald has started asking for clarification of written instructions. </a:t>
            </a:r>
          </a:p>
          <a:p>
            <a:pPr>
              <a:lnSpc>
                <a:spcPct val="120000"/>
              </a:lnSpc>
              <a:spcBef>
                <a:spcPts val="0"/>
              </a:spcBef>
              <a:spcAft>
                <a:spcPts val="1200"/>
              </a:spcAft>
            </a:pPr>
            <a:r>
              <a:rPr lang="en-US" dirty="0"/>
              <a:t>He easily converses with instructors and peers. He listens well in class and retains what he hears. May seek clarification for written instructions. </a:t>
            </a:r>
          </a:p>
          <a:p>
            <a:pPr>
              <a:lnSpc>
                <a:spcPct val="120000"/>
              </a:lnSpc>
              <a:spcBef>
                <a:spcPts val="0"/>
              </a:spcBef>
              <a:spcAft>
                <a:spcPts val="1200"/>
              </a:spcAft>
            </a:pPr>
            <a:r>
              <a:rPr lang="en-US" dirty="0"/>
              <a:t>Gerald can convey his needs and will ask for clarification when necessary. </a:t>
            </a:r>
          </a:p>
          <a:p>
            <a:pPr>
              <a:lnSpc>
                <a:spcPct val="120000"/>
              </a:lnSpc>
              <a:spcBef>
                <a:spcPts val="0"/>
              </a:spcBef>
              <a:spcAft>
                <a:spcPts val="1200"/>
              </a:spcAft>
            </a:pPr>
            <a:r>
              <a:rPr lang="en-US" dirty="0" smtClean="0"/>
              <a:t>Gerald learns quickly through demonstration and has average work tolerance.</a:t>
            </a:r>
          </a:p>
          <a:p>
            <a:pPr>
              <a:lnSpc>
                <a:spcPct val="120000"/>
              </a:lnSpc>
              <a:spcBef>
                <a:spcPts val="0"/>
              </a:spcBef>
              <a:spcAft>
                <a:spcPts val="1200"/>
              </a:spcAft>
            </a:pP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23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99053"/>
            <a:ext cx="609600" cy="609600"/>
          </a:xfrm>
          <a:prstGeom prst="rect">
            <a:avLst/>
          </a:prstGeom>
        </p:spPr>
      </p:pic>
      <p:sp>
        <p:nvSpPr>
          <p:cNvPr id="7" name="Date Placeholder 6"/>
          <p:cNvSpPr>
            <a:spLocks noGrp="1"/>
          </p:cNvSpPr>
          <p:nvPr>
            <p:ph type="dt" sz="half" idx="10"/>
          </p:nvPr>
        </p:nvSpPr>
        <p:spPr/>
        <p:txBody>
          <a:bodyPr/>
          <a:lstStyle/>
          <a:p>
            <a:fld id="{505B56DA-7E70-4621-A3E9-212CD06F2153}" type="datetime1">
              <a:rPr lang="en-US" smtClean="0"/>
              <a:t>5/17/2018</a:t>
            </a:fld>
            <a:endParaRPr lang="en-US" dirty="0"/>
          </a:p>
        </p:txBody>
      </p:sp>
    </p:spTree>
    <p:extLst>
      <p:ext uri="{BB962C8B-B14F-4D97-AF65-F5344CB8AC3E}">
        <p14:creationId xmlns:p14="http://schemas.microsoft.com/office/powerpoint/2010/main" val="3414588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Accommodations</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a:t>Any </a:t>
            </a:r>
            <a:r>
              <a:rPr lang="en-US" b="1" dirty="0">
                <a:solidFill>
                  <a:srgbClr val="004C97"/>
                </a:solidFill>
              </a:rPr>
              <a:t>essential</a:t>
            </a:r>
            <a:r>
              <a:rPr lang="en-US" dirty="0">
                <a:solidFill>
                  <a:srgbClr val="004C97"/>
                </a:solidFill>
              </a:rPr>
              <a:t> </a:t>
            </a:r>
            <a:r>
              <a:rPr lang="en-US" dirty="0"/>
              <a:t>modifications, assistive technology, or general areas of need that were successful in high school and the student will require to be successful in a </a:t>
            </a:r>
            <a:r>
              <a:rPr lang="en-US" b="1" dirty="0">
                <a:solidFill>
                  <a:srgbClr val="004C97"/>
                </a:solidFill>
              </a:rPr>
              <a:t>post-high school</a:t>
            </a:r>
            <a:r>
              <a:rPr lang="en-US" dirty="0">
                <a:solidFill>
                  <a:srgbClr val="004C97"/>
                </a:solidFill>
              </a:rPr>
              <a:t> </a:t>
            </a:r>
            <a:r>
              <a:rPr lang="en-US" dirty="0"/>
              <a:t>environment.</a:t>
            </a:r>
          </a:p>
          <a:p>
            <a:pPr>
              <a:spcBef>
                <a:spcPts val="0"/>
              </a:spcBef>
              <a:spcAft>
                <a:spcPts val="1200"/>
              </a:spcAft>
            </a:pPr>
            <a:r>
              <a:rPr lang="en-US" dirty="0"/>
              <a:t>Includes both academic and functional areas</a:t>
            </a:r>
            <a:r>
              <a:rPr lang="en-US" dirty="0" smtClean="0"/>
              <a:t>.</a:t>
            </a:r>
            <a:endParaRPr lang="en-US" sz="1800" dirty="0"/>
          </a:p>
        </p:txBody>
      </p:sp>
      <p:sp>
        <p:nvSpPr>
          <p:cNvPr id="4" name="Slide Number Placeholder 3"/>
          <p:cNvSpPr>
            <a:spLocks noGrp="1"/>
          </p:cNvSpPr>
          <p:nvPr>
            <p:ph type="sldNum" sz="quarter" idx="12"/>
          </p:nvPr>
        </p:nvSpPr>
        <p:spPr/>
        <p:txBody>
          <a:bodyPr/>
          <a:lstStyle/>
          <a:p>
            <a:fld id="{50ADEE99-5B15-4B10-A3EB-5286E787B43D}" type="slidenum">
              <a:rPr lang="en-US" smtClean="0"/>
              <a:t>24</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399D3203-A10F-42AF-BE91-A28410A50D72}" type="datetime1">
              <a:rPr lang="en-US" smtClean="0"/>
              <a:t>5/17/2018</a:t>
            </a:fld>
            <a:endParaRPr lang="en-US" dirty="0"/>
          </a:p>
        </p:txBody>
      </p:sp>
    </p:spTree>
    <p:extLst>
      <p:ext uri="{BB962C8B-B14F-4D97-AF65-F5344CB8AC3E}">
        <p14:creationId xmlns:p14="http://schemas.microsoft.com/office/powerpoint/2010/main" val="1643426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a:t>
            </a:r>
            <a:r>
              <a:rPr lang="en-US" dirty="0" smtClean="0"/>
              <a:t>Accommodations-Academic: Example</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b="1" dirty="0" smtClean="0">
                <a:solidFill>
                  <a:srgbClr val="004C97"/>
                </a:solidFill>
              </a:rPr>
              <a:t>Reading</a:t>
            </a:r>
            <a:r>
              <a:rPr lang="en-US" dirty="0">
                <a:solidFill>
                  <a:srgbClr val="004C97"/>
                </a:solidFill>
              </a:rPr>
              <a:t> </a:t>
            </a:r>
            <a:r>
              <a:rPr lang="en-US" dirty="0"/>
              <a:t>– </a:t>
            </a:r>
            <a:r>
              <a:rPr lang="en-US" dirty="0" smtClean="0"/>
              <a:t>Gerry </a:t>
            </a:r>
            <a:r>
              <a:rPr lang="en-US" dirty="0"/>
              <a:t>will need access to a screen reader for content of technical information. Speech to Text technology will assist with writing.</a:t>
            </a:r>
          </a:p>
          <a:p>
            <a:pPr>
              <a:spcBef>
                <a:spcPts val="0"/>
              </a:spcBef>
              <a:spcAft>
                <a:spcPts val="1200"/>
              </a:spcAft>
            </a:pPr>
            <a:r>
              <a:rPr lang="en-US" b="1" dirty="0" smtClean="0">
                <a:solidFill>
                  <a:srgbClr val="004C97"/>
                </a:solidFill>
              </a:rPr>
              <a:t>Math</a:t>
            </a:r>
            <a:r>
              <a:rPr lang="en-US" dirty="0">
                <a:solidFill>
                  <a:srgbClr val="004C97"/>
                </a:solidFill>
              </a:rPr>
              <a:t> </a:t>
            </a:r>
            <a:r>
              <a:rPr lang="en-US" dirty="0"/>
              <a:t>– </a:t>
            </a:r>
            <a:r>
              <a:rPr lang="en-US" dirty="0" smtClean="0"/>
              <a:t>Gerry </a:t>
            </a:r>
            <a:r>
              <a:rPr lang="en-US" dirty="0"/>
              <a:t>is most successful when he has access to a screen reader for content of technical information and testing.</a:t>
            </a:r>
          </a:p>
          <a:p>
            <a:pPr>
              <a:spcBef>
                <a:spcPts val="0"/>
              </a:spcBef>
              <a:spcAft>
                <a:spcPts val="1200"/>
              </a:spcAft>
            </a:pPr>
            <a:r>
              <a:rPr lang="en-US" b="1" dirty="0">
                <a:solidFill>
                  <a:srgbClr val="004C97"/>
                </a:solidFill>
              </a:rPr>
              <a:t>Written </a:t>
            </a:r>
            <a:r>
              <a:rPr lang="en-US" b="1" dirty="0" smtClean="0">
                <a:solidFill>
                  <a:srgbClr val="004C97"/>
                </a:solidFill>
              </a:rPr>
              <a:t>Language</a:t>
            </a:r>
            <a:r>
              <a:rPr lang="en-US" dirty="0">
                <a:solidFill>
                  <a:srgbClr val="004C97"/>
                </a:solidFill>
              </a:rPr>
              <a:t> </a:t>
            </a:r>
            <a:r>
              <a:rPr lang="en-US" dirty="0"/>
              <a:t>– </a:t>
            </a:r>
            <a:r>
              <a:rPr lang="en-US" dirty="0" smtClean="0"/>
              <a:t>Gerry </a:t>
            </a:r>
            <a:r>
              <a:rPr lang="en-US" dirty="0"/>
              <a:t>can relate his knowledge, however testing outcomes should focus on content and not grammar.  Speech to Text technology will assist with writing. </a:t>
            </a:r>
          </a:p>
        </p:txBody>
      </p:sp>
      <p:sp>
        <p:nvSpPr>
          <p:cNvPr id="4" name="Slide Number Placeholder 3"/>
          <p:cNvSpPr>
            <a:spLocks noGrp="1"/>
          </p:cNvSpPr>
          <p:nvPr>
            <p:ph type="sldNum" sz="quarter" idx="12"/>
          </p:nvPr>
        </p:nvSpPr>
        <p:spPr/>
        <p:txBody>
          <a:bodyPr/>
          <a:lstStyle/>
          <a:p>
            <a:fld id="{50ADEE99-5B15-4B10-A3EB-5286E787B43D}" type="slidenum">
              <a:rPr lang="en-US" smtClean="0"/>
              <a:t>25</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63841AF8-61FB-4526-AD41-4A68A4209E89}" type="datetime1">
              <a:rPr lang="en-US" smtClean="0"/>
              <a:t>5/17/2018</a:t>
            </a:fld>
            <a:endParaRPr lang="en-US" dirty="0"/>
          </a:p>
        </p:txBody>
      </p:sp>
    </p:spTree>
    <p:extLst>
      <p:ext uri="{BB962C8B-B14F-4D97-AF65-F5344CB8AC3E}">
        <p14:creationId xmlns:p14="http://schemas.microsoft.com/office/powerpoint/2010/main" val="3094164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a:t>
            </a:r>
            <a:r>
              <a:rPr lang="en-US" dirty="0" smtClean="0"/>
              <a:t>Accommodations-Functional: Example</a:t>
            </a:r>
            <a:endParaRPr lang="en-US" dirty="0"/>
          </a:p>
        </p:txBody>
      </p:sp>
      <p:sp>
        <p:nvSpPr>
          <p:cNvPr id="3" name="Content Placeholder 2"/>
          <p:cNvSpPr>
            <a:spLocks noGrp="1"/>
          </p:cNvSpPr>
          <p:nvPr>
            <p:ph idx="1"/>
          </p:nvPr>
        </p:nvSpPr>
        <p:spPr/>
        <p:txBody>
          <a:bodyPr/>
          <a:lstStyle/>
          <a:p>
            <a:pPr marL="0" indent="0">
              <a:buNone/>
            </a:pPr>
            <a:r>
              <a:rPr lang="en-US" dirty="0"/>
              <a:t>Gerry will struggle with reading tasks and is most successful when shown how to do something, then </a:t>
            </a:r>
            <a:r>
              <a:rPr lang="en-US" dirty="0" smtClean="0"/>
              <a:t>reviews </a:t>
            </a:r>
            <a:r>
              <a:rPr lang="en-US" dirty="0"/>
              <a:t>it through text. His supervisor may need to check in with him often for understanding.</a:t>
            </a:r>
          </a:p>
          <a:p>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26</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8827" y="150196"/>
            <a:ext cx="609600" cy="609600"/>
          </a:xfrm>
          <a:prstGeom prst="rect">
            <a:avLst/>
          </a:prstGeom>
        </p:spPr>
      </p:pic>
      <p:sp>
        <p:nvSpPr>
          <p:cNvPr id="7" name="Date Placeholder 6"/>
          <p:cNvSpPr>
            <a:spLocks noGrp="1"/>
          </p:cNvSpPr>
          <p:nvPr>
            <p:ph type="dt" sz="half" idx="10"/>
          </p:nvPr>
        </p:nvSpPr>
        <p:spPr/>
        <p:txBody>
          <a:bodyPr/>
          <a:lstStyle/>
          <a:p>
            <a:fld id="{9AE1889D-AA98-4469-9941-15EBB61CC0EC}" type="datetime1">
              <a:rPr lang="en-US" smtClean="0"/>
              <a:t>5/17/2018</a:t>
            </a:fld>
            <a:endParaRPr lang="en-US" dirty="0"/>
          </a:p>
        </p:txBody>
      </p:sp>
    </p:spTree>
    <p:extLst>
      <p:ext uri="{BB962C8B-B14F-4D97-AF65-F5344CB8AC3E}">
        <p14:creationId xmlns:p14="http://schemas.microsoft.com/office/powerpoint/2010/main" val="1335182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to Assist the Student</a:t>
            </a:r>
            <a:endParaRPr lang="en-US" dirty="0"/>
          </a:p>
        </p:txBody>
      </p:sp>
      <p:sp>
        <p:nvSpPr>
          <p:cNvPr id="3" name="Content Placeholder 2"/>
          <p:cNvSpPr>
            <a:spLocks noGrp="1"/>
          </p:cNvSpPr>
          <p:nvPr>
            <p:ph idx="1"/>
          </p:nvPr>
        </p:nvSpPr>
        <p:spPr/>
        <p:txBody>
          <a:bodyPr>
            <a:normAutofit fontScale="92500" lnSpcReduction="10000"/>
          </a:bodyPr>
          <a:lstStyle/>
          <a:p>
            <a:pPr marL="0" indent="0">
              <a:lnSpc>
                <a:spcPct val="110000"/>
              </a:lnSpc>
              <a:spcBef>
                <a:spcPts val="0"/>
              </a:spcBef>
              <a:spcAft>
                <a:spcPts val="1200"/>
              </a:spcAft>
              <a:buNone/>
            </a:pPr>
            <a:r>
              <a:rPr lang="en-US" dirty="0"/>
              <a:t>Suggestions for accommodations, adaptive devices, assistive services, compensatory strategies and/or collateral support services to enhance access in the applicable post-high school environments listed:</a:t>
            </a:r>
          </a:p>
          <a:p>
            <a:pPr lvl="0">
              <a:lnSpc>
                <a:spcPct val="110000"/>
              </a:lnSpc>
              <a:spcBef>
                <a:spcPts val="0"/>
              </a:spcBef>
              <a:spcAft>
                <a:spcPts val="1200"/>
              </a:spcAft>
            </a:pPr>
            <a:r>
              <a:rPr lang="en-US" dirty="0"/>
              <a:t>Education (College, Community and Technical College, Career and Technical Education/Vocational, Adult Education, Apprenticeship Programs)</a:t>
            </a:r>
          </a:p>
          <a:p>
            <a:pPr lvl="0">
              <a:lnSpc>
                <a:spcPct val="110000"/>
              </a:lnSpc>
              <a:spcBef>
                <a:spcPts val="0"/>
              </a:spcBef>
              <a:spcAft>
                <a:spcPts val="1200"/>
              </a:spcAft>
            </a:pPr>
            <a:r>
              <a:rPr lang="en-US" dirty="0"/>
              <a:t>Employment (be specific to the focused area of interest)</a:t>
            </a:r>
          </a:p>
          <a:p>
            <a:pPr lvl="0">
              <a:lnSpc>
                <a:spcPct val="110000"/>
              </a:lnSpc>
              <a:spcBef>
                <a:spcPts val="0"/>
              </a:spcBef>
              <a:spcAft>
                <a:spcPts val="1200"/>
              </a:spcAft>
            </a:pPr>
            <a:r>
              <a:rPr lang="en-US" dirty="0"/>
              <a:t>Independent Living (if appropriate)</a:t>
            </a:r>
          </a:p>
          <a:p>
            <a:pPr>
              <a:lnSpc>
                <a:spcPct val="110000"/>
              </a:lnSpc>
              <a:spcBef>
                <a:spcPts val="0"/>
              </a:spcBef>
              <a:spcAft>
                <a:spcPts val="1200"/>
              </a:spcAft>
            </a:pPr>
            <a:r>
              <a:rPr lang="en-US" dirty="0"/>
              <a:t>Other recommendations (e.g. community participation</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27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7DB34177-DA5E-4668-9108-83C76E02C32D}" type="datetime1">
              <a:rPr lang="en-US" smtClean="0"/>
              <a:t>5/17/2018</a:t>
            </a:fld>
            <a:endParaRPr lang="en-US" dirty="0"/>
          </a:p>
        </p:txBody>
      </p:sp>
    </p:spTree>
    <p:extLst>
      <p:ext uri="{BB962C8B-B14F-4D97-AF65-F5344CB8AC3E}">
        <p14:creationId xmlns:p14="http://schemas.microsoft.com/office/powerpoint/2010/main" val="1921607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Recommendations-Education/Training: Example</a:t>
            </a:r>
            <a:endParaRPr lang="en-US" dirty="0"/>
          </a:p>
        </p:txBody>
      </p:sp>
      <p:sp>
        <p:nvSpPr>
          <p:cNvPr id="3" name="Content Placeholder 2"/>
          <p:cNvSpPr>
            <a:spLocks noGrp="1"/>
          </p:cNvSpPr>
          <p:nvPr>
            <p:ph idx="1"/>
          </p:nvPr>
        </p:nvSpPr>
        <p:spPr/>
        <p:txBody>
          <a:bodyPr>
            <a:normAutofit lnSpcReduction="10000"/>
          </a:bodyPr>
          <a:lstStyle/>
          <a:p>
            <a:pPr>
              <a:lnSpc>
                <a:spcPct val="120000"/>
              </a:lnSpc>
              <a:spcBef>
                <a:spcPts val="0"/>
              </a:spcBef>
              <a:spcAft>
                <a:spcPts val="1200"/>
              </a:spcAft>
            </a:pPr>
            <a:r>
              <a:rPr lang="en-US" dirty="0"/>
              <a:t>By July 30, Gerald should meet with the Apprenticeship Program Coordinator to request accommodations and other supports available prior to the beginning of the Fall Cohort.</a:t>
            </a:r>
          </a:p>
          <a:p>
            <a:pPr>
              <a:lnSpc>
                <a:spcPct val="120000"/>
              </a:lnSpc>
              <a:spcBef>
                <a:spcPts val="0"/>
              </a:spcBef>
              <a:spcAft>
                <a:spcPts val="1200"/>
              </a:spcAft>
            </a:pPr>
            <a:r>
              <a:rPr lang="en-US" dirty="0"/>
              <a:t>Gerald should do fine in the practical coursework, but he may struggle with some of the core courses, and needs to continue to communicate with his instructors about his successes and challenges.</a:t>
            </a:r>
          </a:p>
          <a:p>
            <a:pPr>
              <a:lnSpc>
                <a:spcPct val="120000"/>
              </a:lnSpc>
              <a:spcBef>
                <a:spcPts val="0"/>
              </a:spcBef>
              <a:spcAft>
                <a:spcPts val="1200"/>
              </a:spcAft>
            </a:pPr>
            <a:r>
              <a:rPr lang="en-US" dirty="0"/>
              <a:t>Gerald should continue to work on his self-advocacy skills</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28</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8827" y="199053"/>
            <a:ext cx="609600" cy="609600"/>
          </a:xfrm>
          <a:prstGeom prst="rect">
            <a:avLst/>
          </a:prstGeom>
        </p:spPr>
      </p:pic>
      <p:sp>
        <p:nvSpPr>
          <p:cNvPr id="7" name="Date Placeholder 6"/>
          <p:cNvSpPr>
            <a:spLocks noGrp="1"/>
          </p:cNvSpPr>
          <p:nvPr>
            <p:ph type="dt" sz="half" idx="10"/>
          </p:nvPr>
        </p:nvSpPr>
        <p:spPr/>
        <p:txBody>
          <a:bodyPr/>
          <a:lstStyle/>
          <a:p>
            <a:fld id="{1E5AD0ED-E09F-43AC-9A97-4536A66A86A0}" type="datetime1">
              <a:rPr lang="en-US" smtClean="0"/>
              <a:t>5/17/2018</a:t>
            </a:fld>
            <a:endParaRPr lang="en-US" dirty="0"/>
          </a:p>
        </p:txBody>
      </p:sp>
    </p:spTree>
    <p:extLst>
      <p:ext uri="{BB962C8B-B14F-4D97-AF65-F5344CB8AC3E}">
        <p14:creationId xmlns:p14="http://schemas.microsoft.com/office/powerpoint/2010/main" val="2935278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Recommendations-Employment: Example</a:t>
            </a:r>
            <a:endParaRPr lang="en-US" dirty="0"/>
          </a:p>
        </p:txBody>
      </p:sp>
      <p:sp>
        <p:nvSpPr>
          <p:cNvPr id="3" name="Content Placeholder 2"/>
          <p:cNvSpPr>
            <a:spLocks noGrp="1"/>
          </p:cNvSpPr>
          <p:nvPr>
            <p:ph idx="1"/>
          </p:nvPr>
        </p:nvSpPr>
        <p:spPr/>
        <p:txBody>
          <a:bodyPr>
            <a:normAutofit fontScale="85000" lnSpcReduction="20000"/>
          </a:bodyPr>
          <a:lstStyle/>
          <a:p>
            <a:pPr lvl="0">
              <a:lnSpc>
                <a:spcPct val="120000"/>
              </a:lnSpc>
              <a:spcBef>
                <a:spcPts val="0"/>
              </a:spcBef>
              <a:spcAft>
                <a:spcPts val="1200"/>
              </a:spcAft>
            </a:pPr>
            <a:r>
              <a:rPr lang="en-US" dirty="0"/>
              <a:t>Gerald should review and plan for the terms of the apprenticeship program </a:t>
            </a:r>
            <a:r>
              <a:rPr lang="en-US" dirty="0" smtClean="0"/>
              <a:t>for the </a:t>
            </a:r>
            <a:r>
              <a:rPr lang="en-US" dirty="0"/>
              <a:t>completion of the industry standard for on-the-job </a:t>
            </a:r>
            <a:r>
              <a:rPr lang="en-US" dirty="0" smtClean="0"/>
              <a:t>learning:</a:t>
            </a:r>
          </a:p>
          <a:p>
            <a:pPr marL="834390" lvl="1" indent="-514350">
              <a:lnSpc>
                <a:spcPct val="120000"/>
              </a:lnSpc>
              <a:spcBef>
                <a:spcPts val="0"/>
              </a:spcBef>
              <a:spcAft>
                <a:spcPts val="1200"/>
              </a:spcAft>
              <a:buFont typeface="+mj-lt"/>
              <a:buAutoNum type="alphaLcPeriod"/>
            </a:pPr>
            <a:r>
              <a:rPr lang="en-US" dirty="0" smtClean="0"/>
              <a:t>At </a:t>
            </a:r>
            <a:r>
              <a:rPr lang="en-US" dirty="0"/>
              <a:t>least two thousand </a:t>
            </a:r>
            <a:r>
              <a:rPr lang="en-US" dirty="0" smtClean="0"/>
              <a:t>hours</a:t>
            </a:r>
            <a:r>
              <a:rPr lang="en-US" dirty="0"/>
              <a:t> </a:t>
            </a:r>
            <a:r>
              <a:rPr lang="en-US" dirty="0" smtClean="0"/>
              <a:t>(time-based approach),</a:t>
            </a:r>
          </a:p>
          <a:p>
            <a:pPr marL="834390" lvl="1" indent="-514350">
              <a:lnSpc>
                <a:spcPct val="120000"/>
              </a:lnSpc>
              <a:spcBef>
                <a:spcPts val="0"/>
              </a:spcBef>
              <a:spcAft>
                <a:spcPts val="1200"/>
              </a:spcAft>
              <a:buFont typeface="+mj-lt"/>
              <a:buAutoNum type="alphaLcPeriod"/>
            </a:pPr>
            <a:r>
              <a:rPr lang="en-US" dirty="0"/>
              <a:t>T</a:t>
            </a:r>
            <a:r>
              <a:rPr lang="en-US" dirty="0" smtClean="0"/>
              <a:t>he </a:t>
            </a:r>
            <a:r>
              <a:rPr lang="en-US" dirty="0"/>
              <a:t>attainment of competency (competency-based approach), </a:t>
            </a:r>
            <a:r>
              <a:rPr lang="en-US" dirty="0" smtClean="0"/>
              <a:t>or</a:t>
            </a:r>
          </a:p>
          <a:p>
            <a:pPr marL="834390" lvl="1" indent="-514350">
              <a:lnSpc>
                <a:spcPct val="120000"/>
              </a:lnSpc>
              <a:spcBef>
                <a:spcPts val="0"/>
              </a:spcBef>
              <a:spcAft>
                <a:spcPts val="1200"/>
              </a:spcAft>
              <a:buFont typeface="+mj-lt"/>
              <a:buAutoNum type="alphaLcPeriod"/>
            </a:pPr>
            <a:r>
              <a:rPr lang="en-US" dirty="0"/>
              <a:t>A</a:t>
            </a:r>
            <a:r>
              <a:rPr lang="en-US" dirty="0" smtClean="0"/>
              <a:t> </a:t>
            </a:r>
            <a:r>
              <a:rPr lang="en-US" dirty="0"/>
              <a:t>blend of the time-based and competency-based approaches (hybrid approach</a:t>
            </a:r>
            <a:r>
              <a:rPr lang="en-US" dirty="0" smtClean="0"/>
              <a:t>). </a:t>
            </a:r>
            <a:r>
              <a:rPr lang="en-US" dirty="0"/>
              <a:t>[</a:t>
            </a:r>
            <a:r>
              <a:rPr lang="en-US" dirty="0">
                <a:hlinkClick r:id="rId5"/>
              </a:rPr>
              <a:t>WAC </a:t>
            </a:r>
            <a:r>
              <a:rPr lang="en-US" dirty="0" smtClean="0">
                <a:hlinkClick r:id="rId5"/>
              </a:rPr>
              <a:t>296-05-315</a:t>
            </a:r>
            <a:r>
              <a:rPr lang="en-US" dirty="0" smtClean="0"/>
              <a:t>]</a:t>
            </a:r>
            <a:endParaRPr lang="en-US" dirty="0"/>
          </a:p>
          <a:p>
            <a:pPr>
              <a:lnSpc>
                <a:spcPct val="120000"/>
              </a:lnSpc>
              <a:spcBef>
                <a:spcPts val="0"/>
              </a:spcBef>
              <a:spcAft>
                <a:spcPts val="1200"/>
              </a:spcAft>
            </a:pPr>
            <a:r>
              <a:rPr lang="en-US" dirty="0"/>
              <a:t>Gerald should review the attendance and performance expectations prior to the beginning of his cohort. (PDF LINK: </a:t>
            </a:r>
            <a:r>
              <a:rPr lang="en-US" dirty="0">
                <a:hlinkClick r:id="rId6"/>
              </a:rPr>
              <a:t>http://www.lni.wa.gov/TradesLicensing/Apprenticeship/files/standards/1946.pdf</a:t>
            </a:r>
            <a:r>
              <a:rPr lang="en-US" dirty="0"/>
              <a:t>)</a:t>
            </a:r>
          </a:p>
        </p:txBody>
      </p:sp>
      <p:sp>
        <p:nvSpPr>
          <p:cNvPr id="4" name="Slide Number Placeholder 3"/>
          <p:cNvSpPr>
            <a:spLocks noGrp="1"/>
          </p:cNvSpPr>
          <p:nvPr>
            <p:ph type="sldNum" sz="quarter" idx="12"/>
          </p:nvPr>
        </p:nvSpPr>
        <p:spPr/>
        <p:txBody>
          <a:bodyPr/>
          <a:lstStyle/>
          <a:p>
            <a:fld id="{50ADEE99-5B15-4B10-A3EB-5286E787B43D}" type="slidenum">
              <a:rPr lang="en-US" smtClean="0"/>
              <a:t>29</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4C484BF3-82E2-4CBA-B2D7-97D6943B9764}" type="datetime1">
              <a:rPr lang="en-US" smtClean="0"/>
              <a:t>5/17/2018</a:t>
            </a:fld>
            <a:endParaRPr lang="en-US" dirty="0"/>
          </a:p>
        </p:txBody>
      </p:sp>
    </p:spTree>
    <p:extLst>
      <p:ext uri="{BB962C8B-B14F-4D97-AF65-F5344CB8AC3E}">
        <p14:creationId xmlns:p14="http://schemas.microsoft.com/office/powerpoint/2010/main" val="2922871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OSPI State Needs </a:t>
            </a:r>
            <a:r>
              <a:rPr lang="en-US" altLang="ja-JP" dirty="0" smtClean="0"/>
              <a:t>Projects</a:t>
            </a:r>
            <a:endParaRPr lang="en-US" dirty="0"/>
          </a:p>
        </p:txBody>
      </p:sp>
      <p:sp>
        <p:nvSpPr>
          <p:cNvPr id="3" name="Content Placeholder 2"/>
          <p:cNvSpPr>
            <a:spLocks noGrp="1"/>
          </p:cNvSpPr>
          <p:nvPr>
            <p:ph idx="1"/>
          </p:nvPr>
        </p:nvSpPr>
        <p:spPr/>
        <p:txBody>
          <a:bodyPr>
            <a:normAutofit/>
          </a:bodyPr>
          <a:lstStyle/>
          <a:p>
            <a:pPr marL="0" indent="0">
              <a:lnSpc>
                <a:spcPct val="120000"/>
              </a:lnSpc>
              <a:buNone/>
            </a:pPr>
            <a:r>
              <a:rPr lang="en-US" sz="2400" dirty="0"/>
              <a:t>There are five state needs projects that are funded with IDEA state discretionary dollars. These projects collectively provide:</a:t>
            </a:r>
          </a:p>
          <a:p>
            <a:pPr>
              <a:lnSpc>
                <a:spcPct val="120000"/>
              </a:lnSpc>
            </a:pPr>
            <a:r>
              <a:rPr lang="en-US" sz="2400" dirty="0"/>
              <a:t>Professional development at little to no cost to districts or participants (clock hours/credit hours available)</a:t>
            </a:r>
          </a:p>
          <a:p>
            <a:pPr>
              <a:lnSpc>
                <a:spcPct val="120000"/>
              </a:lnSpc>
            </a:pPr>
            <a:r>
              <a:rPr lang="en-US" sz="2400" dirty="0"/>
              <a:t>Technical Assistance with IEP development, compliance, evaluation, planning, learning interventions, and assessment for students with disabilities</a:t>
            </a:r>
          </a:p>
          <a:p>
            <a:pPr>
              <a:lnSpc>
                <a:spcPct val="120000"/>
              </a:lnSpc>
            </a:pPr>
            <a:r>
              <a:rPr lang="en-US" sz="2400" dirty="0"/>
              <a:t>Consultation and training for parents and </a:t>
            </a:r>
            <a:r>
              <a:rPr lang="en-US" sz="2400" dirty="0" smtClean="0"/>
              <a:t>families</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3</a:t>
            </a:fld>
            <a:endParaRPr lang="en-US"/>
          </a:p>
        </p:txBody>
      </p:sp>
      <p:pic>
        <p:nvPicPr>
          <p:cNvPr id="6"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404187" y="180826"/>
            <a:ext cx="609600" cy="609600"/>
          </a:xfrm>
          <a:prstGeom prst="rect">
            <a:avLst/>
          </a:prstGeom>
        </p:spPr>
      </p:pic>
      <p:sp>
        <p:nvSpPr>
          <p:cNvPr id="7" name="Date Placeholder 6"/>
          <p:cNvSpPr>
            <a:spLocks noGrp="1"/>
          </p:cNvSpPr>
          <p:nvPr>
            <p:ph type="dt" sz="half" idx="10"/>
          </p:nvPr>
        </p:nvSpPr>
        <p:spPr/>
        <p:txBody>
          <a:bodyPr/>
          <a:lstStyle/>
          <a:p>
            <a:fld id="{F4EECC0C-9A22-4BDB-AF71-DBA448E0B61F}" type="datetime1">
              <a:rPr lang="en-US" smtClean="0"/>
              <a:t>5/17/2018</a:t>
            </a:fld>
            <a:endParaRPr lang="en-US" dirty="0"/>
          </a:p>
        </p:txBody>
      </p:sp>
    </p:spTree>
    <p:extLst>
      <p:ext uri="{BB962C8B-B14F-4D97-AF65-F5344CB8AC3E}">
        <p14:creationId xmlns:p14="http://schemas.microsoft.com/office/powerpoint/2010/main" val="20456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Recommendations-Independent Living: Example</a:t>
            </a:r>
            <a:endParaRPr lang="en-US" dirty="0"/>
          </a:p>
        </p:txBody>
      </p:sp>
      <p:sp>
        <p:nvSpPr>
          <p:cNvPr id="3" name="Content Placeholder 2"/>
          <p:cNvSpPr>
            <a:spLocks noGrp="1"/>
          </p:cNvSpPr>
          <p:nvPr>
            <p:ph idx="1"/>
          </p:nvPr>
        </p:nvSpPr>
        <p:spPr/>
        <p:txBody>
          <a:bodyPr/>
          <a:lstStyle/>
          <a:p>
            <a:pPr marL="0" indent="0">
              <a:buNone/>
            </a:pPr>
            <a:r>
              <a:rPr lang="en-US" dirty="0"/>
              <a:t>Gerald will most likely need minimal support in securing an apartment, however, he may need some support with money management which he can receive while in his apprenticeship program and living at home.</a:t>
            </a:r>
          </a:p>
          <a:p>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30</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8BE748AD-A337-4E5E-96F6-B2E6BD685337}" type="datetime1">
              <a:rPr lang="en-US" smtClean="0"/>
              <a:t>5/17/2018</a:t>
            </a:fld>
            <a:endParaRPr lang="en-US" dirty="0"/>
          </a:p>
        </p:txBody>
      </p:sp>
    </p:spTree>
    <p:extLst>
      <p:ext uri="{BB962C8B-B14F-4D97-AF65-F5344CB8AC3E}">
        <p14:creationId xmlns:p14="http://schemas.microsoft.com/office/powerpoint/2010/main" val="4287202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Information</a:t>
            </a:r>
            <a:endParaRPr lang="en-US" dirty="0"/>
          </a:p>
        </p:txBody>
      </p:sp>
      <p:sp>
        <p:nvSpPr>
          <p:cNvPr id="3" name="Content Placeholder 2"/>
          <p:cNvSpPr>
            <a:spLocks noGrp="1"/>
          </p:cNvSpPr>
          <p:nvPr>
            <p:ph idx="1"/>
          </p:nvPr>
        </p:nvSpPr>
        <p:spPr/>
        <p:txBody>
          <a:bodyPr>
            <a:normAutofit fontScale="85000" lnSpcReduction="10000"/>
          </a:bodyPr>
          <a:lstStyle/>
          <a:p>
            <a:pPr marL="0" lvl="0" indent="0">
              <a:spcBef>
                <a:spcPts val="0"/>
              </a:spcBef>
              <a:spcAft>
                <a:spcPts val="1200"/>
              </a:spcAft>
              <a:buNone/>
            </a:pPr>
            <a:r>
              <a:rPr lang="en-US" dirty="0" smtClean="0"/>
              <a:t>Suggestion – include student responses from some of the following questions:</a:t>
            </a:r>
          </a:p>
          <a:p>
            <a:pPr lvl="0">
              <a:spcBef>
                <a:spcPts val="0"/>
              </a:spcBef>
              <a:spcAft>
                <a:spcPts val="1200"/>
              </a:spcAft>
            </a:pPr>
            <a:r>
              <a:rPr lang="en-US" dirty="0" smtClean="0"/>
              <a:t>How </a:t>
            </a:r>
            <a:r>
              <a:rPr lang="en-US" dirty="0"/>
              <a:t>does your disability affect your schoolwork and school activities (such as grades, relationships, assignments, projects, communication, time on tests, mobility, extra-curricular activities)?</a:t>
            </a:r>
          </a:p>
          <a:p>
            <a:pPr lvl="0">
              <a:spcBef>
                <a:spcPts val="0"/>
              </a:spcBef>
              <a:spcAft>
                <a:spcPts val="1200"/>
              </a:spcAft>
            </a:pPr>
            <a:r>
              <a:rPr lang="en-US" dirty="0"/>
              <a:t>Which supports were helpful in school, work and/or the community (aids, adaptive equipment, physical accommodations, other services)?</a:t>
            </a:r>
          </a:p>
          <a:p>
            <a:pPr lvl="0">
              <a:spcBef>
                <a:spcPts val="0"/>
              </a:spcBef>
              <a:spcAft>
                <a:spcPts val="1200"/>
              </a:spcAft>
            </a:pPr>
            <a:r>
              <a:rPr lang="en-US" dirty="0"/>
              <a:t>What doesn’t work for you at school, work or in the community? (loud rooms, flickering lights, etc.)</a:t>
            </a:r>
          </a:p>
          <a:p>
            <a:pPr lvl="0">
              <a:spcBef>
                <a:spcPts val="0"/>
              </a:spcBef>
              <a:spcAft>
                <a:spcPts val="1200"/>
              </a:spcAft>
            </a:pPr>
            <a:r>
              <a:rPr lang="en-US" dirty="0"/>
              <a:t>What strengths and needs should professionals know about you as you enter the postsecondary education or work environment</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31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99053"/>
            <a:ext cx="609600" cy="609600"/>
          </a:xfrm>
          <a:prstGeom prst="rect">
            <a:avLst/>
          </a:prstGeom>
        </p:spPr>
      </p:pic>
      <p:sp>
        <p:nvSpPr>
          <p:cNvPr id="7" name="Date Placeholder 6"/>
          <p:cNvSpPr>
            <a:spLocks noGrp="1"/>
          </p:cNvSpPr>
          <p:nvPr>
            <p:ph type="dt" sz="half" idx="10"/>
          </p:nvPr>
        </p:nvSpPr>
        <p:spPr/>
        <p:txBody>
          <a:bodyPr/>
          <a:lstStyle/>
          <a:p>
            <a:fld id="{DD6033DA-7EC9-4E8B-B93C-22940AE4F765}" type="datetime1">
              <a:rPr lang="en-US" smtClean="0"/>
              <a:t>5/17/2018</a:t>
            </a:fld>
            <a:endParaRPr lang="en-US" dirty="0"/>
          </a:p>
        </p:txBody>
      </p:sp>
    </p:spTree>
    <p:extLst>
      <p:ext uri="{BB962C8B-B14F-4D97-AF65-F5344CB8AC3E}">
        <p14:creationId xmlns:p14="http://schemas.microsoft.com/office/powerpoint/2010/main" val="385275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Information: Example</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spcBef>
                <a:spcPts val="0"/>
              </a:spcBef>
              <a:spcAft>
                <a:spcPts val="600"/>
              </a:spcAft>
            </a:pPr>
            <a:r>
              <a:rPr lang="en-US" dirty="0"/>
              <a:t>What supports or accommodations have helped you to succeed in school?</a:t>
            </a:r>
          </a:p>
          <a:p>
            <a:pPr lvl="1">
              <a:lnSpc>
                <a:spcPct val="120000"/>
              </a:lnSpc>
              <a:spcBef>
                <a:spcPts val="0"/>
              </a:spcBef>
              <a:spcAft>
                <a:spcPts val="600"/>
              </a:spcAft>
            </a:pPr>
            <a:r>
              <a:rPr lang="en-US" dirty="0"/>
              <a:t>When we figured out how screen readers work and the use of speech to text that really helped with me learning the information I needed to pass tests.</a:t>
            </a:r>
          </a:p>
          <a:p>
            <a:pPr>
              <a:lnSpc>
                <a:spcPct val="120000"/>
              </a:lnSpc>
              <a:spcBef>
                <a:spcPts val="0"/>
              </a:spcBef>
              <a:spcAft>
                <a:spcPts val="600"/>
              </a:spcAft>
            </a:pPr>
            <a:r>
              <a:rPr lang="en-US" dirty="0"/>
              <a:t>What supports do you need to go to your apprenticeship?  Do you know who to ask if you need help?</a:t>
            </a:r>
          </a:p>
          <a:p>
            <a:pPr lvl="1">
              <a:lnSpc>
                <a:spcPct val="120000"/>
              </a:lnSpc>
              <a:spcBef>
                <a:spcPts val="0"/>
              </a:spcBef>
              <a:spcAft>
                <a:spcPts val="600"/>
              </a:spcAft>
            </a:pPr>
            <a:r>
              <a:rPr lang="en-US" dirty="0"/>
              <a:t>Well, I have applied and been accepted to the Fall cohort, so that is firm.  I may need to practice asking for accommodations for the academic parts, but you have taught me how to write a script and share my needs throughout high school, so I think I will do okay.</a:t>
            </a:r>
          </a:p>
          <a:p>
            <a:pPr lvl="1">
              <a:lnSpc>
                <a:spcPct val="120000"/>
              </a:lnSpc>
              <a:spcBef>
                <a:spcPts val="0"/>
              </a:spcBef>
              <a:spcAft>
                <a:spcPts val="600"/>
              </a:spcAft>
            </a:pPr>
            <a:r>
              <a:rPr lang="en-US" dirty="0"/>
              <a:t>If I need help, I will ask my supervisor or instructor or maybe a coworker depending on what it is</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32</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69E39F88-5714-4089-A6D0-8BA7A9921015}" type="datetime1">
              <a:rPr lang="en-US" smtClean="0"/>
              <a:t>5/17/2018</a:t>
            </a:fld>
            <a:endParaRPr lang="en-US" dirty="0"/>
          </a:p>
        </p:txBody>
      </p:sp>
    </p:spTree>
    <p:extLst>
      <p:ext uri="{BB962C8B-B14F-4D97-AF65-F5344CB8AC3E}">
        <p14:creationId xmlns:p14="http://schemas.microsoft.com/office/powerpoint/2010/main" val="3349252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 and Date</a:t>
            </a:r>
            <a:endParaRPr lang="en-US" dirty="0"/>
          </a:p>
        </p:txBody>
      </p:sp>
      <p:sp>
        <p:nvSpPr>
          <p:cNvPr id="3" name="Content Placeholder 2"/>
          <p:cNvSpPr>
            <a:spLocks noGrp="1"/>
          </p:cNvSpPr>
          <p:nvPr>
            <p:ph idx="1"/>
          </p:nvPr>
        </p:nvSpPr>
        <p:spPr/>
        <p:txBody>
          <a:bodyPr>
            <a:normAutofit lnSpcReduction="10000"/>
          </a:bodyPr>
          <a:lstStyle/>
          <a:p>
            <a:r>
              <a:rPr lang="en-US" sz="2400" dirty="0"/>
              <a:t>Sign and date the document </a:t>
            </a:r>
            <a:r>
              <a:rPr lang="en-US" sz="2400" b="1" dirty="0">
                <a:solidFill>
                  <a:srgbClr val="004C97"/>
                </a:solidFill>
              </a:rPr>
              <a:t>when it is given to the student</a:t>
            </a:r>
            <a:r>
              <a:rPr lang="en-US" sz="2400" dirty="0"/>
              <a:t>. </a:t>
            </a:r>
            <a:endParaRPr lang="en-US" sz="2400" dirty="0" smtClean="0"/>
          </a:p>
          <a:p>
            <a:r>
              <a:rPr lang="en-US" sz="2400" dirty="0" smtClean="0"/>
              <a:t>The state requires this document be given to students as they are exiting high school or their 18-21 program—whichever is the </a:t>
            </a:r>
            <a:r>
              <a:rPr lang="en-US" sz="2400" b="1" dirty="0" smtClean="0">
                <a:solidFill>
                  <a:srgbClr val="004C97"/>
                </a:solidFill>
              </a:rPr>
              <a:t>last to be completed</a:t>
            </a:r>
            <a:r>
              <a:rPr lang="en-US" sz="2400" dirty="0" smtClean="0"/>
              <a:t>. </a:t>
            </a:r>
            <a:endParaRPr lang="en-US" sz="2400" dirty="0"/>
          </a:p>
          <a:p>
            <a:r>
              <a:rPr lang="en-US" sz="2400" dirty="0"/>
              <a:t>Example:</a:t>
            </a:r>
          </a:p>
          <a:p>
            <a:pPr marL="0" indent="0">
              <a:buNone/>
            </a:pP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 copy of this Summary was provided to the student on: </a:t>
            </a:r>
            <a:r>
              <a:rPr lang="en-US" sz="2400" u="sng" dirty="0"/>
              <a:t>      6/29/29 	</a:t>
            </a:r>
            <a:r>
              <a:rPr lang="en-US" sz="2600" i="1" u="sng" dirty="0">
                <a:latin typeface="Times New Roman" panose="02020603050405020304" pitchFamily="18" charset="0"/>
                <a:cs typeface="Times New Roman" panose="02020603050405020304" pitchFamily="18" charset="0"/>
              </a:rPr>
              <a:t/>
            </a:r>
            <a:br>
              <a:rPr lang="en-US" sz="2600" i="1" u="sng" dirty="0">
                <a:latin typeface="Times New Roman" panose="02020603050405020304" pitchFamily="18" charset="0"/>
                <a:cs typeface="Times New Roman" panose="02020603050405020304" pitchFamily="18" charset="0"/>
              </a:rPr>
            </a:br>
            <a:endParaRPr lang="en-US" sz="2200" dirty="0"/>
          </a:p>
          <a:p>
            <a:pPr marL="0" indent="0">
              <a:buNone/>
            </a:pPr>
            <a:r>
              <a:rPr lang="en-US" sz="3900" u="sng" dirty="0">
                <a:latin typeface="Freestyle Script" panose="030804020302050B0404" pitchFamily="66" charset="0"/>
              </a:rPr>
              <a:t>Mark Anderson</a:t>
            </a:r>
            <a:r>
              <a:rPr lang="en-US" u="sng" dirty="0"/>
              <a:t>						</a:t>
            </a:r>
            <a:r>
              <a:rPr lang="en-US" u="sng" dirty="0" smtClean="0"/>
              <a:t>SE </a:t>
            </a:r>
            <a:r>
              <a:rPr lang="en-US" u="sng" dirty="0"/>
              <a:t>Teacher </a:t>
            </a:r>
          </a:p>
          <a:p>
            <a:pPr marL="0" indent="0">
              <a:buNone/>
            </a:pPr>
            <a:r>
              <a:rPr lang="en-US" sz="2400" i="1" dirty="0">
                <a:latin typeface="Times New Roman" panose="02020603050405020304" pitchFamily="18" charset="0"/>
                <a:cs typeface="Times New Roman" panose="02020603050405020304" pitchFamily="18" charset="0"/>
              </a:rPr>
              <a:t>Signature of district staff providing copy to </a:t>
            </a:r>
            <a:r>
              <a:rPr lang="en-US" sz="2400" i="1" dirty="0" smtClean="0">
                <a:latin typeface="Times New Roman" panose="02020603050405020304" pitchFamily="18" charset="0"/>
                <a:cs typeface="Times New Roman" panose="02020603050405020304" pitchFamily="18" charset="0"/>
              </a:rPr>
              <a:t>student               Position/title </a:t>
            </a:r>
            <a:endParaRPr lang="en-US" sz="24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0ADEE99-5B15-4B10-A3EB-5286E787B43D}" type="slidenum">
              <a:rPr lang="en-US" smtClean="0"/>
              <a:t>33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99053"/>
            <a:ext cx="609600" cy="609600"/>
          </a:xfrm>
          <a:prstGeom prst="rect">
            <a:avLst/>
          </a:prstGeom>
        </p:spPr>
      </p:pic>
      <p:sp>
        <p:nvSpPr>
          <p:cNvPr id="7" name="Date Placeholder 6"/>
          <p:cNvSpPr>
            <a:spLocks noGrp="1"/>
          </p:cNvSpPr>
          <p:nvPr>
            <p:ph type="dt" sz="half" idx="10"/>
          </p:nvPr>
        </p:nvSpPr>
        <p:spPr/>
        <p:txBody>
          <a:bodyPr/>
          <a:lstStyle/>
          <a:p>
            <a:fld id="{061AC4DF-3A8D-41C4-862A-B3848A6E3173}" type="datetime1">
              <a:rPr lang="en-US" smtClean="0"/>
              <a:t>5/17/2018</a:t>
            </a:fld>
            <a:endParaRPr lang="en-US" dirty="0"/>
          </a:p>
        </p:txBody>
      </p:sp>
    </p:spTree>
    <p:extLst>
      <p:ext uri="{BB962C8B-B14F-4D97-AF65-F5344CB8AC3E}">
        <p14:creationId xmlns:p14="http://schemas.microsoft.com/office/powerpoint/2010/main" val="2472289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and Best Practices</a:t>
            </a:r>
            <a:endParaRPr lang="en-US" dirty="0"/>
          </a:p>
        </p:txBody>
      </p:sp>
      <p:sp>
        <p:nvSpPr>
          <p:cNvPr id="3" name="Text Placeholder 2"/>
          <p:cNvSpPr>
            <a:spLocks noGrp="1"/>
          </p:cNvSpPr>
          <p:nvPr>
            <p:ph type="body" idx="1"/>
          </p:nvPr>
        </p:nvSpPr>
        <p:spPr/>
        <p:txBody>
          <a:bodyPr/>
          <a:lstStyle/>
          <a:p>
            <a:r>
              <a:rPr lang="en-US" dirty="0" smtClean="0"/>
              <a:t>Suggestions for completing the Summary of Performance</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34</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07867"/>
            <a:ext cx="609600" cy="609600"/>
          </a:xfrm>
          <a:prstGeom prst="rect">
            <a:avLst/>
          </a:prstGeom>
        </p:spPr>
      </p:pic>
      <p:sp>
        <p:nvSpPr>
          <p:cNvPr id="7" name="Date Placeholder 6"/>
          <p:cNvSpPr>
            <a:spLocks noGrp="1"/>
          </p:cNvSpPr>
          <p:nvPr>
            <p:ph type="dt" sz="half" idx="10"/>
          </p:nvPr>
        </p:nvSpPr>
        <p:spPr/>
        <p:txBody>
          <a:bodyPr/>
          <a:lstStyle/>
          <a:p>
            <a:fld id="{80A79146-9936-4737-9C74-E8DA7920AF12}" type="datetime1">
              <a:rPr lang="en-US" smtClean="0"/>
              <a:t>5/17/2018</a:t>
            </a:fld>
            <a:endParaRPr lang="en-US" dirty="0"/>
          </a:p>
        </p:txBody>
      </p:sp>
    </p:spTree>
    <p:extLst>
      <p:ext uri="{BB962C8B-B14F-4D97-AF65-F5344CB8AC3E}">
        <p14:creationId xmlns:p14="http://schemas.microsoft.com/office/powerpoint/2010/main" val="142838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Voice</a:t>
            </a:r>
          </a:p>
        </p:txBody>
      </p:sp>
      <p:sp>
        <p:nvSpPr>
          <p:cNvPr id="3" name="Content Placeholder 2"/>
          <p:cNvSpPr>
            <a:spLocks noGrp="1"/>
          </p:cNvSpPr>
          <p:nvPr>
            <p:ph idx="1"/>
          </p:nvPr>
        </p:nvSpPr>
        <p:spPr/>
        <p:txBody>
          <a:bodyPr>
            <a:normAutofit/>
          </a:bodyPr>
          <a:lstStyle/>
          <a:p>
            <a:r>
              <a:rPr lang="en-US" sz="2400" dirty="0"/>
              <a:t>B</a:t>
            </a:r>
            <a:r>
              <a:rPr lang="en-US" sz="2400" dirty="0" smtClean="0"/>
              <a:t>enefits of obtaining student input:</a:t>
            </a:r>
          </a:p>
          <a:p>
            <a:pPr lvl="1"/>
            <a:r>
              <a:rPr lang="en-US" sz="2400" dirty="0" smtClean="0"/>
              <a:t>Assists secondary professionals in completing </a:t>
            </a:r>
            <a:r>
              <a:rPr lang="en-US" sz="2400" dirty="0"/>
              <a:t>the </a:t>
            </a:r>
            <a:r>
              <a:rPr lang="en-US" sz="2400" dirty="0" smtClean="0"/>
              <a:t>summary.</a:t>
            </a:r>
            <a:endParaRPr lang="en-US" sz="2400" dirty="0"/>
          </a:p>
          <a:p>
            <a:pPr lvl="1"/>
            <a:r>
              <a:rPr lang="en-US" sz="2400" dirty="0" smtClean="0"/>
              <a:t>Helps the </a:t>
            </a:r>
            <a:r>
              <a:rPr lang="en-US" sz="2400" dirty="0"/>
              <a:t>student to better understand the impact of </a:t>
            </a:r>
            <a:r>
              <a:rPr lang="en-US" sz="2400" dirty="0" smtClean="0"/>
              <a:t>their </a:t>
            </a:r>
            <a:r>
              <a:rPr lang="en-US" sz="2400" dirty="0"/>
              <a:t>disability on academic and functional performance in the postsecondary </a:t>
            </a:r>
            <a:r>
              <a:rPr lang="en-US" sz="2400" dirty="0" smtClean="0"/>
              <a:t>setting</a:t>
            </a:r>
            <a:r>
              <a:rPr lang="en-US" sz="2400" dirty="0"/>
              <a:t>.</a:t>
            </a:r>
          </a:p>
          <a:p>
            <a:pPr lvl="1"/>
            <a:r>
              <a:rPr lang="en-US" sz="2400" dirty="0" smtClean="0"/>
              <a:t>Postsecondary </a:t>
            </a:r>
            <a:r>
              <a:rPr lang="en-US" sz="2400" dirty="0"/>
              <a:t>personnel </a:t>
            </a:r>
            <a:r>
              <a:rPr lang="en-US" sz="2400" dirty="0" smtClean="0"/>
              <a:t>gain a clearer understanding of </a:t>
            </a:r>
            <a:r>
              <a:rPr lang="en-US" sz="2400" dirty="0"/>
              <a:t>the impact of the disability on this student. </a:t>
            </a:r>
          </a:p>
          <a:p>
            <a:r>
              <a:rPr lang="en-US" sz="2400" dirty="0" smtClean="0"/>
              <a:t>Examples of areas to include student voice: </a:t>
            </a:r>
          </a:p>
          <a:p>
            <a:pPr lvl="1"/>
            <a:r>
              <a:rPr lang="en-US" sz="2400" dirty="0" smtClean="0"/>
              <a:t>Functional Performance</a:t>
            </a:r>
          </a:p>
          <a:p>
            <a:pPr lvl="1"/>
            <a:r>
              <a:rPr lang="en-US" sz="2400" dirty="0" smtClean="0"/>
              <a:t>Employment Recommendations</a:t>
            </a:r>
          </a:p>
          <a:p>
            <a:pPr lvl="1"/>
            <a:r>
              <a:rPr lang="en-US" sz="2400" dirty="0" smtClean="0"/>
              <a:t>Other Information</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35</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99053"/>
            <a:ext cx="609600" cy="609600"/>
          </a:xfrm>
          <a:prstGeom prst="rect">
            <a:avLst/>
          </a:prstGeom>
        </p:spPr>
      </p:pic>
      <p:sp>
        <p:nvSpPr>
          <p:cNvPr id="7" name="Date Placeholder 6"/>
          <p:cNvSpPr>
            <a:spLocks noGrp="1"/>
          </p:cNvSpPr>
          <p:nvPr>
            <p:ph type="dt" sz="half" idx="10"/>
          </p:nvPr>
        </p:nvSpPr>
        <p:spPr/>
        <p:txBody>
          <a:bodyPr/>
          <a:lstStyle/>
          <a:p>
            <a:fld id="{4D81038F-B9BC-4601-A04A-746432DD2829}" type="datetime1">
              <a:rPr lang="en-US" smtClean="0"/>
              <a:t>5/17/2018</a:t>
            </a:fld>
            <a:endParaRPr lang="en-US" dirty="0"/>
          </a:p>
        </p:txBody>
      </p:sp>
    </p:spTree>
    <p:extLst>
      <p:ext uri="{BB962C8B-B14F-4D97-AF65-F5344CB8AC3E}">
        <p14:creationId xmlns:p14="http://schemas.microsoft.com/office/powerpoint/2010/main" val="675951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Approach</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In addition to the student, include </a:t>
            </a:r>
            <a:r>
              <a:rPr lang="en-US" sz="2400" dirty="0"/>
              <a:t>those who know the </a:t>
            </a:r>
            <a:r>
              <a:rPr lang="en-US" sz="2400" dirty="0" smtClean="0"/>
              <a:t>student </a:t>
            </a:r>
            <a:r>
              <a:rPr lang="en-US" sz="2400" dirty="0"/>
              <a:t>and can help visualize </a:t>
            </a:r>
            <a:r>
              <a:rPr lang="en-US" sz="2400" dirty="0" smtClean="0"/>
              <a:t>their </a:t>
            </a:r>
            <a:r>
              <a:rPr lang="en-US" sz="2400" dirty="0"/>
              <a:t>needs in a future </a:t>
            </a:r>
            <a:r>
              <a:rPr lang="en-US" sz="2400" dirty="0" smtClean="0"/>
              <a:t>environment:</a:t>
            </a:r>
          </a:p>
          <a:p>
            <a:r>
              <a:rPr lang="en-US" sz="2400" dirty="0" smtClean="0"/>
              <a:t>Family members</a:t>
            </a:r>
          </a:p>
          <a:p>
            <a:r>
              <a:rPr lang="en-US" sz="2400" dirty="0" smtClean="0"/>
              <a:t>School Personnel</a:t>
            </a:r>
          </a:p>
          <a:p>
            <a:pPr lvl="1"/>
            <a:r>
              <a:rPr lang="en-US" sz="2400" dirty="0"/>
              <a:t>Special education teacher, general education teacher, guidance counselor, school psychologist and/or related service personnel who know the </a:t>
            </a:r>
            <a:r>
              <a:rPr lang="en-US" sz="2400" dirty="0" smtClean="0"/>
              <a:t>student.</a:t>
            </a:r>
            <a:endParaRPr lang="en-US" sz="2400" dirty="0"/>
          </a:p>
          <a:p>
            <a:pPr lvl="1"/>
            <a:r>
              <a:rPr lang="en-US" sz="2400" dirty="0"/>
              <a:t>If appropriate, adult agency personnel such as the DVR counselor, DDA counselor or </a:t>
            </a:r>
            <a:r>
              <a:rPr lang="en-US" sz="2400" dirty="0" smtClean="0"/>
              <a:t>others.</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36</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2EF2BEDE-B229-4910-88E2-774D13E11393}" type="datetime1">
              <a:rPr lang="en-US" smtClean="0"/>
              <a:t>5/17/2018</a:t>
            </a:fld>
            <a:endParaRPr lang="en-US" dirty="0"/>
          </a:p>
        </p:txBody>
      </p:sp>
    </p:spTree>
    <p:extLst>
      <p:ext uri="{BB962C8B-B14F-4D97-AF65-F5344CB8AC3E}">
        <p14:creationId xmlns:p14="http://schemas.microsoft.com/office/powerpoint/2010/main" val="3007702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Planning</a:t>
            </a:r>
            <a:endParaRPr lang="en-US" dirty="0"/>
          </a:p>
        </p:txBody>
      </p:sp>
      <p:sp>
        <p:nvSpPr>
          <p:cNvPr id="3" name="Content Placeholder 2"/>
          <p:cNvSpPr>
            <a:spLocks noGrp="1"/>
          </p:cNvSpPr>
          <p:nvPr>
            <p:ph idx="1"/>
          </p:nvPr>
        </p:nvSpPr>
        <p:spPr/>
        <p:txBody>
          <a:bodyPr>
            <a:normAutofit/>
          </a:bodyPr>
          <a:lstStyle/>
          <a:p>
            <a:pPr>
              <a:spcAft>
                <a:spcPts val="600"/>
              </a:spcAft>
            </a:pPr>
            <a:r>
              <a:rPr lang="en-US" sz="2400" dirty="0" smtClean="0"/>
              <a:t>Don’t wait until the end of the school year to start thinking about the Summary of Performance.</a:t>
            </a:r>
          </a:p>
          <a:p>
            <a:pPr>
              <a:spcAft>
                <a:spcPts val="600"/>
              </a:spcAft>
            </a:pPr>
            <a:r>
              <a:rPr lang="en-US" sz="2400" dirty="0" smtClean="0"/>
              <a:t>Throughout the school year, students should be learning the </a:t>
            </a:r>
            <a:r>
              <a:rPr lang="en-US" sz="2400" dirty="0"/>
              <a:t>skills they </a:t>
            </a:r>
            <a:r>
              <a:rPr lang="en-US" sz="2400" dirty="0" smtClean="0"/>
              <a:t>need to </a:t>
            </a:r>
            <a:r>
              <a:rPr lang="en-US" sz="2400" dirty="0"/>
              <a:t>go on to their postsecondary </a:t>
            </a:r>
            <a:r>
              <a:rPr lang="en-US" sz="2400" dirty="0" smtClean="0"/>
              <a:t>goal–</a:t>
            </a:r>
            <a:r>
              <a:rPr lang="en-US" sz="2400" b="1" dirty="0" smtClean="0">
                <a:solidFill>
                  <a:srgbClr val="004C97"/>
                </a:solidFill>
              </a:rPr>
              <a:t>this is an essential part of </a:t>
            </a:r>
            <a:r>
              <a:rPr lang="en-US" sz="2400" b="1" dirty="0">
                <a:solidFill>
                  <a:srgbClr val="004C97"/>
                </a:solidFill>
              </a:rPr>
              <a:t>the transition plan</a:t>
            </a:r>
            <a:r>
              <a:rPr lang="en-US" sz="2400" dirty="0"/>
              <a:t>!</a:t>
            </a:r>
          </a:p>
          <a:p>
            <a:pPr>
              <a:spcAft>
                <a:spcPts val="600"/>
              </a:spcAft>
            </a:pPr>
            <a:r>
              <a:rPr lang="en-US" sz="2400" dirty="0" smtClean="0"/>
              <a:t>Discuss the Summary of Performance with parents at the beginning of the school year.</a:t>
            </a:r>
          </a:p>
          <a:p>
            <a:pPr lvl="1">
              <a:spcAft>
                <a:spcPts val="600"/>
              </a:spcAft>
            </a:pPr>
            <a:r>
              <a:rPr lang="en-US" sz="2400" dirty="0" smtClean="0"/>
              <a:t>Are we providing accommodations that are reasonable in the real world?</a:t>
            </a:r>
          </a:p>
          <a:p>
            <a:pPr lvl="1">
              <a:spcAft>
                <a:spcPts val="600"/>
              </a:spcAft>
            </a:pPr>
            <a:r>
              <a:rPr lang="en-US" sz="2400" dirty="0" smtClean="0"/>
              <a:t>What skills does the student need to learn to be successful?</a:t>
            </a:r>
          </a:p>
        </p:txBody>
      </p:sp>
      <p:sp>
        <p:nvSpPr>
          <p:cNvPr id="5" name="Slide Number Placeholder 4"/>
          <p:cNvSpPr>
            <a:spLocks noGrp="1"/>
          </p:cNvSpPr>
          <p:nvPr>
            <p:ph type="sldNum" sz="quarter" idx="12"/>
          </p:nvPr>
        </p:nvSpPr>
        <p:spPr/>
        <p:txBody>
          <a:bodyPr/>
          <a:lstStyle/>
          <a:p>
            <a:fld id="{50ADEE99-5B15-4B10-A3EB-5286E787B43D}" type="slidenum">
              <a:rPr lang="en-US" smtClean="0"/>
              <a:t>37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C97EB5B7-58C1-44DD-BFD8-57A67CEB6D1A}" type="datetime1">
              <a:rPr lang="en-US" smtClean="0"/>
              <a:t>5/17/2018</a:t>
            </a:fld>
            <a:endParaRPr lang="en-US" dirty="0"/>
          </a:p>
        </p:txBody>
      </p:sp>
    </p:spTree>
    <p:extLst>
      <p:ext uri="{BB962C8B-B14F-4D97-AF65-F5344CB8AC3E}">
        <p14:creationId xmlns:p14="http://schemas.microsoft.com/office/powerpoint/2010/main" val="742447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Practice Summary Document</a:t>
            </a:r>
            <a:endParaRPr lang="en-US" dirty="0"/>
          </a:p>
        </p:txBody>
      </p:sp>
      <p:sp>
        <p:nvSpPr>
          <p:cNvPr id="3" name="Content Placeholder 2"/>
          <p:cNvSpPr>
            <a:spLocks noGrp="1"/>
          </p:cNvSpPr>
          <p:nvPr>
            <p:ph idx="1"/>
          </p:nvPr>
        </p:nvSpPr>
        <p:spPr/>
        <p:txBody>
          <a:bodyPr/>
          <a:lstStyle/>
          <a:p>
            <a:r>
              <a:rPr lang="en-US" dirty="0" smtClean="0"/>
              <a:t>Use the Summary of Performance state form word document as a template to take notes during the year.</a:t>
            </a:r>
          </a:p>
          <a:p>
            <a:pPr lvl="1"/>
            <a:r>
              <a:rPr lang="en-US" dirty="0" smtClean="0"/>
              <a:t>Obtain student input.</a:t>
            </a:r>
          </a:p>
          <a:p>
            <a:pPr lvl="1"/>
            <a:r>
              <a:rPr lang="en-US" dirty="0" smtClean="0"/>
              <a:t>Gather the information in one place.</a:t>
            </a:r>
          </a:p>
          <a:p>
            <a:pPr lvl="1"/>
            <a:r>
              <a:rPr lang="en-US" dirty="0" smtClean="0"/>
              <a:t>Complete a practice summary for students who leave high school and move on to 18-21 programs.</a:t>
            </a:r>
          </a:p>
          <a:p>
            <a:r>
              <a:rPr lang="en-US" b="1" dirty="0" smtClean="0">
                <a:solidFill>
                  <a:srgbClr val="004C97"/>
                </a:solidFill>
              </a:rPr>
              <a:t>You CANNOT create a draft Summary of Performance in online IEP platforms. </a:t>
            </a:r>
            <a:r>
              <a:rPr lang="en-US" dirty="0" smtClean="0"/>
              <a:t>Only use word documents for this purpose. </a:t>
            </a:r>
            <a:endParaRPr lang="en-US" dirty="0"/>
          </a:p>
        </p:txBody>
      </p:sp>
      <p:sp>
        <p:nvSpPr>
          <p:cNvPr id="5" name="Slide Number Placeholder 4"/>
          <p:cNvSpPr>
            <a:spLocks noGrp="1"/>
          </p:cNvSpPr>
          <p:nvPr>
            <p:ph type="sldNum" sz="quarter" idx="12"/>
          </p:nvPr>
        </p:nvSpPr>
        <p:spPr/>
        <p:txBody>
          <a:bodyPr/>
          <a:lstStyle/>
          <a:p>
            <a:fld id="{50ADEE99-5B15-4B10-A3EB-5286E787B43D}" type="slidenum">
              <a:rPr lang="en-US" smtClean="0"/>
              <a:t>38</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3F974E13-FC9E-4EC4-80CC-ACAD01BC1020}" type="datetime1">
              <a:rPr lang="en-US" smtClean="0"/>
              <a:t>5/17/2018</a:t>
            </a:fld>
            <a:endParaRPr lang="en-US" dirty="0"/>
          </a:p>
        </p:txBody>
      </p:sp>
    </p:spTree>
    <p:extLst>
      <p:ext uri="{BB962C8B-B14F-4D97-AF65-F5344CB8AC3E}">
        <p14:creationId xmlns:p14="http://schemas.microsoft.com/office/powerpoint/2010/main" val="1547039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and Resources</a:t>
            </a:r>
            <a:endParaRPr lang="en-US" dirty="0"/>
          </a:p>
        </p:txBody>
      </p:sp>
      <p:sp>
        <p:nvSpPr>
          <p:cNvPr id="3" name="Text Placeholder 2"/>
          <p:cNvSpPr>
            <a:spLocks noGrp="1"/>
          </p:cNvSpPr>
          <p:nvPr>
            <p:ph type="body" idx="1"/>
          </p:nvPr>
        </p:nvSpPr>
        <p:spPr/>
        <p:txBody>
          <a:bodyPr/>
          <a:lstStyle/>
          <a:p>
            <a:r>
              <a:rPr lang="en-US" dirty="0" smtClean="0"/>
              <a:t>Examples, Templates, and References</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39</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55369"/>
            <a:ext cx="609600" cy="609600"/>
          </a:xfrm>
          <a:prstGeom prst="rect">
            <a:avLst/>
          </a:prstGeom>
        </p:spPr>
      </p:pic>
      <p:sp>
        <p:nvSpPr>
          <p:cNvPr id="7" name="Date Placeholder 6"/>
          <p:cNvSpPr>
            <a:spLocks noGrp="1"/>
          </p:cNvSpPr>
          <p:nvPr>
            <p:ph type="dt" sz="half" idx="10"/>
          </p:nvPr>
        </p:nvSpPr>
        <p:spPr/>
        <p:txBody>
          <a:bodyPr/>
          <a:lstStyle/>
          <a:p>
            <a:fld id="{1B28E0E2-159D-482F-AAD4-90E306BF308F}" type="datetime1">
              <a:rPr lang="en-US" smtClean="0"/>
              <a:t>5/17/2018</a:t>
            </a:fld>
            <a:endParaRPr lang="en-US" dirty="0"/>
          </a:p>
        </p:txBody>
      </p:sp>
    </p:spTree>
    <p:extLst>
      <p:ext uri="{BB962C8B-B14F-4D97-AF65-F5344CB8AC3E}">
        <p14:creationId xmlns:p14="http://schemas.microsoft.com/office/powerpoint/2010/main" val="3044399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Five State Needs Projects</a:t>
            </a:r>
            <a:endParaRPr lang="en-US" dirty="0"/>
          </a:p>
        </p:txBody>
      </p:sp>
      <p:sp>
        <p:nvSpPr>
          <p:cNvPr id="3" name="Content Placeholder 2"/>
          <p:cNvSpPr>
            <a:spLocks noGrp="1"/>
          </p:cNvSpPr>
          <p:nvPr>
            <p:ph idx="1"/>
          </p:nvPr>
        </p:nvSpPr>
        <p:spPr/>
        <p:txBody>
          <a:bodyPr>
            <a:noAutofit/>
          </a:bodyPr>
          <a:lstStyle/>
          <a:p>
            <a:pPr>
              <a:lnSpc>
                <a:spcPct val="100000"/>
              </a:lnSpc>
              <a:spcBef>
                <a:spcPts val="0"/>
              </a:spcBef>
              <a:spcAft>
                <a:spcPts val="600"/>
              </a:spcAft>
            </a:pPr>
            <a:r>
              <a:rPr lang="en-US" sz="1600" b="1" dirty="0">
                <a:hlinkClick r:id="rId6"/>
              </a:rPr>
              <a:t>Center for Change in Transition Services (CCTS)</a:t>
            </a:r>
            <a:br>
              <a:rPr lang="en-US" sz="1600" b="1" dirty="0">
                <a:hlinkClick r:id="rId6"/>
              </a:rPr>
            </a:br>
            <a:r>
              <a:rPr lang="en-US" sz="1600" dirty="0"/>
              <a:t>Provides secondary transition training and technical support to districts, and Educational Service Districts, that serve students who have an Individual Education Program and are in need of transition services.</a:t>
            </a:r>
          </a:p>
          <a:p>
            <a:pPr>
              <a:lnSpc>
                <a:spcPct val="100000"/>
              </a:lnSpc>
              <a:spcBef>
                <a:spcPts val="0"/>
              </a:spcBef>
              <a:spcAft>
                <a:spcPts val="600"/>
              </a:spcAft>
            </a:pPr>
            <a:r>
              <a:rPr lang="en-US" sz="1600" b="1" dirty="0">
                <a:hlinkClick r:id="rId7"/>
              </a:rPr>
              <a:t>eLearning for Educators</a:t>
            </a:r>
            <a:r>
              <a:rPr lang="en-US" sz="1600" dirty="0"/>
              <a:t/>
            </a:r>
            <a:br>
              <a:rPr lang="en-US" sz="1600" dirty="0"/>
            </a:br>
            <a:r>
              <a:rPr lang="en-US" sz="1600" dirty="0"/>
              <a:t>Provides statewide access to affordable online courses designed to support educators in serving students with disabilities.</a:t>
            </a:r>
          </a:p>
          <a:p>
            <a:pPr>
              <a:lnSpc>
                <a:spcPct val="100000"/>
              </a:lnSpc>
              <a:spcBef>
                <a:spcPts val="0"/>
              </a:spcBef>
              <a:spcAft>
                <a:spcPts val="600"/>
              </a:spcAft>
            </a:pPr>
            <a:r>
              <a:rPr lang="en-US" sz="1600" b="1" dirty="0">
                <a:hlinkClick r:id="rId8"/>
              </a:rPr>
              <a:t>Special Education Support Center (SESC)</a:t>
            </a:r>
            <a:r>
              <a:rPr lang="en-US" sz="1600" dirty="0">
                <a:hlinkClick r:id="rId8"/>
              </a:rPr>
              <a:t/>
            </a:r>
            <a:br>
              <a:rPr lang="en-US" sz="1600" dirty="0">
                <a:hlinkClick r:id="rId8"/>
              </a:rPr>
            </a:br>
            <a:r>
              <a:rPr lang="en-US" sz="1600" dirty="0"/>
              <a:t>Provides current information and best practices through statewide training and technical assistance to families, educators, and organizations in order to meet the needs of students with disabilities.</a:t>
            </a:r>
          </a:p>
          <a:p>
            <a:pPr>
              <a:lnSpc>
                <a:spcPct val="100000"/>
              </a:lnSpc>
              <a:spcBef>
                <a:spcPts val="0"/>
              </a:spcBef>
              <a:spcAft>
                <a:spcPts val="600"/>
              </a:spcAft>
            </a:pPr>
            <a:r>
              <a:rPr lang="en-US" sz="1600" b="1" dirty="0">
                <a:hlinkClick r:id="rId9"/>
              </a:rPr>
              <a:t>Special Education Technology Center (SETC)</a:t>
            </a:r>
            <a:r>
              <a:rPr lang="en-US" sz="1600" dirty="0">
                <a:hlinkClick r:id="rId9"/>
              </a:rPr>
              <a:t/>
            </a:r>
            <a:br>
              <a:rPr lang="en-US" sz="1600" dirty="0">
                <a:hlinkClick r:id="rId9"/>
              </a:rPr>
            </a:br>
            <a:r>
              <a:rPr lang="en-US" sz="1600" dirty="0"/>
              <a:t>Provides training, consultation, technology loans and resource information to help school districts and families implement assistive technology (AT) interventions in addressing the special learning needs of children with disabilities.</a:t>
            </a:r>
          </a:p>
          <a:p>
            <a:pPr>
              <a:lnSpc>
                <a:spcPct val="100000"/>
              </a:lnSpc>
              <a:spcBef>
                <a:spcPts val="0"/>
              </a:spcBef>
              <a:spcAft>
                <a:spcPts val="600"/>
              </a:spcAft>
            </a:pPr>
            <a:r>
              <a:rPr lang="en-US" sz="1600" b="1" dirty="0">
                <a:hlinkClick r:id="rId10"/>
              </a:rPr>
              <a:t>Washington Sensory Disability Services (WSDS)</a:t>
            </a:r>
            <a:r>
              <a:rPr lang="en-US" sz="1600" dirty="0">
                <a:hlinkClick r:id="rId10"/>
              </a:rPr>
              <a:t/>
            </a:r>
            <a:br>
              <a:rPr lang="en-US" sz="1600" dirty="0">
                <a:hlinkClick r:id="rId10"/>
              </a:rPr>
            </a:br>
            <a:r>
              <a:rPr lang="en-US" sz="1600" dirty="0"/>
              <a:t>Supports individuals aged birth to 21 who are deaf, hard of hearing, blind, visually impaired, or deaf-blind, by providing training and other resources to service providers and families. </a:t>
            </a:r>
          </a:p>
        </p:txBody>
      </p:sp>
      <p:sp>
        <p:nvSpPr>
          <p:cNvPr id="4" name="Slide Number Placeholder 3"/>
          <p:cNvSpPr>
            <a:spLocks noGrp="1"/>
          </p:cNvSpPr>
          <p:nvPr>
            <p:ph type="sldNum" sz="quarter" idx="12"/>
          </p:nvPr>
        </p:nvSpPr>
        <p:spPr/>
        <p:txBody>
          <a:bodyPr/>
          <a:lstStyle/>
          <a:p>
            <a:fld id="{50ADEE99-5B15-4B10-A3EB-5286E787B43D}" type="slidenum">
              <a:rPr lang="en-US" smtClean="0"/>
              <a:t>4</a:t>
            </a:fld>
            <a:endParaRPr lang="en-US"/>
          </a:p>
        </p:txBody>
      </p:sp>
      <p:pic>
        <p:nvPicPr>
          <p:cNvPr id="6" name="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11404187" y="180826"/>
            <a:ext cx="609600" cy="609600"/>
          </a:xfrm>
          <a:prstGeom prst="rect">
            <a:avLst/>
          </a:prstGeom>
        </p:spPr>
      </p:pic>
      <p:sp>
        <p:nvSpPr>
          <p:cNvPr id="7" name="Date Placeholder 6"/>
          <p:cNvSpPr>
            <a:spLocks noGrp="1"/>
          </p:cNvSpPr>
          <p:nvPr>
            <p:ph type="dt" sz="half" idx="10"/>
          </p:nvPr>
        </p:nvSpPr>
        <p:spPr/>
        <p:txBody>
          <a:bodyPr/>
          <a:lstStyle/>
          <a:p>
            <a:fld id="{24239D37-2F7B-4F78-B2D7-778C127347E1}" type="datetime1">
              <a:rPr lang="en-US" smtClean="0"/>
              <a:t>5/17/2018</a:t>
            </a:fld>
            <a:endParaRPr lang="en-US" dirty="0"/>
          </a:p>
        </p:txBody>
      </p:sp>
    </p:spTree>
    <p:extLst>
      <p:ext uri="{BB962C8B-B14F-4D97-AF65-F5344CB8AC3E}">
        <p14:creationId xmlns:p14="http://schemas.microsoft.com/office/powerpoint/2010/main" val="17402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and Templates</a:t>
            </a:r>
            <a:endParaRPr lang="en-US" dirty="0"/>
          </a:p>
        </p:txBody>
      </p:sp>
      <p:sp>
        <p:nvSpPr>
          <p:cNvPr id="3" name="Content Placeholder 2"/>
          <p:cNvSpPr>
            <a:spLocks noGrp="1"/>
          </p:cNvSpPr>
          <p:nvPr>
            <p:ph idx="1"/>
          </p:nvPr>
        </p:nvSpPr>
        <p:spPr/>
        <p:txBody>
          <a:bodyPr/>
          <a:lstStyle/>
          <a:p>
            <a:r>
              <a:rPr lang="en-US" dirty="0"/>
              <a:t>Summary of Performance Examples</a:t>
            </a:r>
          </a:p>
          <a:p>
            <a:pPr lvl="1"/>
            <a:r>
              <a:rPr lang="en-US" sz="2400" dirty="0">
                <a:hlinkClick r:id="rId5"/>
              </a:rPr>
              <a:t>Gerald (Apprentice)</a:t>
            </a:r>
            <a:endParaRPr lang="en-US" sz="2400" dirty="0"/>
          </a:p>
          <a:p>
            <a:pPr lvl="1"/>
            <a:r>
              <a:rPr lang="en-US" sz="2400" dirty="0">
                <a:hlinkClick r:id="rId6"/>
              </a:rPr>
              <a:t>Robert (College-bound)</a:t>
            </a:r>
            <a:endParaRPr lang="en-US" sz="2400" dirty="0"/>
          </a:p>
          <a:p>
            <a:pPr lvl="1"/>
            <a:r>
              <a:rPr lang="en-US" sz="2400" dirty="0">
                <a:hlinkClick r:id="rId7"/>
              </a:rPr>
              <a:t>Kathy (Employment pathway)</a:t>
            </a:r>
            <a:endParaRPr lang="en-US" sz="2400" dirty="0"/>
          </a:p>
          <a:p>
            <a:r>
              <a:rPr lang="en-US" dirty="0"/>
              <a:t>Summary of Performance Templates</a:t>
            </a:r>
          </a:p>
          <a:p>
            <a:pPr lvl="1"/>
            <a:r>
              <a:rPr lang="en-US" sz="2400" dirty="0">
                <a:hlinkClick r:id="rId8"/>
              </a:rPr>
              <a:t>IEP Online</a:t>
            </a:r>
            <a:endParaRPr lang="en-US" sz="2400" dirty="0"/>
          </a:p>
          <a:p>
            <a:pPr lvl="1"/>
            <a:r>
              <a:rPr lang="en-US" sz="2400" dirty="0">
                <a:hlinkClick r:id="rId9"/>
              </a:rPr>
              <a:t>State </a:t>
            </a:r>
            <a:r>
              <a:rPr lang="en-US" sz="2400" dirty="0" smtClean="0">
                <a:hlinkClick r:id="rId9"/>
              </a:rPr>
              <a:t>Form</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40</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808CB90C-7535-4E18-A3DE-5D663AE8D9E1}" type="datetime1">
              <a:rPr lang="en-US" smtClean="0"/>
              <a:t>5/17/2018</a:t>
            </a:fld>
            <a:endParaRPr lang="en-US" dirty="0"/>
          </a:p>
        </p:txBody>
      </p:sp>
    </p:spTree>
    <p:extLst>
      <p:ext uri="{BB962C8B-B14F-4D97-AF65-F5344CB8AC3E}">
        <p14:creationId xmlns:p14="http://schemas.microsoft.com/office/powerpoint/2010/main" val="546130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Autofit/>
          </a:bodyPr>
          <a:lstStyle/>
          <a:p>
            <a:r>
              <a:rPr lang="en-US" sz="1800" i="1" dirty="0"/>
              <a:t>Sample Summary of Performance</a:t>
            </a:r>
            <a:r>
              <a:rPr lang="en-US" sz="1800" dirty="0"/>
              <a:t> [PDF]. (</a:t>
            </a:r>
            <a:r>
              <a:rPr lang="en-US" sz="1800" dirty="0" err="1"/>
              <a:t>n.d.</a:t>
            </a:r>
            <a:r>
              <a:rPr lang="en-US" sz="1800" dirty="0"/>
              <a:t>) </a:t>
            </a:r>
            <a:r>
              <a:rPr lang="en-US" sz="1800" dirty="0" err="1"/>
              <a:t>CalSTAT</a:t>
            </a:r>
            <a:r>
              <a:rPr lang="en-US" sz="1800" dirty="0"/>
              <a:t> Technical Assistance and Training. Retrieved from </a:t>
            </a:r>
            <a:r>
              <a:rPr lang="en-US" sz="1800" u="sng" dirty="0">
                <a:hlinkClick r:id="rId5"/>
              </a:rPr>
              <a:t>http://www.calstat.org/publications/pdfs/SOP.pdf</a:t>
            </a:r>
            <a:endParaRPr lang="en-US" sz="1800" u="sng" dirty="0"/>
          </a:p>
          <a:p>
            <a:r>
              <a:rPr lang="en-US" sz="1800" dirty="0"/>
              <a:t>Secondary Transition: Summary of Performance </a:t>
            </a:r>
            <a:r>
              <a:rPr lang="en-US" sz="1800" u="sng" dirty="0">
                <a:hlinkClick r:id="rId6"/>
              </a:rPr>
              <a:t>https://www.youtube.com/watch?v=CGHPtxAfrwE&amp;feature=youtu.be</a:t>
            </a:r>
            <a:endParaRPr lang="en-US" sz="1800" dirty="0"/>
          </a:p>
          <a:p>
            <a:pPr marL="400050" lvl="1" indent="0">
              <a:buNone/>
            </a:pPr>
            <a:r>
              <a:rPr lang="en-US" sz="1100" i="1" dirty="0"/>
              <a:t>(This video from the Arizona Department of Education Exceptional Student Services Secondary Transition Unit provides an overview of best practices for completing the secondary transition process of the IEP for students with disabilities.)</a:t>
            </a:r>
          </a:p>
          <a:p>
            <a:r>
              <a:rPr lang="en-US" sz="1800" i="1" dirty="0"/>
              <a:t>Summary of Performance Packet</a:t>
            </a:r>
            <a:r>
              <a:rPr lang="en-US" sz="1800" dirty="0"/>
              <a:t> [PDF]. (</a:t>
            </a:r>
            <a:r>
              <a:rPr lang="en-US" sz="1800" dirty="0" err="1"/>
              <a:t>n.d.</a:t>
            </a:r>
            <a:r>
              <a:rPr lang="en-US" sz="1800" dirty="0"/>
              <a:t>) State Support Team Region 1 Regional Transition Council. Retrieved from </a:t>
            </a:r>
            <a:r>
              <a:rPr lang="en-US" sz="1800" u="sng" dirty="0">
                <a:hlinkClick r:id="rId7"/>
              </a:rPr>
              <a:t>https://transitionta.org/sites/default/files/SUMMARY%20OF%20PERFORMANCE%20Packet.pdf</a:t>
            </a:r>
            <a:r>
              <a:rPr lang="en-US" sz="1800" dirty="0"/>
              <a:t> </a:t>
            </a:r>
          </a:p>
          <a:p>
            <a:r>
              <a:rPr lang="en-US" sz="1800" i="1" dirty="0"/>
              <a:t>Summary of Performance: Guidelines to Assist in the Development of the Summary of Performance </a:t>
            </a:r>
            <a:r>
              <a:rPr lang="en-US" sz="1800" dirty="0"/>
              <a:t>[PDF].  (12/08) Adapted from the Nationally Ratified Summary of Performance Model Template  Retrieved 4.27.18 from </a:t>
            </a:r>
            <a:r>
              <a:rPr lang="en-US" sz="1800" dirty="0">
                <a:hlinkClick r:id="rId8"/>
              </a:rPr>
              <a:t>http://</a:t>
            </a:r>
            <a:r>
              <a:rPr lang="en-US" sz="1800" dirty="0" smtClean="0">
                <a:hlinkClick r:id="rId8"/>
              </a:rPr>
              <a:t>wvde.state.wv.us/osp/compliance/pdf-fillable/SUMMARY_OF_PERFORMANCE.pdf</a:t>
            </a:r>
            <a:endParaRPr lang="en-US" sz="1800" dirty="0"/>
          </a:p>
        </p:txBody>
      </p:sp>
      <p:sp>
        <p:nvSpPr>
          <p:cNvPr id="4" name="Slide Number Placeholder 3"/>
          <p:cNvSpPr>
            <a:spLocks noGrp="1"/>
          </p:cNvSpPr>
          <p:nvPr>
            <p:ph type="sldNum" sz="quarter" idx="12"/>
          </p:nvPr>
        </p:nvSpPr>
        <p:spPr/>
        <p:txBody>
          <a:bodyPr/>
          <a:lstStyle/>
          <a:p>
            <a:fld id="{50ADEE99-5B15-4B10-A3EB-5286E787B43D}" type="slidenum">
              <a:rPr lang="en-US" smtClean="0"/>
              <a:t>41</a:t>
            </a:fld>
            <a:endParaRPr lang="en-US"/>
          </a:p>
        </p:txBody>
      </p:sp>
      <p:sp>
        <p:nvSpPr>
          <p:cNvPr id="7" name="Date Placeholder 6"/>
          <p:cNvSpPr>
            <a:spLocks noGrp="1"/>
          </p:cNvSpPr>
          <p:nvPr>
            <p:ph type="dt" sz="half" idx="10"/>
          </p:nvPr>
        </p:nvSpPr>
        <p:spPr/>
        <p:txBody>
          <a:bodyPr/>
          <a:lstStyle/>
          <a:p>
            <a:fld id="{526AB080-A574-4DC9-9EC0-0D189189C948}" type="datetime1">
              <a:rPr lang="en-US" smtClean="0"/>
              <a:t>5/17/2018</a:t>
            </a:fld>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4187" y="199053"/>
            <a:ext cx="609600" cy="609600"/>
          </a:xfrm>
          <a:prstGeom prst="rect">
            <a:avLst/>
          </a:prstGeom>
        </p:spPr>
      </p:pic>
    </p:spTree>
    <p:extLst>
      <p:ext uri="{BB962C8B-B14F-4D97-AF65-F5344CB8AC3E}">
        <p14:creationId xmlns:p14="http://schemas.microsoft.com/office/powerpoint/2010/main" val="1834308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CCTS Contact</a:t>
            </a:r>
            <a:endParaRPr lang="en-US" dirty="0"/>
          </a:p>
        </p:txBody>
      </p:sp>
      <p:sp>
        <p:nvSpPr>
          <p:cNvPr id="3" name="Content Placeholder 2"/>
          <p:cNvSpPr>
            <a:spLocks noGrp="1"/>
          </p:cNvSpPr>
          <p:nvPr>
            <p:ph idx="1"/>
          </p:nvPr>
        </p:nvSpPr>
        <p:spPr/>
        <p:txBody>
          <a:bodyPr>
            <a:normAutofit/>
          </a:bodyPr>
          <a:lstStyle/>
          <a:p>
            <a:pPr marL="0" indent="0">
              <a:spcBef>
                <a:spcPts val="0"/>
              </a:spcBef>
              <a:buSzPct val="25000"/>
              <a:buNone/>
            </a:pPr>
            <a:r>
              <a:rPr lang="en-US" sz="2400" b="1" dirty="0" smtClean="0">
                <a:solidFill>
                  <a:schemeClr val="dk1"/>
                </a:solidFill>
                <a:ea typeface="Calibri"/>
                <a:sym typeface="Calibri"/>
              </a:rPr>
              <a:t>CCTS </a:t>
            </a:r>
            <a:r>
              <a:rPr lang="en-US" sz="2400" b="1" dirty="0">
                <a:solidFill>
                  <a:schemeClr val="dk1"/>
                </a:solidFill>
                <a:ea typeface="Calibri"/>
                <a:sym typeface="Calibri"/>
              </a:rPr>
              <a:t>General </a:t>
            </a:r>
            <a:r>
              <a:rPr lang="en-US" sz="2400" b="1" dirty="0" smtClean="0">
                <a:solidFill>
                  <a:schemeClr val="dk1"/>
                </a:solidFill>
                <a:ea typeface="Calibri"/>
                <a:sym typeface="Calibri"/>
              </a:rPr>
              <a:t>Information</a:t>
            </a:r>
            <a:endParaRPr lang="en-US" sz="2400" dirty="0">
              <a:solidFill>
                <a:schemeClr val="dk1"/>
              </a:solidFill>
              <a:ea typeface="Calibri"/>
              <a:sym typeface="Calibri"/>
            </a:endParaRPr>
          </a:p>
          <a:p>
            <a:pPr marL="0" indent="0">
              <a:spcBef>
                <a:spcPts val="0"/>
              </a:spcBef>
              <a:buSzPct val="25000"/>
              <a:buNone/>
            </a:pPr>
            <a:r>
              <a:rPr lang="en-US" sz="2400" u="sng" dirty="0" smtClean="0">
                <a:solidFill>
                  <a:schemeClr val="hlink"/>
                </a:solidFill>
                <a:latin typeface="Arial"/>
                <a:ea typeface="Arial"/>
                <a:cs typeface="Arial"/>
                <a:sym typeface="Arial"/>
              </a:rPr>
              <a:t>ccts@seattleu.edu</a:t>
            </a:r>
            <a:endParaRPr lang="en-US" sz="2400" dirty="0">
              <a:solidFill>
                <a:schemeClr val="dk1"/>
              </a:solidFill>
              <a:latin typeface="Arial"/>
              <a:ea typeface="Arial"/>
              <a:cs typeface="Arial"/>
              <a:sym typeface="Arial"/>
            </a:endParaRPr>
          </a:p>
          <a:p>
            <a:pPr marL="0" indent="0">
              <a:spcBef>
                <a:spcPts val="0"/>
              </a:spcBef>
              <a:buClr>
                <a:schemeClr val="dk1"/>
              </a:buClr>
              <a:buSzPct val="25000"/>
              <a:buNone/>
            </a:pPr>
            <a:r>
              <a:rPr lang="en-US" sz="2400" dirty="0" smtClean="0">
                <a:solidFill>
                  <a:schemeClr val="dk1"/>
                </a:solidFill>
                <a:latin typeface="Arial"/>
                <a:ea typeface="Arial"/>
                <a:cs typeface="Arial"/>
                <a:sym typeface="Arial"/>
              </a:rPr>
              <a:t>206-296-6494</a:t>
            </a:r>
          </a:p>
          <a:p>
            <a:pPr marL="0" indent="0">
              <a:spcBef>
                <a:spcPts val="0"/>
              </a:spcBef>
              <a:buClr>
                <a:schemeClr val="dk1"/>
              </a:buClr>
              <a:buSzPct val="25000"/>
              <a:buNone/>
            </a:pPr>
            <a:r>
              <a:rPr lang="en-US" sz="2400" u="sng" dirty="0" smtClean="0">
                <a:solidFill>
                  <a:schemeClr val="hlink"/>
                </a:solidFill>
                <a:latin typeface="Arial"/>
                <a:ea typeface="Arial"/>
                <a:cs typeface="Arial"/>
                <a:sym typeface="Arial"/>
                <a:hlinkClick r:id="rId5"/>
              </a:rPr>
              <a:t>www.seattleu.edu/ccts</a:t>
            </a:r>
            <a:endParaRPr lang="en-US" sz="2400" dirty="0">
              <a:solidFill>
                <a:schemeClr val="dk1"/>
              </a:solidFill>
              <a:latin typeface="Arial"/>
              <a:ea typeface="Arial"/>
              <a:cs typeface="Arial"/>
              <a:sym typeface="Arial"/>
            </a:endParaRPr>
          </a:p>
          <a:p>
            <a:pPr marL="0" indent="0">
              <a:spcBef>
                <a:spcPts val="0"/>
              </a:spcBef>
              <a:buClr>
                <a:schemeClr val="dk1"/>
              </a:buClr>
              <a:buSzPct val="25000"/>
              <a:buNone/>
            </a:pPr>
            <a:endParaRPr lang="en-US" sz="2400" u="sng" dirty="0">
              <a:solidFill>
                <a:schemeClr val="hlink"/>
              </a:solidFill>
              <a:latin typeface="Arial"/>
              <a:cs typeface="Arial"/>
              <a:sym typeface="Arial"/>
              <a:hlinkClick r:id="rId5"/>
            </a:endParaRPr>
          </a:p>
          <a:p>
            <a:pPr marL="0" indent="0">
              <a:spcBef>
                <a:spcPts val="0"/>
              </a:spcBef>
              <a:buClr>
                <a:schemeClr val="dk1"/>
              </a:buClr>
              <a:buSzPct val="25000"/>
              <a:buNone/>
            </a:pPr>
            <a:r>
              <a:rPr lang="en-US" sz="2400" dirty="0">
                <a:sym typeface="Arial"/>
              </a:rPr>
              <a:t>@WACCTS on </a:t>
            </a:r>
            <a:r>
              <a:rPr lang="en-US" sz="2400" dirty="0">
                <a:sym typeface="Arial"/>
                <a:hlinkClick r:id="rId6"/>
              </a:rPr>
              <a:t>Facebook</a:t>
            </a:r>
            <a:r>
              <a:rPr lang="en-US" sz="2400" dirty="0">
                <a:sym typeface="Arial"/>
              </a:rPr>
              <a:t>, </a:t>
            </a:r>
            <a:r>
              <a:rPr lang="en-US" sz="2400" dirty="0">
                <a:sym typeface="Arial"/>
                <a:hlinkClick r:id="rId7"/>
              </a:rPr>
              <a:t>Twitter</a:t>
            </a:r>
            <a:r>
              <a:rPr lang="en-US" sz="2400" dirty="0">
                <a:sym typeface="Arial"/>
              </a:rPr>
              <a:t>, and </a:t>
            </a:r>
            <a:r>
              <a:rPr lang="en-US" sz="2400" dirty="0" smtClean="0">
                <a:sym typeface="Arial"/>
                <a:hlinkClick r:id="rId8"/>
              </a:rPr>
              <a:t>Pinterest</a:t>
            </a:r>
            <a:endParaRPr lang="en-US" sz="2400" dirty="0">
              <a:sym typeface="Arial"/>
            </a:endParaRPr>
          </a:p>
        </p:txBody>
      </p:sp>
      <p:sp>
        <p:nvSpPr>
          <p:cNvPr id="6" name="Slide Number Placeholder 5"/>
          <p:cNvSpPr>
            <a:spLocks noGrp="1"/>
          </p:cNvSpPr>
          <p:nvPr>
            <p:ph type="sldNum" sz="quarter" idx="12"/>
          </p:nvPr>
        </p:nvSpPr>
        <p:spPr/>
        <p:txBody>
          <a:bodyPr/>
          <a:lstStyle/>
          <a:p>
            <a:fld id="{50ADEE99-5B15-4B10-A3EB-5286E787B43D}" type="slidenum">
              <a:rPr lang="en-US" smtClean="0"/>
              <a:t>42</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800" y="199053"/>
            <a:ext cx="609600" cy="609600"/>
          </a:xfrm>
          <a:prstGeom prst="rect">
            <a:avLst/>
          </a:prstGeom>
        </p:spPr>
      </p:pic>
      <p:sp>
        <p:nvSpPr>
          <p:cNvPr id="5" name="Date Placeholder 4"/>
          <p:cNvSpPr>
            <a:spLocks noGrp="1"/>
          </p:cNvSpPr>
          <p:nvPr>
            <p:ph type="dt" sz="half" idx="10"/>
          </p:nvPr>
        </p:nvSpPr>
        <p:spPr/>
        <p:txBody>
          <a:bodyPr/>
          <a:lstStyle/>
          <a:p>
            <a:fld id="{3F395E5E-2FCB-42A1-940E-1593ED976D3F}" type="datetime1">
              <a:rPr lang="en-US" smtClean="0"/>
              <a:t>5/17/2018</a:t>
            </a:fld>
            <a:endParaRPr lang="en-US" dirty="0"/>
          </a:p>
        </p:txBody>
      </p:sp>
    </p:spTree>
    <p:extLst>
      <p:ext uri="{BB962C8B-B14F-4D97-AF65-F5344CB8AC3E}">
        <p14:creationId xmlns:p14="http://schemas.microsoft.com/office/powerpoint/2010/main" val="3374035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Commons License</a:t>
            </a:r>
            <a:endParaRPr lang="en-US" dirty="0"/>
          </a:p>
        </p:txBody>
      </p:sp>
      <p:sp>
        <p:nvSpPr>
          <p:cNvPr id="3" name="Content Placeholder 2"/>
          <p:cNvSpPr>
            <a:spLocks noGrp="1"/>
          </p:cNvSpPr>
          <p:nvPr>
            <p:ph idx="1"/>
          </p:nvPr>
        </p:nvSpPr>
        <p:spPr/>
        <p:txBody>
          <a:bodyPr>
            <a:normAutofit/>
          </a:bodyPr>
          <a:lstStyle/>
          <a:p>
            <a:r>
              <a:rPr lang="en-US" sz="2400" dirty="0"/>
              <a:t>Except where otherwise noted, content in this presentation </a:t>
            </a:r>
            <a:r>
              <a:rPr lang="en-US" sz="2400" dirty="0" smtClean="0"/>
              <a:t>is </a:t>
            </a:r>
            <a:r>
              <a:rPr lang="en-US" sz="2400" dirty="0"/>
              <a:t>licensed under a </a:t>
            </a:r>
            <a:r>
              <a:rPr lang="en-US" sz="2400" u="sng" dirty="0">
                <a:hlinkClick r:id="rId5"/>
              </a:rPr>
              <a:t>Creative Commons Attribution 4.0 International </a:t>
            </a:r>
            <a:r>
              <a:rPr lang="en-US" sz="2400" u="sng" dirty="0" smtClean="0">
                <a:hlinkClick r:id="rId5"/>
              </a:rPr>
              <a:t>license</a:t>
            </a:r>
            <a:r>
              <a:rPr lang="en-US" sz="2400" dirty="0" smtClean="0"/>
              <a:t>. All logos and trademarks are property of their respective owners.</a:t>
            </a:r>
          </a:p>
          <a:p>
            <a:r>
              <a:rPr lang="en-US" sz="2400" dirty="0" smtClean="0"/>
              <a:t>You may share and adapt this material, but you must give appropriate credit, provide a link to the license, and indicate if changes were made.</a:t>
            </a:r>
            <a:endParaRPr lang="en-US" sz="2400" dirty="0"/>
          </a:p>
        </p:txBody>
      </p:sp>
      <p:sp>
        <p:nvSpPr>
          <p:cNvPr id="5" name="Slide Number Placeholder 4"/>
          <p:cNvSpPr>
            <a:spLocks noGrp="1"/>
          </p:cNvSpPr>
          <p:nvPr>
            <p:ph type="sldNum" sz="quarter" idx="12"/>
          </p:nvPr>
        </p:nvSpPr>
        <p:spPr/>
        <p:txBody>
          <a:bodyPr/>
          <a:lstStyle/>
          <a:p>
            <a:fld id="{50ADEE99-5B15-4B10-A3EB-5286E787B43D}" type="slidenum">
              <a:rPr lang="en-US" smtClean="0"/>
              <a:t>43</a:t>
            </a:fld>
            <a:endParaRPr lang="en-US"/>
          </a:p>
        </p:txBody>
      </p:sp>
      <p:pic>
        <p:nvPicPr>
          <p:cNvPr id="2054" name="Picture 6" descr="Creative Commons CC B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097" y="3616678"/>
            <a:ext cx="1885374" cy="66459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3907" y="199053"/>
            <a:ext cx="609600" cy="609600"/>
          </a:xfrm>
          <a:prstGeom prst="rect">
            <a:avLst/>
          </a:prstGeom>
        </p:spPr>
      </p:pic>
      <p:sp>
        <p:nvSpPr>
          <p:cNvPr id="7" name="Date Placeholder 6"/>
          <p:cNvSpPr>
            <a:spLocks noGrp="1"/>
          </p:cNvSpPr>
          <p:nvPr>
            <p:ph type="dt" sz="half" idx="10"/>
          </p:nvPr>
        </p:nvSpPr>
        <p:spPr/>
        <p:txBody>
          <a:bodyPr/>
          <a:lstStyle/>
          <a:p>
            <a:fld id="{ED6846B0-EA16-45CB-B0DB-67A51D42AE97}" type="datetime1">
              <a:rPr lang="en-US" smtClean="0"/>
              <a:t>5/17/2018</a:t>
            </a:fld>
            <a:endParaRPr lang="en-US" dirty="0"/>
          </a:p>
        </p:txBody>
      </p:sp>
    </p:spTree>
    <p:extLst>
      <p:ext uri="{BB962C8B-B14F-4D97-AF65-F5344CB8AC3E}">
        <p14:creationId xmlns:p14="http://schemas.microsoft.com/office/powerpoint/2010/main" val="2885328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OSPI Disclaimer</a:t>
            </a:r>
            <a:endParaRPr lang="en-US" dirty="0"/>
          </a:p>
        </p:txBody>
      </p:sp>
      <p:sp>
        <p:nvSpPr>
          <p:cNvPr id="3" name="Content Placeholder 2"/>
          <p:cNvSpPr>
            <a:spLocks noGrp="1"/>
          </p:cNvSpPr>
          <p:nvPr>
            <p:ph idx="1"/>
          </p:nvPr>
        </p:nvSpPr>
        <p:spPr/>
        <p:txBody>
          <a:bodyPr/>
          <a:lstStyle/>
          <a:p>
            <a:pPr marL="0" indent="0">
              <a:spcBef>
                <a:spcPts val="0"/>
              </a:spcBef>
              <a:spcAft>
                <a:spcPts val="1200"/>
              </a:spcAft>
              <a:buClr>
                <a:schemeClr val="dk1"/>
              </a:buClr>
              <a:buSzPct val="25000"/>
              <a:buNone/>
            </a:pPr>
            <a:r>
              <a:rPr lang="en-US" dirty="0">
                <a:solidFill>
                  <a:schemeClr val="dk1"/>
                </a:solidFill>
                <a:latin typeface="Arial"/>
                <a:ea typeface="Arial"/>
                <a:cs typeface="Arial"/>
                <a:sym typeface="Arial"/>
              </a:rPr>
              <a:t>This training is meant to supplement, not supplant reading bulletins and accompanying documents; guidance from the U.S. Department of Education; chapter 392-172A WAC; Part 300 of the federal regulations; and, the Individuals with Disabilities Act. </a:t>
            </a:r>
          </a:p>
          <a:p>
            <a:pPr marL="0" indent="0">
              <a:spcBef>
                <a:spcPts val="400"/>
              </a:spcBef>
              <a:spcAft>
                <a:spcPts val="1200"/>
              </a:spcAft>
              <a:buClr>
                <a:schemeClr val="dk1"/>
              </a:buClr>
              <a:buSzPct val="25000"/>
              <a:buNone/>
            </a:pPr>
            <a:r>
              <a:rPr lang="en-US" dirty="0">
                <a:solidFill>
                  <a:schemeClr val="dk1"/>
                </a:solidFill>
                <a:latin typeface="Arial"/>
                <a:ea typeface="Arial"/>
                <a:cs typeface="Arial"/>
                <a:sym typeface="Arial"/>
              </a:rPr>
              <a:t>This presentation and/or materials should be viewed and applied by users according to their specific needs. The presentation should be used as guidance and is not intended as legal advice. </a:t>
            </a:r>
          </a:p>
          <a:p>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44</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80826"/>
            <a:ext cx="609600" cy="609600"/>
          </a:xfrm>
          <a:prstGeom prst="rect">
            <a:avLst/>
          </a:prstGeom>
        </p:spPr>
      </p:pic>
      <p:sp>
        <p:nvSpPr>
          <p:cNvPr id="7" name="Date Placeholder 6"/>
          <p:cNvSpPr>
            <a:spLocks noGrp="1"/>
          </p:cNvSpPr>
          <p:nvPr>
            <p:ph type="dt" sz="half" idx="10"/>
          </p:nvPr>
        </p:nvSpPr>
        <p:spPr/>
        <p:txBody>
          <a:bodyPr/>
          <a:lstStyle/>
          <a:p>
            <a:fld id="{690A2204-BE3A-441C-BD46-BD1836A2E74D}" type="datetime1">
              <a:rPr lang="en-US" smtClean="0"/>
              <a:t>5/17/2018</a:t>
            </a:fld>
            <a:endParaRPr lang="en-US" dirty="0"/>
          </a:p>
        </p:txBody>
      </p:sp>
    </p:spTree>
    <p:extLst>
      <p:ext uri="{BB962C8B-B14F-4D97-AF65-F5344CB8AC3E}">
        <p14:creationId xmlns:p14="http://schemas.microsoft.com/office/powerpoint/2010/main" val="4090504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8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Change in Transition Services</a:t>
            </a:r>
            <a:endParaRPr lang="en-US" dirty="0"/>
          </a:p>
        </p:txBody>
      </p:sp>
      <p:sp>
        <p:nvSpPr>
          <p:cNvPr id="3" name="Content Placeholder 2"/>
          <p:cNvSpPr>
            <a:spLocks noGrp="1"/>
          </p:cNvSpPr>
          <p:nvPr>
            <p:ph idx="1"/>
          </p:nvPr>
        </p:nvSpPr>
        <p:spPr/>
        <p:txBody>
          <a:bodyPr>
            <a:normAutofit/>
          </a:bodyPr>
          <a:lstStyle/>
          <a:p>
            <a:pPr>
              <a:lnSpc>
                <a:spcPct val="100000"/>
              </a:lnSpc>
              <a:spcBef>
                <a:spcPts val="0"/>
              </a:spcBef>
              <a:spcAft>
                <a:spcPts val="1200"/>
              </a:spcAft>
            </a:pPr>
            <a:r>
              <a:rPr lang="en-US" sz="2400" b="1" dirty="0">
                <a:solidFill>
                  <a:srgbClr val="004C97"/>
                </a:solidFill>
              </a:rPr>
              <a:t>Improving post-school outcomes for students with disabilities.</a:t>
            </a:r>
          </a:p>
          <a:p>
            <a:pPr marL="365125" indent="-365125">
              <a:lnSpc>
                <a:spcPct val="100000"/>
              </a:lnSpc>
              <a:spcBef>
                <a:spcPts val="0"/>
              </a:spcBef>
              <a:spcAft>
                <a:spcPts val="1200"/>
              </a:spcAft>
            </a:pPr>
            <a:r>
              <a:rPr lang="en-US" sz="2400" dirty="0"/>
              <a:t>CCTS provides secondary </a:t>
            </a:r>
            <a:r>
              <a:rPr lang="en-US" sz="2400" b="1" dirty="0">
                <a:solidFill>
                  <a:srgbClr val="004C97"/>
                </a:solidFill>
              </a:rPr>
              <a:t>transition training </a:t>
            </a:r>
            <a:r>
              <a:rPr lang="en-US" sz="2400" dirty="0"/>
              <a:t>and </a:t>
            </a:r>
            <a:r>
              <a:rPr lang="en-US" sz="2400" b="1" dirty="0">
                <a:solidFill>
                  <a:srgbClr val="004C97"/>
                </a:solidFill>
              </a:rPr>
              <a:t>technical assistance </a:t>
            </a:r>
            <a:r>
              <a:rPr lang="en-US" sz="2400" dirty="0"/>
              <a:t>to Washington state partnering agencies, Educational Service Districts (ESDs), Local Educational Agencies (LEAs), and public schools that serve high school-age students.</a:t>
            </a:r>
          </a:p>
          <a:p>
            <a:pPr marL="365125" indent="-365125">
              <a:lnSpc>
                <a:spcPct val="100000"/>
              </a:lnSpc>
              <a:spcBef>
                <a:spcPts val="0"/>
              </a:spcBef>
              <a:spcAft>
                <a:spcPts val="1200"/>
              </a:spcAft>
            </a:pPr>
            <a:r>
              <a:rPr lang="en-US" sz="2400" dirty="0"/>
              <a:t>CCTS has responsibility for </a:t>
            </a:r>
            <a:r>
              <a:rPr lang="en-US" sz="2400" b="1" dirty="0">
                <a:solidFill>
                  <a:srgbClr val="004C97"/>
                </a:solidFill>
              </a:rPr>
              <a:t>analyzing the district-reported post-school outcome data</a:t>
            </a:r>
            <a:r>
              <a:rPr lang="en-US" sz="2400" dirty="0"/>
              <a:t>, using the data to make informed decisions related to training and technical assistance development needs, and submitting the results of the data analysis to OSPI to be included in the state’s Annual Performance Report</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50ADEE99-5B15-4B10-A3EB-5286E787B43D}" type="slidenum">
              <a:rPr lang="en-US" smtClean="0"/>
              <a:t>5</a:t>
            </a:fld>
            <a:endParaRPr lang="en-US"/>
          </a:p>
        </p:txBody>
      </p:sp>
      <p:pic>
        <p:nvPicPr>
          <p:cNvPr id="6" name="4">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912F70F3-3060-4B88-89D2-DE433B5FB5F8}" type="datetime1">
              <a:rPr lang="en-US" smtClean="0"/>
              <a:t>5/17/2018</a:t>
            </a:fld>
            <a:endParaRPr lang="en-US" dirty="0"/>
          </a:p>
        </p:txBody>
      </p:sp>
    </p:spTree>
    <p:extLst>
      <p:ext uri="{BB962C8B-B14F-4D97-AF65-F5344CB8AC3E}">
        <p14:creationId xmlns:p14="http://schemas.microsoft.com/office/powerpoint/2010/main" val="242402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Objectives</a:t>
            </a:r>
            <a:endParaRPr lang="en-US" dirty="0"/>
          </a:p>
        </p:txBody>
      </p:sp>
      <p:sp>
        <p:nvSpPr>
          <p:cNvPr id="3" name="Content Placeholder 2"/>
          <p:cNvSpPr>
            <a:spLocks noGrp="1"/>
          </p:cNvSpPr>
          <p:nvPr>
            <p:ph idx="1"/>
          </p:nvPr>
        </p:nvSpPr>
        <p:spPr/>
        <p:txBody>
          <a:bodyPr/>
          <a:lstStyle/>
          <a:p>
            <a:pPr marL="0" indent="0">
              <a:lnSpc>
                <a:spcPct val="100000"/>
              </a:lnSpc>
              <a:spcAft>
                <a:spcPts val="600"/>
              </a:spcAft>
              <a:buNone/>
            </a:pPr>
            <a:r>
              <a:rPr lang="en-US" dirty="0"/>
              <a:t>After </a:t>
            </a:r>
            <a:r>
              <a:rPr lang="en-US" dirty="0" smtClean="0"/>
              <a:t>the presentation, </a:t>
            </a:r>
            <a:r>
              <a:rPr lang="en-US" dirty="0"/>
              <a:t>participants will:</a:t>
            </a:r>
          </a:p>
          <a:p>
            <a:pPr>
              <a:spcAft>
                <a:spcPts val="600"/>
              </a:spcAft>
            </a:pPr>
            <a:r>
              <a:rPr lang="en-US" dirty="0"/>
              <a:t>Understand reasons for the Summary of Performance.</a:t>
            </a:r>
          </a:p>
          <a:p>
            <a:pPr>
              <a:spcAft>
                <a:spcPts val="600"/>
              </a:spcAft>
            </a:pPr>
            <a:r>
              <a:rPr lang="en-US" dirty="0"/>
              <a:t>Identify basic components of the Summary of Performance.</a:t>
            </a:r>
          </a:p>
          <a:p>
            <a:pPr>
              <a:spcAft>
                <a:spcPts val="600"/>
              </a:spcAft>
            </a:pPr>
            <a:r>
              <a:rPr lang="en-US" dirty="0"/>
              <a:t>Demonstrate best practices for completing the Summary of Performance report</a:t>
            </a:r>
            <a:r>
              <a:rPr lang="en-US" dirty="0" smtClean="0"/>
              <a: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6</a:t>
            </a:fld>
            <a:endParaRPr lang="en-US"/>
          </a:p>
        </p:txBody>
      </p:sp>
      <p:pic>
        <p:nvPicPr>
          <p:cNvPr id="6" name="5">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493907" y="199053"/>
            <a:ext cx="609600" cy="609600"/>
          </a:xfrm>
          <a:prstGeom prst="rect">
            <a:avLst/>
          </a:prstGeom>
        </p:spPr>
      </p:pic>
      <p:sp>
        <p:nvSpPr>
          <p:cNvPr id="7" name="Date Placeholder 6"/>
          <p:cNvSpPr>
            <a:spLocks noGrp="1"/>
          </p:cNvSpPr>
          <p:nvPr>
            <p:ph type="dt" sz="half" idx="10"/>
          </p:nvPr>
        </p:nvSpPr>
        <p:spPr/>
        <p:txBody>
          <a:bodyPr/>
          <a:lstStyle/>
          <a:p>
            <a:fld id="{9B875119-0053-4C69-AA09-ADD4F93DE842}" type="datetime1">
              <a:rPr lang="en-US" smtClean="0"/>
              <a:t>5/17/2018</a:t>
            </a:fld>
            <a:endParaRPr lang="en-US" dirty="0"/>
          </a:p>
        </p:txBody>
      </p:sp>
    </p:spTree>
    <p:extLst>
      <p:ext uri="{BB962C8B-B14F-4D97-AF65-F5344CB8AC3E}">
        <p14:creationId xmlns:p14="http://schemas.microsoft.com/office/powerpoint/2010/main" val="408423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Reasons for the </a:t>
            </a:r>
            <a:br>
              <a:rPr lang="en-US" dirty="0" smtClean="0"/>
            </a:br>
            <a:r>
              <a:rPr lang="en-US" dirty="0" smtClean="0"/>
              <a:t>Summary of Performance</a:t>
            </a:r>
            <a:endParaRPr lang="en-US" dirty="0"/>
          </a:p>
        </p:txBody>
      </p:sp>
      <p:sp>
        <p:nvSpPr>
          <p:cNvPr id="3" name="Text Placeholder 2"/>
          <p:cNvSpPr>
            <a:spLocks noGrp="1"/>
          </p:cNvSpPr>
          <p:nvPr>
            <p:ph type="body" idx="1"/>
          </p:nvPr>
        </p:nvSpPr>
        <p:spPr/>
        <p:txBody>
          <a:bodyPr/>
          <a:lstStyle/>
          <a:p>
            <a:r>
              <a:rPr lang="en-US" dirty="0"/>
              <a:t>S</a:t>
            </a:r>
            <a:r>
              <a:rPr lang="en-US" dirty="0" smtClean="0"/>
              <a:t>tate requirement and important tool for students.</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42875"/>
            <a:ext cx="609600" cy="609600"/>
          </a:xfrm>
          <a:prstGeom prst="rect">
            <a:avLst/>
          </a:prstGeom>
        </p:spPr>
      </p:pic>
      <p:sp>
        <p:nvSpPr>
          <p:cNvPr id="7" name="Date Placeholder 6"/>
          <p:cNvSpPr>
            <a:spLocks noGrp="1"/>
          </p:cNvSpPr>
          <p:nvPr>
            <p:ph type="dt" sz="half" idx="10"/>
          </p:nvPr>
        </p:nvSpPr>
        <p:spPr/>
        <p:txBody>
          <a:bodyPr/>
          <a:lstStyle/>
          <a:p>
            <a:fld id="{85A4A7A8-45DE-4FF7-95E5-AAB40C90DC4E}" type="datetime1">
              <a:rPr lang="en-US" smtClean="0"/>
              <a:t>5/17/2018</a:t>
            </a:fld>
            <a:endParaRPr lang="en-US" dirty="0"/>
          </a:p>
        </p:txBody>
      </p:sp>
    </p:spTree>
    <p:extLst>
      <p:ext uri="{BB962C8B-B14F-4D97-AF65-F5344CB8AC3E}">
        <p14:creationId xmlns:p14="http://schemas.microsoft.com/office/powerpoint/2010/main" val="1092053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of Performance Requirement</a:t>
            </a:r>
            <a:endParaRPr lang="en-US" dirty="0"/>
          </a:p>
        </p:txBody>
      </p:sp>
      <p:sp>
        <p:nvSpPr>
          <p:cNvPr id="5" name="Content Placeholder 4"/>
          <p:cNvSpPr>
            <a:spLocks noGrp="1"/>
          </p:cNvSpPr>
          <p:nvPr>
            <p:ph idx="1"/>
          </p:nvPr>
        </p:nvSpPr>
        <p:spPr/>
        <p:txBody>
          <a:bodyPr/>
          <a:lstStyle/>
          <a:p>
            <a:pPr marL="0" indent="0">
              <a:lnSpc>
                <a:spcPct val="114000"/>
              </a:lnSpc>
              <a:spcBef>
                <a:spcPts val="0"/>
              </a:spcBef>
              <a:buNone/>
            </a:pPr>
            <a:r>
              <a:rPr lang="en-US" dirty="0" smtClean="0"/>
              <a:t>“For </a:t>
            </a:r>
            <a:r>
              <a:rPr lang="en-US" dirty="0"/>
              <a:t>a student who is </a:t>
            </a:r>
            <a:r>
              <a:rPr lang="en-US" b="1" dirty="0">
                <a:solidFill>
                  <a:srgbClr val="004C97"/>
                </a:solidFill>
              </a:rPr>
              <a:t>graduating</a:t>
            </a:r>
            <a:r>
              <a:rPr lang="en-US" dirty="0">
                <a:solidFill>
                  <a:srgbClr val="004C97"/>
                </a:solidFill>
              </a:rPr>
              <a:t> </a:t>
            </a:r>
            <a:r>
              <a:rPr lang="en-US" dirty="0"/>
              <a:t>or </a:t>
            </a:r>
            <a:r>
              <a:rPr lang="en-US" b="1" dirty="0">
                <a:solidFill>
                  <a:srgbClr val="004C97"/>
                </a:solidFill>
              </a:rPr>
              <a:t>exiting special education due to exceeding age eligibility</a:t>
            </a:r>
            <a:r>
              <a:rPr lang="en-US" dirty="0"/>
              <a:t>, </a:t>
            </a:r>
            <a:r>
              <a:rPr lang="en-US" dirty="0" smtClean="0"/>
              <a:t>the </a:t>
            </a:r>
            <a:r>
              <a:rPr lang="en-US" dirty="0"/>
              <a:t>school district must provide the student with a </a:t>
            </a:r>
            <a:r>
              <a:rPr lang="en-US" b="1" dirty="0">
                <a:solidFill>
                  <a:srgbClr val="AA0000"/>
                </a:solidFill>
              </a:rPr>
              <a:t>summary of the student’s academic achievement and functional performance</a:t>
            </a:r>
            <a:r>
              <a:rPr lang="en-US" dirty="0"/>
              <a:t>, including </a:t>
            </a:r>
            <a:r>
              <a:rPr lang="en-US" b="1" dirty="0">
                <a:solidFill>
                  <a:srgbClr val="004C97"/>
                </a:solidFill>
              </a:rPr>
              <a:t>recommendations on how to assist the student in meeting their postsecondary </a:t>
            </a:r>
            <a:r>
              <a:rPr lang="en-US" b="1" dirty="0" smtClean="0">
                <a:solidFill>
                  <a:srgbClr val="004C97"/>
                </a:solidFill>
              </a:rPr>
              <a:t>goals</a:t>
            </a:r>
            <a:r>
              <a:rPr lang="en-US" dirty="0" smtClean="0"/>
              <a:t>” </a:t>
            </a:r>
            <a:r>
              <a:rPr lang="en-US" dirty="0"/>
              <a:t>(WAC 392-172A-03030). </a:t>
            </a:r>
          </a:p>
        </p:txBody>
      </p:sp>
      <p:sp>
        <p:nvSpPr>
          <p:cNvPr id="6" name="Slide Number Placeholder 5"/>
          <p:cNvSpPr>
            <a:spLocks noGrp="1"/>
          </p:cNvSpPr>
          <p:nvPr>
            <p:ph type="sldNum" sz="quarter" idx="12"/>
          </p:nvPr>
        </p:nvSpPr>
        <p:spPr/>
        <p:txBody>
          <a:bodyPr/>
          <a:lstStyle/>
          <a:p>
            <a:fld id="{50ADEE99-5B15-4B10-A3EB-5286E787B43D}" type="slidenum">
              <a:rPr lang="en-US" smtClean="0"/>
              <a:t>8</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907" y="199053"/>
            <a:ext cx="609600" cy="609600"/>
          </a:xfrm>
          <a:prstGeom prst="rect">
            <a:avLst/>
          </a:prstGeom>
        </p:spPr>
      </p:pic>
      <p:sp>
        <p:nvSpPr>
          <p:cNvPr id="3" name="Date Placeholder 2"/>
          <p:cNvSpPr>
            <a:spLocks noGrp="1"/>
          </p:cNvSpPr>
          <p:nvPr>
            <p:ph type="dt" sz="half" idx="10"/>
          </p:nvPr>
        </p:nvSpPr>
        <p:spPr/>
        <p:txBody>
          <a:bodyPr/>
          <a:lstStyle/>
          <a:p>
            <a:fld id="{F8C19330-76E7-44A5-9857-4D3326EFF84F}" type="datetime1">
              <a:rPr lang="en-US" smtClean="0"/>
              <a:t>5/17/2018</a:t>
            </a:fld>
            <a:endParaRPr lang="en-US" dirty="0"/>
          </a:p>
        </p:txBody>
      </p:sp>
    </p:spTree>
    <p:extLst>
      <p:ext uri="{BB962C8B-B14F-4D97-AF65-F5344CB8AC3E}">
        <p14:creationId xmlns:p14="http://schemas.microsoft.com/office/powerpoint/2010/main" val="2932158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Performance as a Student Tool</a:t>
            </a:r>
            <a:endParaRPr lang="en-US" dirty="0"/>
          </a:p>
        </p:txBody>
      </p:sp>
      <p:sp>
        <p:nvSpPr>
          <p:cNvPr id="3" name="Content Placeholder 2"/>
          <p:cNvSpPr>
            <a:spLocks noGrp="1"/>
          </p:cNvSpPr>
          <p:nvPr>
            <p:ph idx="1"/>
          </p:nvPr>
        </p:nvSpPr>
        <p:spPr/>
        <p:txBody>
          <a:bodyPr/>
          <a:lstStyle/>
          <a:p>
            <a:r>
              <a:rPr lang="en-US" dirty="0" smtClean="0"/>
              <a:t>Assists </a:t>
            </a:r>
            <a:r>
              <a:rPr lang="en-US" dirty="0"/>
              <a:t>the student in the transition from high school to higher education, training, and/or </a:t>
            </a:r>
            <a:r>
              <a:rPr lang="en-US" dirty="0" smtClean="0"/>
              <a:t>employment.</a:t>
            </a:r>
          </a:p>
          <a:p>
            <a:r>
              <a:rPr lang="en-US" dirty="0" smtClean="0"/>
              <a:t>Helps </a:t>
            </a:r>
            <a:r>
              <a:rPr lang="en-US" dirty="0"/>
              <a:t>establish a student’s eligibility for reasonable accommodations and supports in postsecondary settings</a:t>
            </a:r>
            <a:r>
              <a:rPr lang="en-US" dirty="0" smtClean="0"/>
              <a:t>.</a:t>
            </a:r>
          </a:p>
          <a:p>
            <a:r>
              <a:rPr lang="en-US" dirty="0" smtClean="0"/>
              <a:t>Students can take this document with them to their DVR or DDA office, vendor, or employer. </a:t>
            </a:r>
          </a:p>
          <a:p>
            <a:r>
              <a:rPr lang="en-US" dirty="0" smtClean="0"/>
              <a:t>Tool for the student to communicate their needs—can serve as a script.</a:t>
            </a:r>
            <a:endParaRPr lang="en-US" dirty="0"/>
          </a:p>
        </p:txBody>
      </p:sp>
      <p:sp>
        <p:nvSpPr>
          <p:cNvPr id="4" name="Slide Number Placeholder 3"/>
          <p:cNvSpPr>
            <a:spLocks noGrp="1"/>
          </p:cNvSpPr>
          <p:nvPr>
            <p:ph type="sldNum" sz="quarter" idx="12"/>
          </p:nvPr>
        </p:nvSpPr>
        <p:spPr/>
        <p:txBody>
          <a:bodyPr/>
          <a:lstStyle/>
          <a:p>
            <a:fld id="{50ADEE99-5B15-4B10-A3EB-5286E787B43D}" type="slidenum">
              <a:rPr lang="en-US" smtClean="0"/>
              <a:t>9</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187" y="199053"/>
            <a:ext cx="609600" cy="609600"/>
          </a:xfrm>
          <a:prstGeom prst="rect">
            <a:avLst/>
          </a:prstGeom>
        </p:spPr>
      </p:pic>
      <p:sp>
        <p:nvSpPr>
          <p:cNvPr id="7" name="Date Placeholder 6"/>
          <p:cNvSpPr>
            <a:spLocks noGrp="1"/>
          </p:cNvSpPr>
          <p:nvPr>
            <p:ph type="dt" sz="half" idx="10"/>
          </p:nvPr>
        </p:nvSpPr>
        <p:spPr/>
        <p:txBody>
          <a:bodyPr/>
          <a:lstStyle/>
          <a:p>
            <a:fld id="{6C7A3278-B072-44BE-8B74-F5F7F58690FE}" type="datetime1">
              <a:rPr lang="en-US" smtClean="0"/>
              <a:t>5/17/2018</a:t>
            </a:fld>
            <a:endParaRPr lang="en-US" dirty="0"/>
          </a:p>
        </p:txBody>
      </p:sp>
    </p:spTree>
    <p:extLst>
      <p:ext uri="{BB962C8B-B14F-4D97-AF65-F5344CB8AC3E}">
        <p14:creationId xmlns:p14="http://schemas.microsoft.com/office/powerpoint/2010/main" val="2809828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7294|recordLength=7294|start=0|end=7294|audioFormat={00001610-0000-0010-8000-00AA00389B71}|audioRate=44100|muted=false|volume=0.8|fadeIn=0|fadeOut=0"/>
</p:tagLst>
</file>

<file path=ppt/tags/tag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5156|recordLength=15156|start=0|end=15156|audioFormat={00001610-0000-0010-8000-00AA00389B71}|audioRate=44100|muted=false|volume=0.8|fadeIn=0|fadeOut=0"/>
</p:tagLst>
</file>

<file path=ppt/tags/tag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5388|recordLength=15388|start=0|end=15388|audioFormat={00001610-0000-0010-8000-00AA00389B71}|audioRate=44100|muted=false|volume=0.8|fadeIn=0|fadeOut=0"/>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2741|recordLength=12741|start=0|end=12741|audioFormat={00001610-0000-0010-8000-00AA00389B71}|audioRate=44100|muted=false|volume=0.8|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0419|recordLength=10419|start=0|end=10419|audioFormat={00001610-0000-0010-8000-00AA00389B71}|audioRate=44100|muted=false|volume=0.8|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1178|recordLength=61178|start=0|end=61178|audioFormat={00001610-0000-0010-8000-00AA00389B71}|audioRate=44100|muted=false|volume=0.8|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0543|recordLength=20543|start=0|end=20543|audioFormat={00001610-0000-0010-8000-00AA00389B71}|audioRate=44100|muted=false|volume=0.8|fadeIn=0|fadeOut=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5564</TotalTime>
  <Words>5794</Words>
  <Application>Microsoft Office PowerPoint</Application>
  <PresentationFormat>Widescreen</PresentationFormat>
  <Paragraphs>493</Paragraphs>
  <Slides>44</Slides>
  <Notes>44</Notes>
  <HiddenSlides>0</HiddenSlides>
  <MMClips>44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ＭＳ Ｐゴシック</vt:lpstr>
      <vt:lpstr>Arial</vt:lpstr>
      <vt:lpstr>Calibri</vt:lpstr>
      <vt:lpstr>Courier New</vt:lpstr>
      <vt:lpstr>Freestyle Script</vt:lpstr>
      <vt:lpstr>Rockwell</vt:lpstr>
      <vt:lpstr>Times New Roman</vt:lpstr>
      <vt:lpstr>Office Theme</vt:lpstr>
      <vt:lpstr>1_Office Theme</vt:lpstr>
      <vt:lpstr>Summary of Performance Guidance</vt:lpstr>
      <vt:lpstr>Introduction</vt:lpstr>
      <vt:lpstr>OSPI State Needs Projects</vt:lpstr>
      <vt:lpstr>The Five State Needs Projects</vt:lpstr>
      <vt:lpstr>Center for Change in Transition Services</vt:lpstr>
      <vt:lpstr>Training Objectives</vt:lpstr>
      <vt:lpstr>Reasons for the  Summary of Performance</vt:lpstr>
      <vt:lpstr>Summary of Performance Requirement</vt:lpstr>
      <vt:lpstr>Summary of Performance as a Student Tool</vt:lpstr>
      <vt:lpstr>Basic Components of the Summary of Performance</vt:lpstr>
      <vt:lpstr>Required Components</vt:lpstr>
      <vt:lpstr>Demographics and Contact Information</vt:lpstr>
      <vt:lpstr>Demographics and Contact Information: Example</vt:lpstr>
      <vt:lpstr>Postsecondary Goals</vt:lpstr>
      <vt:lpstr>Postsecondary Goals: Example</vt:lpstr>
      <vt:lpstr>Present Levels of Performance</vt:lpstr>
      <vt:lpstr>Academic Performance</vt:lpstr>
      <vt:lpstr>Academic Performance-Reading: Example</vt:lpstr>
      <vt:lpstr>Academic Performance-Math: Example</vt:lpstr>
      <vt:lpstr>Academic Performance-Written Language: Example</vt:lpstr>
      <vt:lpstr>Functional Performance Skills</vt:lpstr>
      <vt:lpstr>Functional Performance Skills (continued)</vt:lpstr>
      <vt:lpstr>Functional Performance: Example</vt:lpstr>
      <vt:lpstr>Essential Accommodations</vt:lpstr>
      <vt:lpstr>Essential Accommodations-Academic: Example</vt:lpstr>
      <vt:lpstr>Essential Accommodations-Functional: Example</vt:lpstr>
      <vt:lpstr>Recommendations to Assist the Student</vt:lpstr>
      <vt:lpstr>Recommendations-Education/Training: Example</vt:lpstr>
      <vt:lpstr>Recommendations-Employment: Example</vt:lpstr>
      <vt:lpstr>Recommendations-Independent Living: Example</vt:lpstr>
      <vt:lpstr>Other Information</vt:lpstr>
      <vt:lpstr>Other Information: Example</vt:lpstr>
      <vt:lpstr>Signature and Date</vt:lpstr>
      <vt:lpstr>Tips and Best Practices</vt:lpstr>
      <vt:lpstr>Student Voice</vt:lpstr>
      <vt:lpstr>Team Approach</vt:lpstr>
      <vt:lpstr>Fall Planning</vt:lpstr>
      <vt:lpstr>Create a Practice Summary Document</vt:lpstr>
      <vt:lpstr>Materials and Resources</vt:lpstr>
      <vt:lpstr>Examples and Templates</vt:lpstr>
      <vt:lpstr>References</vt:lpstr>
      <vt:lpstr>CCTS Contact</vt:lpstr>
      <vt:lpstr>Creative Commons License</vt:lpstr>
      <vt:lpstr>OSPI Disclaimer</vt:lpstr>
    </vt:vector>
  </TitlesOfParts>
  <Company>Seattle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Shepherd, Jay</dc:creator>
  <cp:lastModifiedBy>Shepherd, Jay</cp:lastModifiedBy>
  <cp:revision>71</cp:revision>
  <dcterms:created xsi:type="dcterms:W3CDTF">2018-05-11T21:33:41Z</dcterms:created>
  <dcterms:modified xsi:type="dcterms:W3CDTF">2018-05-17T23:26:16Z</dcterms:modified>
</cp:coreProperties>
</file>