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2" r:id="rId5"/>
    <p:sldId id="261" r:id="rId6"/>
    <p:sldId id="259" r:id="rId7"/>
    <p:sldId id="260"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2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79E682-D23E-5C49-851C-0EB95A5CE172}" type="datetimeFigureOut">
              <a:rPr lang="en-US" smtClean="0"/>
              <a:t>8/1/16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464841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9E682-D23E-5C49-851C-0EB95A5CE172}" type="datetimeFigureOut">
              <a:rPr lang="en-US" smtClean="0"/>
              <a:t>8/1/16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427817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9E682-D23E-5C49-851C-0EB95A5CE172}" type="datetimeFigureOut">
              <a:rPr lang="en-US" smtClean="0"/>
              <a:t>8/1/16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1056484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9E682-D23E-5C49-851C-0EB95A5CE172}" type="datetimeFigureOut">
              <a:rPr lang="en-US" smtClean="0"/>
              <a:t>8/1/16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320658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79E682-D23E-5C49-851C-0EB95A5CE172}" type="datetimeFigureOut">
              <a:rPr lang="en-US" smtClean="0"/>
              <a:t>8/1/16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408453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79E682-D23E-5C49-851C-0EB95A5CE172}" type="datetimeFigureOut">
              <a:rPr lang="en-US" smtClean="0"/>
              <a:t>8/1/16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914538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79E682-D23E-5C49-851C-0EB95A5CE172}" type="datetimeFigureOut">
              <a:rPr lang="en-US" smtClean="0"/>
              <a:t>8/1/16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2535211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79E682-D23E-5C49-851C-0EB95A5CE172}" type="datetimeFigureOut">
              <a:rPr lang="en-US" smtClean="0"/>
              <a:t>8/1/16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2589854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79E682-D23E-5C49-851C-0EB95A5CE172}" type="datetimeFigureOut">
              <a:rPr lang="en-US" smtClean="0"/>
              <a:t>8/1/16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4251382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79E682-D23E-5C49-851C-0EB95A5CE172}" type="datetimeFigureOut">
              <a:rPr lang="en-US" smtClean="0"/>
              <a:t>8/1/16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2126351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79E682-D23E-5C49-851C-0EB95A5CE172}" type="datetimeFigureOut">
              <a:rPr lang="en-US" smtClean="0"/>
              <a:t>8/1/16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80C22-750D-8548-BF5B-D7FA28584EEF}" type="slidenum">
              <a:rPr lang="en-US" smtClean="0"/>
              <a:t>‹#›</a:t>
            </a:fld>
            <a:endParaRPr lang="en-US"/>
          </a:p>
        </p:txBody>
      </p:sp>
    </p:spTree>
    <p:extLst>
      <p:ext uri="{BB962C8B-B14F-4D97-AF65-F5344CB8AC3E}">
        <p14:creationId xmlns:p14="http://schemas.microsoft.com/office/powerpoint/2010/main" val="11760801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9E682-D23E-5C49-851C-0EB95A5CE172}" type="datetimeFigureOut">
              <a:rPr lang="en-US" smtClean="0"/>
              <a:t>8/1/16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80C22-750D-8548-BF5B-D7FA28584EEF}" type="slidenum">
              <a:rPr lang="en-US" smtClean="0"/>
              <a:t>‹#›</a:t>
            </a:fld>
            <a:endParaRPr lang="en-US"/>
          </a:p>
        </p:txBody>
      </p:sp>
    </p:spTree>
    <p:extLst>
      <p:ext uri="{BB962C8B-B14F-4D97-AF65-F5344CB8AC3E}">
        <p14:creationId xmlns:p14="http://schemas.microsoft.com/office/powerpoint/2010/main" val="2528992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Is Weeding Defensible?  </a:t>
            </a:r>
            <a:br>
              <a:rPr lang="en-US" dirty="0" smtClean="0"/>
            </a:br>
            <a:r>
              <a:rPr lang="en-US" dirty="0" smtClean="0"/>
              <a:t>Moral Consideration for Crabgrass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John Hainze</a:t>
            </a:r>
          </a:p>
          <a:p>
            <a:r>
              <a:rPr lang="en-US" dirty="0" smtClean="0"/>
              <a:t>Center for Environmental Justice and Sustainability</a:t>
            </a:r>
          </a:p>
          <a:p>
            <a:r>
              <a:rPr lang="en-US" dirty="0" smtClean="0"/>
              <a:t>Seattle University</a:t>
            </a:r>
            <a:endParaRPr lang="en-US" dirty="0"/>
          </a:p>
        </p:txBody>
      </p:sp>
    </p:spTree>
    <p:extLst>
      <p:ext uri="{BB962C8B-B14F-4D97-AF65-F5344CB8AC3E}">
        <p14:creationId xmlns:p14="http://schemas.microsoft.com/office/powerpoint/2010/main" val="174501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Confucianism</a:t>
            </a:r>
            <a:endParaRPr lang="en-US" dirty="0"/>
          </a:p>
        </p:txBody>
      </p:sp>
      <p:sp>
        <p:nvSpPr>
          <p:cNvPr id="3" name="Content Placeholder 2"/>
          <p:cNvSpPr>
            <a:spLocks noGrp="1"/>
          </p:cNvSpPr>
          <p:nvPr>
            <p:ph idx="1"/>
          </p:nvPr>
        </p:nvSpPr>
        <p:spPr/>
        <p:txBody>
          <a:bodyPr/>
          <a:lstStyle/>
          <a:p>
            <a:r>
              <a:rPr lang="en-US" dirty="0" smtClean="0"/>
              <a:t>Connection between humans and nature </a:t>
            </a:r>
          </a:p>
          <a:p>
            <a:r>
              <a:rPr lang="en-US" dirty="0" smtClean="0"/>
              <a:t>Maintain a productive and respectful relationship with nature</a:t>
            </a:r>
          </a:p>
          <a:p>
            <a:r>
              <a:rPr lang="en-US" dirty="0" smtClean="0"/>
              <a:t>Humans have a responsibility for nature – “Heaven is my father and Earth is my mother”</a:t>
            </a:r>
          </a:p>
          <a:p>
            <a:r>
              <a:rPr lang="en-US" dirty="0" smtClean="0"/>
              <a:t>Humility towards nature – “such a small creature as I finds and intimate place in their midst”</a:t>
            </a:r>
            <a:endParaRPr lang="en-US" dirty="0"/>
          </a:p>
        </p:txBody>
      </p:sp>
    </p:spTree>
    <p:extLst>
      <p:ext uri="{BB962C8B-B14F-4D97-AF65-F5344CB8AC3E}">
        <p14:creationId xmlns:p14="http://schemas.microsoft.com/office/powerpoint/2010/main" val="4045667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a:t>
            </a:r>
            <a:endParaRPr lang="en-US" dirty="0"/>
          </a:p>
        </p:txBody>
      </p:sp>
      <p:sp>
        <p:nvSpPr>
          <p:cNvPr id="3" name="Content Placeholder 2"/>
          <p:cNvSpPr>
            <a:spLocks noGrp="1"/>
          </p:cNvSpPr>
          <p:nvPr>
            <p:ph idx="1"/>
          </p:nvPr>
        </p:nvSpPr>
        <p:spPr/>
        <p:txBody>
          <a:bodyPr>
            <a:normAutofit lnSpcReduction="10000"/>
          </a:bodyPr>
          <a:lstStyle/>
          <a:p>
            <a:r>
              <a:rPr lang="en-US" dirty="0" smtClean="0"/>
              <a:t>The Earth is made for all creatures, not just human beings (Qur’an, </a:t>
            </a:r>
            <a:r>
              <a:rPr lang="en-US" dirty="0" err="1" smtClean="0"/>
              <a:t>Ar-Rahmaan</a:t>
            </a:r>
            <a:r>
              <a:rPr lang="en-US" dirty="0" smtClean="0"/>
              <a:t> 55:10)</a:t>
            </a:r>
          </a:p>
          <a:p>
            <a:r>
              <a:rPr lang="en-US" dirty="0" smtClean="0"/>
              <a:t>One should be respectful towards nature</a:t>
            </a:r>
          </a:p>
          <a:p>
            <a:r>
              <a:rPr lang="en-US" dirty="0" err="1" smtClean="0"/>
              <a:t>Muhammed</a:t>
            </a:r>
            <a:r>
              <a:rPr lang="en-US" dirty="0" smtClean="0"/>
              <a:t> says that planting food that may be consumed by other animals is a charitable act (</a:t>
            </a:r>
            <a:r>
              <a:rPr lang="en-US" dirty="0" err="1" smtClean="0"/>
              <a:t>Sahih</a:t>
            </a:r>
            <a:r>
              <a:rPr lang="en-US" dirty="0" smtClean="0"/>
              <a:t> Muslim 10:3769)</a:t>
            </a:r>
          </a:p>
          <a:p>
            <a:r>
              <a:rPr lang="en-US" dirty="0" smtClean="0"/>
              <a:t>Created by God, nature is sacred and part of God’s revelation</a:t>
            </a:r>
          </a:p>
          <a:p>
            <a:r>
              <a:rPr lang="en-US" dirty="0" smtClean="0"/>
              <a:t>All life sings praises to God</a:t>
            </a:r>
            <a:endParaRPr lang="en-US" dirty="0"/>
          </a:p>
        </p:txBody>
      </p:sp>
    </p:spTree>
    <p:extLst>
      <p:ext uri="{BB962C8B-B14F-4D97-AF65-F5344CB8AC3E}">
        <p14:creationId xmlns:p14="http://schemas.microsoft.com/office/powerpoint/2010/main" val="535800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Judaism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Adam was created last so that “if a man’s mind becomes (too) proud he may be reminded that the gnats preceded him in the order of creation.” (Babylonian Talmud, Sanhedrin 38a:35)</a:t>
            </a:r>
          </a:p>
          <a:p>
            <a:r>
              <a:rPr lang="en-US" dirty="0" smtClean="0"/>
              <a:t>God says, “</a:t>
            </a:r>
            <a:r>
              <a:rPr lang="is-IS" dirty="0" smtClean="0"/>
              <a:t>…take great care that you do not damage and destroy My world...”(Ecclesiastes Rabba 7:13)</a:t>
            </a:r>
          </a:p>
          <a:p>
            <a:r>
              <a:rPr lang="is-IS" dirty="0" smtClean="0"/>
              <a:t>Caring for others may be expanded to the Earth and other species (Tirosh-Samuelson)</a:t>
            </a:r>
            <a:endParaRPr lang="en-US" dirty="0" smtClean="0"/>
          </a:p>
          <a:p>
            <a:endParaRPr lang="en-US" dirty="0" smtClean="0"/>
          </a:p>
          <a:p>
            <a:endParaRPr lang="en-US" dirty="0"/>
          </a:p>
        </p:txBody>
      </p:sp>
    </p:spTree>
    <p:extLst>
      <p:ext uri="{BB962C8B-B14F-4D97-AF65-F5344CB8AC3E}">
        <p14:creationId xmlns:p14="http://schemas.microsoft.com/office/powerpoint/2010/main" val="488185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Judaism, Christianity and the Hebrew Bible</a:t>
            </a:r>
            <a:endParaRPr lang="en-US" dirty="0"/>
          </a:p>
        </p:txBody>
      </p:sp>
      <p:sp>
        <p:nvSpPr>
          <p:cNvPr id="3" name="Content Placeholder 2"/>
          <p:cNvSpPr>
            <a:spLocks noGrp="1"/>
          </p:cNvSpPr>
          <p:nvPr>
            <p:ph idx="1"/>
          </p:nvPr>
        </p:nvSpPr>
        <p:spPr/>
        <p:txBody>
          <a:bodyPr>
            <a:normAutofit/>
          </a:bodyPr>
          <a:lstStyle/>
          <a:p>
            <a:r>
              <a:rPr lang="en-US" dirty="0"/>
              <a:t>God is concerned equally with all of creation – in the Psalms (104</a:t>
            </a:r>
            <a:r>
              <a:rPr lang="en-US" dirty="0" smtClean="0"/>
              <a:t>)</a:t>
            </a:r>
          </a:p>
          <a:p>
            <a:r>
              <a:rPr lang="en-US" dirty="0" smtClean="0"/>
              <a:t>God calls creation good - before the creation of human beings in Genesis</a:t>
            </a:r>
          </a:p>
          <a:p>
            <a:r>
              <a:rPr lang="en-US" dirty="0" smtClean="0"/>
              <a:t>Human humility with respect to nature – in the Book of Job (38-41)</a:t>
            </a:r>
          </a:p>
          <a:p>
            <a:r>
              <a:rPr lang="en-US" dirty="0" smtClean="0"/>
              <a:t>Humans have no advantage over animals – Ecclesiastes (3: 19,20)</a:t>
            </a:r>
          </a:p>
        </p:txBody>
      </p:sp>
    </p:spTree>
    <p:extLst>
      <p:ext uri="{BB962C8B-B14F-4D97-AF65-F5344CB8AC3E}">
        <p14:creationId xmlns:p14="http://schemas.microsoft.com/office/powerpoint/2010/main" val="1506365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Christianity</a:t>
            </a:r>
            <a:endParaRPr lang="en-US" dirty="0"/>
          </a:p>
        </p:txBody>
      </p:sp>
      <p:sp>
        <p:nvSpPr>
          <p:cNvPr id="3" name="Content Placeholder 2"/>
          <p:cNvSpPr>
            <a:spLocks noGrp="1"/>
          </p:cNvSpPr>
          <p:nvPr>
            <p:ph idx="1"/>
          </p:nvPr>
        </p:nvSpPr>
        <p:spPr/>
        <p:txBody>
          <a:bodyPr/>
          <a:lstStyle/>
          <a:p>
            <a:r>
              <a:rPr lang="en-US" dirty="0" smtClean="0"/>
              <a:t>All of creation will be redeemed in Romans (8:21)</a:t>
            </a:r>
          </a:p>
          <a:p>
            <a:r>
              <a:rPr lang="en-US" dirty="0" smtClean="0"/>
              <a:t>God’s throne is surrounded by creatures resembling a human being, an eagle, a bull, and a lion in the Book of Revelation (4: 6-8)</a:t>
            </a:r>
          </a:p>
          <a:p>
            <a:r>
              <a:rPr lang="en-US" dirty="0" smtClean="0"/>
              <a:t>All of creation exists for God (e.g., Col. 1:16)</a:t>
            </a:r>
          </a:p>
          <a:p>
            <a:r>
              <a:rPr lang="en-US" dirty="0" smtClean="0"/>
              <a:t>God cares for sparrows (Mt. 10:29) though may value humans more highly (Mt. 10:31)</a:t>
            </a:r>
          </a:p>
          <a:p>
            <a:endParaRPr lang="en-US" dirty="0"/>
          </a:p>
        </p:txBody>
      </p:sp>
    </p:spTree>
    <p:extLst>
      <p:ext uri="{BB962C8B-B14F-4D97-AF65-F5344CB8AC3E}">
        <p14:creationId xmlns:p14="http://schemas.microsoft.com/office/powerpoint/2010/main" val="844769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Judaism, Christianity and Science</a:t>
            </a:r>
            <a:endParaRPr lang="en-US" dirty="0"/>
          </a:p>
        </p:txBody>
      </p:sp>
      <p:sp>
        <p:nvSpPr>
          <p:cNvPr id="3" name="Content Placeholder 2"/>
          <p:cNvSpPr>
            <a:spLocks noGrp="1"/>
          </p:cNvSpPr>
          <p:nvPr>
            <p:ph idx="1"/>
          </p:nvPr>
        </p:nvSpPr>
        <p:spPr/>
        <p:txBody>
          <a:bodyPr/>
          <a:lstStyle/>
          <a:p>
            <a:r>
              <a:rPr lang="en-US" dirty="0" smtClean="0"/>
              <a:t>Augustine suggests we may misinterpret scripture if our interpretations depart from what we observe and our own reason.</a:t>
            </a:r>
          </a:p>
          <a:p>
            <a:r>
              <a:rPr lang="en-US" dirty="0" smtClean="0"/>
              <a:t>Maimonides says that the truth should be accepted from all sources.</a:t>
            </a:r>
          </a:p>
          <a:p>
            <a:r>
              <a:rPr lang="en-US" dirty="0" smtClean="0"/>
              <a:t>Science teaches our smallness in the universe</a:t>
            </a:r>
          </a:p>
          <a:p>
            <a:r>
              <a:rPr lang="en-US" dirty="0" smtClean="0"/>
              <a:t>And, that the Earth’s resources are finite </a:t>
            </a:r>
            <a:endParaRPr lang="en-US" dirty="0"/>
          </a:p>
        </p:txBody>
      </p:sp>
    </p:spTree>
    <p:extLst>
      <p:ext uri="{BB962C8B-B14F-4D97-AF65-F5344CB8AC3E}">
        <p14:creationId xmlns:p14="http://schemas.microsoft.com/office/powerpoint/2010/main" val="4161217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Contributions of Science to Moral Consideration of Other Species</a:t>
            </a:r>
            <a:endParaRPr lang="en-US" dirty="0"/>
          </a:p>
        </p:txBody>
      </p:sp>
      <p:sp>
        <p:nvSpPr>
          <p:cNvPr id="3" name="Content Placeholder 2"/>
          <p:cNvSpPr>
            <a:spLocks noGrp="1"/>
          </p:cNvSpPr>
          <p:nvPr>
            <p:ph idx="1"/>
          </p:nvPr>
        </p:nvSpPr>
        <p:spPr/>
        <p:txBody>
          <a:bodyPr>
            <a:normAutofit lnSpcReduction="10000"/>
          </a:bodyPr>
          <a:lstStyle/>
          <a:p>
            <a:r>
              <a:rPr lang="en-US" dirty="0" smtClean="0"/>
              <a:t>Humility – the position of human beings in the universe and relative to other living things</a:t>
            </a:r>
          </a:p>
          <a:p>
            <a:r>
              <a:rPr lang="en-US" dirty="0" smtClean="0"/>
              <a:t>Relatedness to other living things</a:t>
            </a:r>
          </a:p>
          <a:p>
            <a:r>
              <a:rPr lang="en-US" dirty="0" smtClean="0"/>
              <a:t>What is intrinsic value in biological terms?</a:t>
            </a:r>
          </a:p>
          <a:p>
            <a:pPr lvl="1"/>
            <a:r>
              <a:rPr lang="en-US" dirty="0" smtClean="0"/>
              <a:t>Ecosystem contributions</a:t>
            </a:r>
          </a:p>
          <a:p>
            <a:pPr lvl="1"/>
            <a:r>
              <a:rPr lang="en-US" dirty="0" smtClean="0"/>
              <a:t>Evolutionary success</a:t>
            </a:r>
          </a:p>
          <a:p>
            <a:pPr lvl="2"/>
            <a:r>
              <a:rPr lang="en-US" dirty="0" smtClean="0"/>
              <a:t>A product of adaptability and reproductive success</a:t>
            </a:r>
          </a:p>
          <a:p>
            <a:r>
              <a:rPr lang="en-US" dirty="0" smtClean="0"/>
              <a:t>Understanding human evolution and the importance of sociality</a:t>
            </a:r>
          </a:p>
          <a:p>
            <a:pPr lvl="1"/>
            <a:endParaRPr lang="en-US" dirty="0"/>
          </a:p>
        </p:txBody>
      </p:sp>
    </p:spTree>
    <p:extLst>
      <p:ext uri="{BB962C8B-B14F-4D97-AF65-F5344CB8AC3E}">
        <p14:creationId xmlns:p14="http://schemas.microsoft.com/office/powerpoint/2010/main" val="1829708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Living things such as crabgrass and silverfish have tens of millions to hundreds of millions of years of evolutionary success, play important roles in their ecosystem, and thus have intrinsic value – they are due moral consideration.</a:t>
            </a:r>
          </a:p>
          <a:p>
            <a:r>
              <a:rPr lang="en-US" dirty="0" smtClean="0"/>
              <a:t>These living things have interests or a good that may be fulfilled.  We, as human beings must avoid interfering with the flourishing of other organisms.</a:t>
            </a:r>
          </a:p>
          <a:p>
            <a:r>
              <a:rPr lang="en-US" dirty="0" smtClean="0"/>
              <a:t>These positions are consistent with strands of philosophical thought and major world religious traditions.</a:t>
            </a:r>
          </a:p>
          <a:p>
            <a:endParaRPr lang="en-US" dirty="0"/>
          </a:p>
        </p:txBody>
      </p:sp>
    </p:spTree>
    <p:extLst>
      <p:ext uri="{BB962C8B-B14F-4D97-AF65-F5344CB8AC3E}">
        <p14:creationId xmlns:p14="http://schemas.microsoft.com/office/powerpoint/2010/main" val="4198885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Synthesis</a:t>
            </a:r>
            <a:endParaRPr lang="en-US" dirty="0"/>
          </a:p>
        </p:txBody>
      </p:sp>
      <p:sp>
        <p:nvSpPr>
          <p:cNvPr id="3" name="Content Placeholder 2"/>
          <p:cNvSpPr>
            <a:spLocks noGrp="1"/>
          </p:cNvSpPr>
          <p:nvPr>
            <p:ph idx="1"/>
          </p:nvPr>
        </p:nvSpPr>
        <p:spPr>
          <a:xfrm>
            <a:off x="457200" y="1417638"/>
            <a:ext cx="8229600" cy="5127231"/>
          </a:xfrm>
        </p:spPr>
        <p:txBody>
          <a:bodyPr>
            <a:normAutofit fontScale="62500" lnSpcReduction="20000"/>
          </a:bodyPr>
          <a:lstStyle/>
          <a:p>
            <a:r>
              <a:rPr lang="en-US" sz="4000" dirty="0"/>
              <a:t>M</a:t>
            </a:r>
            <a:r>
              <a:rPr lang="en-US" sz="4000" dirty="0" smtClean="0"/>
              <a:t>oral significance.  Is there a hierarchy in situations of conflict?</a:t>
            </a:r>
          </a:p>
          <a:p>
            <a:pPr lvl="1"/>
            <a:r>
              <a:rPr lang="en-US" sz="3600" dirty="0"/>
              <a:t>Decisions that negatively affect other living things for reasons of financial gain, aesthetics, or convenience are </a:t>
            </a:r>
            <a:r>
              <a:rPr lang="en-US" sz="3600" dirty="0" smtClean="0"/>
              <a:t>difficult, if not impossible, </a:t>
            </a:r>
            <a:r>
              <a:rPr lang="en-US" sz="3600" dirty="0"/>
              <a:t>to morally support</a:t>
            </a:r>
            <a:r>
              <a:rPr lang="en-US" sz="3600" dirty="0" smtClean="0"/>
              <a:t>.</a:t>
            </a:r>
          </a:p>
          <a:p>
            <a:pPr lvl="1"/>
            <a:r>
              <a:rPr lang="en-US" sz="3600" dirty="0" smtClean="0"/>
              <a:t>The </a:t>
            </a:r>
            <a:r>
              <a:rPr lang="en-US" sz="3600" dirty="0"/>
              <a:t>right to feed, clothe, house, or defend oneself or one’s family is broadly accepted in philosophy and religious traditions, but as is particularly seen in indigenous traditions the impact on other organisms warrants respectful reflection.  </a:t>
            </a:r>
            <a:endParaRPr lang="en-US" sz="3600" dirty="0" smtClean="0"/>
          </a:p>
          <a:p>
            <a:pPr lvl="1"/>
            <a:r>
              <a:rPr lang="en-US" sz="3700" dirty="0" smtClean="0"/>
              <a:t>No reason to prefer one set of adaptations over another.</a:t>
            </a:r>
          </a:p>
          <a:p>
            <a:pPr lvl="1"/>
            <a:r>
              <a:rPr lang="en-US" sz="3700" dirty="0" smtClean="0"/>
              <a:t>Humans are social animals – our evolutionary success is largely the result of cooperative behavior.  Though there may be no moral basis for choosing to save a human over another species, to prefer a human is part of what it is to be a human being. </a:t>
            </a:r>
          </a:p>
        </p:txBody>
      </p:sp>
    </p:spTree>
    <p:extLst>
      <p:ext uri="{BB962C8B-B14F-4D97-AF65-F5344CB8AC3E}">
        <p14:creationId xmlns:p14="http://schemas.microsoft.com/office/powerpoint/2010/main" val="4290877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Silverfish</a:t>
            </a:r>
            <a:endParaRPr lang="en-US" dirty="0"/>
          </a:p>
        </p:txBody>
      </p:sp>
      <p:pic>
        <p:nvPicPr>
          <p:cNvPr id="4" name="Content Placeholder 3" descr="silverfish.jpg"/>
          <p:cNvPicPr>
            <a:picLocks noGrp="1" noChangeAspect="1"/>
          </p:cNvPicPr>
          <p:nvPr>
            <p:ph idx="1"/>
          </p:nvPr>
        </p:nvPicPr>
        <p:blipFill>
          <a:blip r:embed="rId2">
            <a:extLst>
              <a:ext uri="{28A0092B-C50C-407E-A947-70E740481C1C}">
                <a14:useLocalDpi xmlns:a14="http://schemas.microsoft.com/office/drawing/2010/main" val="0"/>
              </a:ext>
            </a:extLst>
          </a:blip>
          <a:srcRect t="-6722" b="-6722"/>
          <a:stretch>
            <a:fillRect/>
          </a:stretch>
        </p:blipFill>
        <p:spPr/>
      </p:pic>
      <p:sp>
        <p:nvSpPr>
          <p:cNvPr id="5" name="TextBox 4"/>
          <p:cNvSpPr txBox="1"/>
          <p:nvPr/>
        </p:nvSpPr>
        <p:spPr>
          <a:xfrm>
            <a:off x="6659562" y="5864553"/>
            <a:ext cx="2016125" cy="523220"/>
          </a:xfrm>
          <a:prstGeom prst="rect">
            <a:avLst/>
          </a:prstGeom>
          <a:noFill/>
        </p:spPr>
        <p:txBody>
          <a:bodyPr wrap="square" rtlCol="0">
            <a:spAutoFit/>
          </a:bodyPr>
          <a:lstStyle/>
          <a:p>
            <a:r>
              <a:rPr lang="en-US" sz="1400" dirty="0" smtClean="0"/>
              <a:t>Photo by J. Hahn, University of Minnesota </a:t>
            </a:r>
            <a:endParaRPr lang="en-US" sz="1400" dirty="0"/>
          </a:p>
        </p:txBody>
      </p:sp>
    </p:spTree>
    <p:extLst>
      <p:ext uri="{BB962C8B-B14F-4D97-AF65-F5344CB8AC3E}">
        <p14:creationId xmlns:p14="http://schemas.microsoft.com/office/powerpoint/2010/main" val="3406165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Relationship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Human Evolution</a:t>
            </a:r>
          </a:p>
          <a:p>
            <a:pPr lvl="1"/>
            <a:r>
              <a:rPr lang="en-US" dirty="0" smtClean="0"/>
              <a:t>Our </a:t>
            </a:r>
            <a:r>
              <a:rPr lang="en-US" dirty="0" err="1"/>
              <a:t>H</a:t>
            </a:r>
            <a:r>
              <a:rPr lang="en-US" dirty="0" err="1" smtClean="0"/>
              <a:t>ominina</a:t>
            </a:r>
            <a:r>
              <a:rPr lang="en-US" dirty="0" smtClean="0"/>
              <a:t> lineage split from chimps about 7.5 million years ago and</a:t>
            </a:r>
            <a:r>
              <a:rPr lang="en-US" dirty="0"/>
              <a:t> </a:t>
            </a:r>
            <a:r>
              <a:rPr lang="en-US" i="1" dirty="0" smtClean="0"/>
              <a:t>Homo sapiens </a:t>
            </a:r>
            <a:r>
              <a:rPr lang="en-US" dirty="0" smtClean="0"/>
              <a:t>appeared less than 500,000 years ago.</a:t>
            </a:r>
            <a:endParaRPr lang="en-US" i="1" dirty="0" smtClean="0"/>
          </a:p>
          <a:p>
            <a:pPr lvl="1"/>
            <a:r>
              <a:rPr lang="en-US" dirty="0" smtClean="0"/>
              <a:t>Other living things were either food, dangerous, or neutral</a:t>
            </a:r>
          </a:p>
          <a:p>
            <a:pPr lvl="1"/>
            <a:r>
              <a:rPr lang="en-US" dirty="0" smtClean="0"/>
              <a:t>Adaptations such as ability to run long distances, large brain and cognitive abilities, and sociality enabled survival</a:t>
            </a:r>
          </a:p>
          <a:p>
            <a:pPr lvl="1"/>
            <a:r>
              <a:rPr lang="en-US" dirty="0" smtClean="0"/>
              <a:t>Humans as a social animal</a:t>
            </a:r>
          </a:p>
          <a:p>
            <a:pPr lvl="2"/>
            <a:r>
              <a:rPr lang="en-US" dirty="0" smtClean="0"/>
              <a:t>Survival involved protecting members of the group - altruism</a:t>
            </a:r>
          </a:p>
          <a:p>
            <a:pPr lvl="2"/>
            <a:r>
              <a:rPr lang="en-US" dirty="0" smtClean="0"/>
              <a:t>Source of our intuitions about other species</a:t>
            </a:r>
          </a:p>
          <a:p>
            <a:pPr lvl="1"/>
            <a:endParaRPr lang="en-US" dirty="0"/>
          </a:p>
        </p:txBody>
      </p:sp>
    </p:spTree>
    <p:extLst>
      <p:ext uri="{BB962C8B-B14F-4D97-AF65-F5344CB8AC3E}">
        <p14:creationId xmlns:p14="http://schemas.microsoft.com/office/powerpoint/2010/main" val="327538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Crabgrass</a:t>
            </a:r>
            <a:endParaRPr lang="en-US" dirty="0"/>
          </a:p>
        </p:txBody>
      </p:sp>
      <p:pic>
        <p:nvPicPr>
          <p:cNvPr id="4" name="Content Placeholder 3" descr="crabgrass.jpg"/>
          <p:cNvPicPr>
            <a:picLocks noGrp="1" noChangeAspect="1"/>
          </p:cNvPicPr>
          <p:nvPr>
            <p:ph idx="1"/>
          </p:nvPr>
        </p:nvPicPr>
        <p:blipFill>
          <a:blip r:embed="rId2">
            <a:extLst>
              <a:ext uri="{28A0092B-C50C-407E-A947-70E740481C1C}">
                <a14:useLocalDpi xmlns:a14="http://schemas.microsoft.com/office/drawing/2010/main" val="0"/>
              </a:ext>
            </a:extLst>
          </a:blip>
          <a:srcRect l="-10610" r="-10610"/>
          <a:stretch>
            <a:fillRect/>
          </a:stretch>
        </p:blipFill>
        <p:spPr/>
      </p:pic>
      <p:sp>
        <p:nvSpPr>
          <p:cNvPr id="5" name="TextBox 4"/>
          <p:cNvSpPr txBox="1"/>
          <p:nvPr/>
        </p:nvSpPr>
        <p:spPr>
          <a:xfrm>
            <a:off x="5683250" y="6073973"/>
            <a:ext cx="2254250" cy="307777"/>
          </a:xfrm>
          <a:prstGeom prst="rect">
            <a:avLst/>
          </a:prstGeom>
          <a:noFill/>
        </p:spPr>
        <p:txBody>
          <a:bodyPr wrap="square" rtlCol="0">
            <a:spAutoFit/>
          </a:bodyPr>
          <a:lstStyle/>
          <a:p>
            <a:r>
              <a:rPr lang="en-US" sz="1400" dirty="0" smtClean="0"/>
              <a:t>Photo University of Missouri</a:t>
            </a:r>
            <a:endParaRPr lang="en-US" sz="1400" dirty="0"/>
          </a:p>
        </p:txBody>
      </p:sp>
    </p:spTree>
    <p:extLst>
      <p:ext uri="{BB962C8B-B14F-4D97-AF65-F5344CB8AC3E}">
        <p14:creationId xmlns:p14="http://schemas.microsoft.com/office/powerpoint/2010/main" val="1774474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Philosophical Positions</a:t>
            </a:r>
            <a:endParaRPr lang="en-US" dirty="0"/>
          </a:p>
        </p:txBody>
      </p:sp>
      <p:sp>
        <p:nvSpPr>
          <p:cNvPr id="3" name="Content Placeholder 2"/>
          <p:cNvSpPr>
            <a:spLocks noGrp="1"/>
          </p:cNvSpPr>
          <p:nvPr>
            <p:ph idx="1"/>
          </p:nvPr>
        </p:nvSpPr>
        <p:spPr/>
        <p:txBody>
          <a:bodyPr/>
          <a:lstStyle/>
          <a:p>
            <a:r>
              <a:rPr lang="en-US" dirty="0"/>
              <a:t>Aristotle – father of biology</a:t>
            </a:r>
          </a:p>
          <a:p>
            <a:pPr lvl="1"/>
            <a:r>
              <a:rPr lang="en-US" dirty="0"/>
              <a:t>Humans as rational beings rank above animals</a:t>
            </a:r>
          </a:p>
          <a:p>
            <a:r>
              <a:rPr lang="en-US" dirty="0"/>
              <a:t>Descartes </a:t>
            </a:r>
          </a:p>
          <a:p>
            <a:pPr lvl="1"/>
            <a:r>
              <a:rPr lang="en-US" dirty="0"/>
              <a:t>Practices vivisection</a:t>
            </a:r>
          </a:p>
          <a:p>
            <a:r>
              <a:rPr lang="en-US" dirty="0"/>
              <a:t>Kant</a:t>
            </a:r>
          </a:p>
          <a:p>
            <a:pPr lvl="1"/>
            <a:r>
              <a:rPr lang="en-US" dirty="0"/>
              <a:t>Don’t kick the dog, but not for the dog’s sake</a:t>
            </a:r>
          </a:p>
          <a:p>
            <a:endParaRPr lang="en-US" dirty="0"/>
          </a:p>
        </p:txBody>
      </p:sp>
    </p:spTree>
    <p:extLst>
      <p:ext uri="{BB962C8B-B14F-4D97-AF65-F5344CB8AC3E}">
        <p14:creationId xmlns:p14="http://schemas.microsoft.com/office/powerpoint/2010/main" val="214496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Attitudes</a:t>
            </a:r>
            <a:endParaRPr lang="en-US" dirty="0"/>
          </a:p>
        </p:txBody>
      </p:sp>
      <p:sp>
        <p:nvSpPr>
          <p:cNvPr id="3" name="Content Placeholder 2"/>
          <p:cNvSpPr>
            <a:spLocks noGrp="1"/>
          </p:cNvSpPr>
          <p:nvPr>
            <p:ph idx="1"/>
          </p:nvPr>
        </p:nvSpPr>
        <p:spPr/>
        <p:txBody>
          <a:bodyPr/>
          <a:lstStyle/>
          <a:p>
            <a:r>
              <a:rPr lang="en-US" dirty="0" smtClean="0"/>
              <a:t>Bentham</a:t>
            </a:r>
          </a:p>
          <a:p>
            <a:pPr lvl="1"/>
            <a:r>
              <a:rPr lang="en-US" dirty="0" smtClean="0"/>
              <a:t>“Can they suffer?”</a:t>
            </a:r>
          </a:p>
          <a:p>
            <a:r>
              <a:rPr lang="en-US" dirty="0" smtClean="0"/>
              <a:t>Singer</a:t>
            </a:r>
          </a:p>
          <a:p>
            <a:pPr lvl="1"/>
            <a:r>
              <a:rPr lang="en-US" dirty="0" err="1" smtClean="0"/>
              <a:t>Speciesism</a:t>
            </a:r>
            <a:endParaRPr lang="en-US" dirty="0"/>
          </a:p>
          <a:p>
            <a:pPr lvl="1"/>
            <a:r>
              <a:rPr lang="en-US" dirty="0" smtClean="0"/>
              <a:t>Sentient beings deserve moral consideration</a:t>
            </a:r>
          </a:p>
          <a:p>
            <a:r>
              <a:rPr lang="en-US" dirty="0" smtClean="0"/>
              <a:t>Regan</a:t>
            </a:r>
          </a:p>
          <a:p>
            <a:pPr lvl="1"/>
            <a:r>
              <a:rPr lang="en-US" dirty="0" smtClean="0"/>
              <a:t>Subjects of a life</a:t>
            </a:r>
            <a:endParaRPr lang="en-US" dirty="0"/>
          </a:p>
        </p:txBody>
      </p:sp>
    </p:spTree>
    <p:extLst>
      <p:ext uri="{BB962C8B-B14F-4D97-AF65-F5344CB8AC3E}">
        <p14:creationId xmlns:p14="http://schemas.microsoft.com/office/powerpoint/2010/main" val="3580127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Enlarging the Circle of Moral Concern</a:t>
            </a:r>
            <a:endParaRPr lang="en-US" dirty="0"/>
          </a:p>
        </p:txBody>
      </p:sp>
      <p:sp>
        <p:nvSpPr>
          <p:cNvPr id="3" name="Content Placeholder 2"/>
          <p:cNvSpPr>
            <a:spLocks noGrp="1"/>
          </p:cNvSpPr>
          <p:nvPr>
            <p:ph idx="1"/>
          </p:nvPr>
        </p:nvSpPr>
        <p:spPr/>
        <p:txBody>
          <a:bodyPr>
            <a:normAutofit lnSpcReduction="10000"/>
          </a:bodyPr>
          <a:lstStyle/>
          <a:p>
            <a:r>
              <a:rPr lang="en-US" dirty="0" smtClean="0"/>
              <a:t>Schweitzer</a:t>
            </a:r>
          </a:p>
          <a:p>
            <a:pPr lvl="1"/>
            <a:r>
              <a:rPr lang="en-US" dirty="0" smtClean="0"/>
              <a:t>An ethic of respect for life</a:t>
            </a:r>
          </a:p>
          <a:p>
            <a:r>
              <a:rPr lang="en-US" dirty="0" err="1" smtClean="0"/>
              <a:t>Goodpaster</a:t>
            </a:r>
            <a:endParaRPr lang="en-US" dirty="0" smtClean="0"/>
          </a:p>
          <a:p>
            <a:pPr lvl="1"/>
            <a:r>
              <a:rPr lang="en-US" dirty="0" smtClean="0"/>
              <a:t>All living things have interests</a:t>
            </a:r>
          </a:p>
          <a:p>
            <a:pPr lvl="1"/>
            <a:r>
              <a:rPr lang="en-US" dirty="0" smtClean="0"/>
              <a:t>Moral </a:t>
            </a:r>
            <a:r>
              <a:rPr lang="en-US" dirty="0" err="1" smtClean="0"/>
              <a:t>considerability</a:t>
            </a:r>
            <a:r>
              <a:rPr lang="en-US" dirty="0" smtClean="0"/>
              <a:t> versus moral significance</a:t>
            </a:r>
          </a:p>
          <a:p>
            <a:r>
              <a:rPr lang="en-US" dirty="0" smtClean="0"/>
              <a:t>Taylor</a:t>
            </a:r>
          </a:p>
          <a:p>
            <a:pPr lvl="1"/>
            <a:r>
              <a:rPr lang="en-US" dirty="0" smtClean="0"/>
              <a:t>Living things have a good of their own</a:t>
            </a:r>
          </a:p>
          <a:p>
            <a:pPr lvl="1"/>
            <a:r>
              <a:rPr lang="en-US" dirty="0" smtClean="0"/>
              <a:t>Living things have inherent worth</a:t>
            </a:r>
          </a:p>
          <a:p>
            <a:pPr lvl="1"/>
            <a:r>
              <a:rPr lang="en-US" dirty="0" smtClean="0"/>
              <a:t>The well being of living things is an end in itself</a:t>
            </a:r>
          </a:p>
          <a:p>
            <a:pPr lvl="1"/>
            <a:endParaRPr lang="en-US" dirty="0" smtClean="0"/>
          </a:p>
        </p:txBody>
      </p:sp>
    </p:spTree>
    <p:extLst>
      <p:ext uri="{BB962C8B-B14F-4D97-AF65-F5344CB8AC3E}">
        <p14:creationId xmlns:p14="http://schemas.microsoft.com/office/powerpoint/2010/main" val="1067865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Buddhism</a:t>
            </a:r>
            <a:endParaRPr lang="en-US" dirty="0"/>
          </a:p>
        </p:txBody>
      </p:sp>
      <p:sp>
        <p:nvSpPr>
          <p:cNvPr id="3" name="Content Placeholder 2"/>
          <p:cNvSpPr>
            <a:spLocks noGrp="1"/>
          </p:cNvSpPr>
          <p:nvPr>
            <p:ph idx="1"/>
          </p:nvPr>
        </p:nvSpPr>
        <p:spPr/>
        <p:txBody>
          <a:bodyPr/>
          <a:lstStyle/>
          <a:p>
            <a:r>
              <a:rPr lang="en-US" dirty="0" smtClean="0"/>
              <a:t>Interconnectedness</a:t>
            </a:r>
          </a:p>
          <a:p>
            <a:r>
              <a:rPr lang="en-US" dirty="0" smtClean="0"/>
              <a:t>Compassion towards sentient beings</a:t>
            </a:r>
          </a:p>
          <a:p>
            <a:r>
              <a:rPr lang="en-US" dirty="0" smtClean="0"/>
              <a:t>We should protect living and non-living things (</a:t>
            </a:r>
            <a:r>
              <a:rPr lang="en-US" dirty="0" err="1" smtClean="0"/>
              <a:t>Thich</a:t>
            </a:r>
            <a:r>
              <a:rPr lang="en-US" dirty="0" smtClean="0"/>
              <a:t> </a:t>
            </a:r>
            <a:r>
              <a:rPr lang="en-US" dirty="0" err="1" smtClean="0"/>
              <a:t>Nhat</a:t>
            </a:r>
            <a:r>
              <a:rPr lang="en-US" dirty="0" smtClean="0"/>
              <a:t> </a:t>
            </a:r>
            <a:r>
              <a:rPr lang="en-US" dirty="0" err="1" smtClean="0"/>
              <a:t>Hanh</a:t>
            </a:r>
            <a:r>
              <a:rPr lang="en-US" dirty="0" smtClean="0"/>
              <a:t>)</a:t>
            </a:r>
          </a:p>
          <a:p>
            <a:r>
              <a:rPr lang="en-US" dirty="0" smtClean="0"/>
              <a:t>There is a hierarchical view of living things in the order of rebirth</a:t>
            </a:r>
          </a:p>
          <a:p>
            <a:endParaRPr lang="en-US" dirty="0"/>
          </a:p>
        </p:txBody>
      </p:sp>
    </p:spTree>
    <p:extLst>
      <p:ext uri="{BB962C8B-B14F-4D97-AF65-F5344CB8AC3E}">
        <p14:creationId xmlns:p14="http://schemas.microsoft.com/office/powerpoint/2010/main" val="1579643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Hinduism</a:t>
            </a:r>
            <a:endParaRPr lang="en-US" dirty="0"/>
          </a:p>
        </p:txBody>
      </p:sp>
      <p:sp>
        <p:nvSpPr>
          <p:cNvPr id="3" name="Content Placeholder 2"/>
          <p:cNvSpPr>
            <a:spLocks noGrp="1"/>
          </p:cNvSpPr>
          <p:nvPr>
            <p:ph idx="1"/>
          </p:nvPr>
        </p:nvSpPr>
        <p:spPr/>
        <p:txBody>
          <a:bodyPr>
            <a:normAutofit fontScale="92500"/>
          </a:bodyPr>
          <a:lstStyle/>
          <a:p>
            <a:r>
              <a:rPr lang="en-US" dirty="0" smtClean="0"/>
              <a:t>Interconnectedness</a:t>
            </a:r>
          </a:p>
          <a:p>
            <a:r>
              <a:rPr lang="en-US" dirty="0" smtClean="0"/>
              <a:t>All life is an incarnation of God (Gandhi)</a:t>
            </a:r>
          </a:p>
          <a:p>
            <a:r>
              <a:rPr lang="en-US" dirty="0" smtClean="0"/>
              <a:t>Hindus may ask for pardon when they consume plant and animal food</a:t>
            </a:r>
          </a:p>
          <a:p>
            <a:r>
              <a:rPr lang="en-US" dirty="0" smtClean="0"/>
              <a:t>Non-violence towards animals</a:t>
            </a:r>
          </a:p>
          <a:p>
            <a:r>
              <a:rPr lang="en-US" dirty="0" smtClean="0"/>
              <a:t>Protection of cows symbolizes the protection of all that is helpless and weak in the world (Gandhi)</a:t>
            </a:r>
          </a:p>
          <a:p>
            <a:r>
              <a:rPr lang="en-US" dirty="0" smtClean="0"/>
              <a:t>Hierarchical rebirth</a:t>
            </a:r>
            <a:endParaRPr lang="en-US" dirty="0"/>
          </a:p>
        </p:txBody>
      </p:sp>
    </p:spTree>
    <p:extLst>
      <p:ext uri="{BB962C8B-B14F-4D97-AF65-F5344CB8AC3E}">
        <p14:creationId xmlns:p14="http://schemas.microsoft.com/office/powerpoint/2010/main" val="3763024348"/>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4185</TotalTime>
  <Words>981</Words>
  <Application>Microsoft Macintosh PowerPoint</Application>
  <PresentationFormat>On-screen Show (4:3)</PresentationFormat>
  <Paragraphs>101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Theme</vt:lpstr>
      <vt:lpstr>Is Weeding Defensible?   Moral Consideration for Crabgrass</vt:lpstr>
      <vt:lpstr>Silverfish</vt:lpstr>
      <vt:lpstr>Historical Relationship</vt:lpstr>
      <vt:lpstr>Crabgrass</vt:lpstr>
      <vt:lpstr>Past Philosophical Positions</vt:lpstr>
      <vt:lpstr>Changing Attitudes</vt:lpstr>
      <vt:lpstr>Enlarging the Circle of Moral Concern</vt:lpstr>
      <vt:lpstr>Buddhism</vt:lpstr>
      <vt:lpstr>Hinduism</vt:lpstr>
      <vt:lpstr>Confucianism</vt:lpstr>
      <vt:lpstr>Islam</vt:lpstr>
      <vt:lpstr>Judaism</vt:lpstr>
      <vt:lpstr>Judaism, Christianity and the Hebrew Bible</vt:lpstr>
      <vt:lpstr>Christianity</vt:lpstr>
      <vt:lpstr>Judaism, Christianity and Science</vt:lpstr>
      <vt:lpstr>Contributions of Science to Moral Consideration of Other Species</vt:lpstr>
      <vt:lpstr>Synthesis</vt:lpstr>
      <vt:lpstr>Synthesis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Weeding Defensible?   Moral Consideration for Crabgrass</dc:title>
  <dc:creator>John Hainze</dc:creator>
  <cp:lastModifiedBy>John Hainze</cp:lastModifiedBy>
  <cp:revision>32</cp:revision>
  <dcterms:created xsi:type="dcterms:W3CDTF">2016-07-30T21:09:11Z</dcterms:created>
  <dcterms:modified xsi:type="dcterms:W3CDTF">2016-08-03T17:36:29Z</dcterms:modified>
</cp:coreProperties>
</file>