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71" r:id="rId3"/>
  </p:sldMasterIdLst>
  <p:notesMasterIdLst>
    <p:notesMasterId r:id="rId20"/>
  </p:notesMasterIdLst>
  <p:sldIdLst>
    <p:sldId id="261" r:id="rId4"/>
    <p:sldId id="353" r:id="rId5"/>
    <p:sldId id="360" r:id="rId6"/>
    <p:sldId id="361" r:id="rId7"/>
    <p:sldId id="270" r:id="rId8"/>
    <p:sldId id="416" r:id="rId9"/>
    <p:sldId id="385" r:id="rId10"/>
    <p:sldId id="268" r:id="rId11"/>
    <p:sldId id="428" r:id="rId12"/>
    <p:sldId id="383" r:id="rId13"/>
    <p:sldId id="380" r:id="rId14"/>
    <p:sldId id="381" r:id="rId15"/>
    <p:sldId id="340" r:id="rId16"/>
    <p:sldId id="415" r:id="rId17"/>
    <p:sldId id="429" r:id="rId18"/>
    <p:sldId id="43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3A2"/>
    <a:srgbClr val="E8E3D3"/>
    <a:srgbClr val="4B2E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023" autoAdjust="0"/>
    <p:restoredTop sz="93280" autoAdjust="0"/>
  </p:normalViewPr>
  <p:slideViewPr>
    <p:cSldViewPr snapToGrid="0" snapToObjects="1" showGuides="1">
      <p:cViewPr varScale="1">
        <p:scale>
          <a:sx n="99" d="100"/>
          <a:sy n="99" d="100"/>
        </p:scale>
        <p:origin x="786" y="78"/>
      </p:cViewPr>
      <p:guideLst>
        <p:guide orient="horz" pos="2488"/>
        <p:guide pos="478"/>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0D7F0-2FF2-432B-BE9C-B015C4A2F910}" type="datetimeFigureOut">
              <a:rPr lang="en-US" smtClean="0"/>
              <a:t>5/20/2020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44013-DC87-4BF9-9B25-BAE50B6DC269}" type="slidenum">
              <a:rPr lang="en-US" smtClean="0"/>
              <a:t>‹#›</a:t>
            </a:fld>
            <a:endParaRPr lang="en-US" dirty="0"/>
          </a:p>
        </p:txBody>
      </p:sp>
    </p:spTree>
    <p:extLst>
      <p:ext uri="{BB962C8B-B14F-4D97-AF65-F5344CB8AC3E}">
        <p14:creationId xmlns:p14="http://schemas.microsoft.com/office/powerpoint/2010/main" val="44950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630" eaLnBrk="0" hangingPunct="0">
              <a:defRPr>
                <a:solidFill>
                  <a:schemeClr val="tx1"/>
                </a:solidFill>
                <a:latin typeface="Arial" charset="0"/>
              </a:defRPr>
            </a:lvl1pPr>
            <a:lvl2pPr marL="744321" indent="-286278" defTabSz="925630" eaLnBrk="0" hangingPunct="0">
              <a:defRPr>
                <a:solidFill>
                  <a:schemeClr val="tx1"/>
                </a:solidFill>
                <a:latin typeface="Arial" charset="0"/>
              </a:defRPr>
            </a:lvl2pPr>
            <a:lvl3pPr marL="1145109" indent="-229023" defTabSz="925630" eaLnBrk="0" hangingPunct="0">
              <a:defRPr>
                <a:solidFill>
                  <a:schemeClr val="tx1"/>
                </a:solidFill>
                <a:latin typeface="Arial" charset="0"/>
              </a:defRPr>
            </a:lvl3pPr>
            <a:lvl4pPr marL="1603154" indent="-229023" defTabSz="925630" eaLnBrk="0" hangingPunct="0">
              <a:defRPr>
                <a:solidFill>
                  <a:schemeClr val="tx1"/>
                </a:solidFill>
                <a:latin typeface="Arial" charset="0"/>
              </a:defRPr>
            </a:lvl4pPr>
            <a:lvl5pPr marL="2061197" indent="-229023" defTabSz="925630" eaLnBrk="0" hangingPunct="0">
              <a:defRPr>
                <a:solidFill>
                  <a:schemeClr val="tx1"/>
                </a:solidFill>
                <a:latin typeface="Arial" charset="0"/>
              </a:defRPr>
            </a:lvl5pPr>
            <a:lvl6pPr marL="2519241" indent="-229023" defTabSz="925630" eaLnBrk="0" fontAlgn="base" hangingPunct="0">
              <a:spcBef>
                <a:spcPct val="0"/>
              </a:spcBef>
              <a:spcAft>
                <a:spcPct val="0"/>
              </a:spcAft>
              <a:defRPr>
                <a:solidFill>
                  <a:schemeClr val="tx1"/>
                </a:solidFill>
                <a:latin typeface="Arial" charset="0"/>
              </a:defRPr>
            </a:lvl6pPr>
            <a:lvl7pPr marL="2977286" indent="-229023" defTabSz="925630" eaLnBrk="0" fontAlgn="base" hangingPunct="0">
              <a:spcBef>
                <a:spcPct val="0"/>
              </a:spcBef>
              <a:spcAft>
                <a:spcPct val="0"/>
              </a:spcAft>
              <a:defRPr>
                <a:solidFill>
                  <a:schemeClr val="tx1"/>
                </a:solidFill>
                <a:latin typeface="Arial" charset="0"/>
              </a:defRPr>
            </a:lvl7pPr>
            <a:lvl8pPr marL="3435329" indent="-229023" defTabSz="925630" eaLnBrk="0" fontAlgn="base" hangingPunct="0">
              <a:spcBef>
                <a:spcPct val="0"/>
              </a:spcBef>
              <a:spcAft>
                <a:spcPct val="0"/>
              </a:spcAft>
              <a:defRPr>
                <a:solidFill>
                  <a:schemeClr val="tx1"/>
                </a:solidFill>
                <a:latin typeface="Arial" charset="0"/>
              </a:defRPr>
            </a:lvl8pPr>
            <a:lvl9pPr marL="3893372" indent="-229023" defTabSz="925630" eaLnBrk="0" fontAlgn="base" hangingPunct="0">
              <a:spcBef>
                <a:spcPct val="0"/>
              </a:spcBef>
              <a:spcAft>
                <a:spcPct val="0"/>
              </a:spcAft>
              <a:defRPr>
                <a:solidFill>
                  <a:schemeClr val="tx1"/>
                </a:solidFill>
                <a:latin typeface="Arial" charset="0"/>
              </a:defRPr>
            </a:lvl9pPr>
          </a:lstStyle>
          <a:p>
            <a:pPr eaLnBrk="1" hangingPunct="1"/>
            <a:fld id="{CF33C253-663D-4A74-8EC6-859B3811100B}" type="slidenum">
              <a:rPr lang="en-US" smtClean="0"/>
              <a:pPr eaLnBrk="1" hangingPunct="1"/>
              <a:t>3</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26679" y="4387768"/>
            <a:ext cx="5096721" cy="415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28134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44013-DC87-4BF9-9B25-BAE50B6DC269}" type="slidenum">
              <a:rPr lang="en-US" smtClean="0"/>
              <a:t>4</a:t>
            </a:fld>
            <a:endParaRPr lang="en-US" dirty="0"/>
          </a:p>
        </p:txBody>
      </p:sp>
    </p:spTree>
    <p:extLst>
      <p:ext uri="{BB962C8B-B14F-4D97-AF65-F5344CB8AC3E}">
        <p14:creationId xmlns:p14="http://schemas.microsoft.com/office/powerpoint/2010/main" val="230604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44013-DC87-4BF9-9B25-BAE50B6DC269}" type="slidenum">
              <a:rPr lang="en-US" smtClean="0"/>
              <a:t>5</a:t>
            </a:fld>
            <a:endParaRPr lang="en-US" dirty="0"/>
          </a:p>
        </p:txBody>
      </p:sp>
    </p:spTree>
    <p:extLst>
      <p:ext uri="{BB962C8B-B14F-4D97-AF65-F5344CB8AC3E}">
        <p14:creationId xmlns:p14="http://schemas.microsoft.com/office/powerpoint/2010/main" val="172000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681" eaLnBrk="0" hangingPunct="0">
              <a:defRPr>
                <a:solidFill>
                  <a:schemeClr val="tx1"/>
                </a:solidFill>
                <a:latin typeface="Arial" charset="0"/>
              </a:defRPr>
            </a:lvl1pPr>
            <a:lvl2pPr marL="744362" indent="-286293" defTabSz="925681" eaLnBrk="0" hangingPunct="0">
              <a:defRPr>
                <a:solidFill>
                  <a:schemeClr val="tx1"/>
                </a:solidFill>
                <a:latin typeface="Arial" charset="0"/>
              </a:defRPr>
            </a:lvl2pPr>
            <a:lvl3pPr marL="1145173" indent="-229035" defTabSz="925681" eaLnBrk="0" hangingPunct="0">
              <a:defRPr>
                <a:solidFill>
                  <a:schemeClr val="tx1"/>
                </a:solidFill>
                <a:latin typeface="Arial" charset="0"/>
              </a:defRPr>
            </a:lvl3pPr>
            <a:lvl4pPr marL="1603242" indent="-229035" defTabSz="925681" eaLnBrk="0" hangingPunct="0">
              <a:defRPr>
                <a:solidFill>
                  <a:schemeClr val="tx1"/>
                </a:solidFill>
                <a:latin typeface="Arial" charset="0"/>
              </a:defRPr>
            </a:lvl4pPr>
            <a:lvl5pPr marL="2061311" indent="-229035" defTabSz="925681" eaLnBrk="0" hangingPunct="0">
              <a:defRPr>
                <a:solidFill>
                  <a:schemeClr val="tx1"/>
                </a:solidFill>
                <a:latin typeface="Arial" charset="0"/>
              </a:defRPr>
            </a:lvl5pPr>
            <a:lvl6pPr marL="2519381" indent="-229035" defTabSz="925681" eaLnBrk="0" fontAlgn="base" hangingPunct="0">
              <a:spcBef>
                <a:spcPct val="0"/>
              </a:spcBef>
              <a:spcAft>
                <a:spcPct val="0"/>
              </a:spcAft>
              <a:defRPr>
                <a:solidFill>
                  <a:schemeClr val="tx1"/>
                </a:solidFill>
                <a:latin typeface="Arial" charset="0"/>
              </a:defRPr>
            </a:lvl6pPr>
            <a:lvl7pPr marL="2977450" indent="-229035" defTabSz="925681" eaLnBrk="0" fontAlgn="base" hangingPunct="0">
              <a:spcBef>
                <a:spcPct val="0"/>
              </a:spcBef>
              <a:spcAft>
                <a:spcPct val="0"/>
              </a:spcAft>
              <a:defRPr>
                <a:solidFill>
                  <a:schemeClr val="tx1"/>
                </a:solidFill>
                <a:latin typeface="Arial" charset="0"/>
              </a:defRPr>
            </a:lvl7pPr>
            <a:lvl8pPr marL="3435519" indent="-229035" defTabSz="925681" eaLnBrk="0" fontAlgn="base" hangingPunct="0">
              <a:spcBef>
                <a:spcPct val="0"/>
              </a:spcBef>
              <a:spcAft>
                <a:spcPct val="0"/>
              </a:spcAft>
              <a:defRPr>
                <a:solidFill>
                  <a:schemeClr val="tx1"/>
                </a:solidFill>
                <a:latin typeface="Arial" charset="0"/>
              </a:defRPr>
            </a:lvl8pPr>
            <a:lvl9pPr marL="3893587" indent="-229035" defTabSz="925681" eaLnBrk="0" fontAlgn="base" hangingPunct="0">
              <a:spcBef>
                <a:spcPct val="0"/>
              </a:spcBef>
              <a:spcAft>
                <a:spcPct val="0"/>
              </a:spcAft>
              <a:defRPr>
                <a:solidFill>
                  <a:schemeClr val="tx1"/>
                </a:solidFill>
                <a:latin typeface="Arial" charset="0"/>
              </a:defRPr>
            </a:lvl9pPr>
          </a:lstStyle>
          <a:p>
            <a:pPr eaLnBrk="1" hangingPunct="1"/>
            <a:fld id="{DB0BE7C3-0F16-41DF-B2D2-1A9A7475F6EC}" type="slidenum">
              <a:rPr lang="en-US" smtClean="0"/>
              <a:pPr eaLnBrk="1" hangingPunct="1"/>
              <a:t>7</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36708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44013-DC87-4BF9-9B25-BAE50B6DC269}" type="slidenum">
              <a:rPr lang="en-US" smtClean="0"/>
              <a:t>8</a:t>
            </a:fld>
            <a:endParaRPr lang="en-US" dirty="0"/>
          </a:p>
        </p:txBody>
      </p:sp>
    </p:spTree>
    <p:extLst>
      <p:ext uri="{BB962C8B-B14F-4D97-AF65-F5344CB8AC3E}">
        <p14:creationId xmlns:p14="http://schemas.microsoft.com/office/powerpoint/2010/main" val="171302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Donovan had just turned 18 when was arrested for the 2000 murder of his mother in Longview, Washington. He spent nearly 16 years imprisoned for a crime he did not commit.</a:t>
            </a:r>
          </a:p>
          <a:p>
            <a:r>
              <a:rPr lang="en-US" sz="1200" kern="1200" dirty="0">
                <a:solidFill>
                  <a:schemeClr val="tx1"/>
                </a:solidFill>
                <a:effectLst/>
                <a:latin typeface="+mn-lt"/>
                <a:ea typeface="+mn-ea"/>
                <a:cs typeface="+mn-cs"/>
              </a:rPr>
              <a:t>When Donovan found his mother, Sharon Cox, bleeding on the floor of her home, he called 911 pleading for help.  She died at the scene and police later determined she had been bludgeoned with the butt of a rifle and manually strangled after a struggle with her attacker. </a:t>
            </a:r>
          </a:p>
          <a:p>
            <a:r>
              <a:rPr lang="en-US" sz="1200" kern="1200" dirty="0">
                <a:solidFill>
                  <a:schemeClr val="tx1"/>
                </a:solidFill>
                <a:effectLst/>
                <a:latin typeface="+mn-lt"/>
                <a:ea typeface="+mn-ea"/>
                <a:cs typeface="+mn-cs"/>
              </a:rPr>
              <a:t>Donovan spent the weeks after his mother’s death cooperating with the police and insisting he was not involved in the crime.  Police continued to focus on Donovan and did not pursue other suspects even though no physical evidence tied him to the attack on his mother. </a:t>
            </a:r>
          </a:p>
          <a:p>
            <a:r>
              <a:rPr lang="en-US" sz="1200" kern="1200" dirty="0">
                <a:solidFill>
                  <a:schemeClr val="tx1"/>
                </a:solidFill>
                <a:effectLst/>
                <a:latin typeface="+mn-lt"/>
                <a:ea typeface="+mn-ea"/>
                <a:cs typeface="+mn-cs"/>
              </a:rPr>
              <a:t>Eventually police arrested Donovan and after a sequence of coercive interrogations spanning overnight and into a second day, he gave a false confession. Many of the statements Donovan made were inconsistent with the physical evidence, the result of suggestions by the police based on their initial theories that ultimately conflicted with the evidence in the case. </a:t>
            </a:r>
          </a:p>
          <a:p>
            <a:r>
              <a:rPr lang="en-US" sz="1200" kern="1200" dirty="0">
                <a:solidFill>
                  <a:schemeClr val="tx1"/>
                </a:solidFill>
                <a:effectLst/>
                <a:latin typeface="+mn-lt"/>
                <a:ea typeface="+mn-ea"/>
                <a:cs typeface="+mn-cs"/>
              </a:rPr>
              <a:t>Early attempts at DNA testing in the case failed to implicate Donovan, but also did not identify another perpetrator. </a:t>
            </a:r>
          </a:p>
          <a:p>
            <a:r>
              <a:rPr lang="en-US" sz="1200" kern="1200" dirty="0">
                <a:solidFill>
                  <a:schemeClr val="tx1"/>
                </a:solidFill>
                <a:effectLst/>
                <a:latin typeface="+mn-lt"/>
                <a:ea typeface="+mn-ea"/>
                <a:cs typeface="+mn-cs"/>
              </a:rPr>
              <a:t>Armed with this confession and the assistance of jailhouse informants and incentivized witnesses, the state tried Donovan twice.  The first trial ended in a hung jury and mistrial, but after the second trial he was convicted and sentenced to LWOP.</a:t>
            </a:r>
          </a:p>
          <a:p>
            <a:r>
              <a:rPr lang="en-US" sz="1200" kern="1200" dirty="0">
                <a:solidFill>
                  <a:schemeClr val="tx1"/>
                </a:solidFill>
                <a:effectLst/>
                <a:latin typeface="+mn-lt"/>
                <a:ea typeface="+mn-ea"/>
                <a:cs typeface="+mn-cs"/>
              </a:rPr>
              <a:t>IPNW worked with juvenile false confession expert Professor Steven </a:t>
            </a:r>
            <a:r>
              <a:rPr lang="en-US" sz="1200" kern="1200" dirty="0" err="1">
                <a:solidFill>
                  <a:schemeClr val="tx1"/>
                </a:solidFill>
                <a:effectLst/>
                <a:latin typeface="+mn-lt"/>
                <a:ea typeface="+mn-ea"/>
                <a:cs typeface="+mn-cs"/>
              </a:rPr>
              <a:t>Drizin</a:t>
            </a:r>
            <a:r>
              <a:rPr lang="en-US" sz="1200" kern="1200" dirty="0">
                <a:solidFill>
                  <a:schemeClr val="tx1"/>
                </a:solidFill>
                <a:effectLst/>
                <a:latin typeface="+mn-lt"/>
                <a:ea typeface="+mn-ea"/>
                <a:cs typeface="+mn-cs"/>
              </a:rPr>
              <a:t> who identified significant problems with the tactics used and reliability of the confession in the case to help support IPNW’s request for post-conviction DNA testing and won a court order for testing.</a:t>
            </a:r>
          </a:p>
        </p:txBody>
      </p:sp>
      <p:sp>
        <p:nvSpPr>
          <p:cNvPr id="4" name="Slide Number Placeholder 3"/>
          <p:cNvSpPr>
            <a:spLocks noGrp="1"/>
          </p:cNvSpPr>
          <p:nvPr>
            <p:ph type="sldNum" sz="quarter" idx="10"/>
          </p:nvPr>
        </p:nvSpPr>
        <p:spPr/>
        <p:txBody>
          <a:bodyPr/>
          <a:lstStyle/>
          <a:p>
            <a:fld id="{C7144013-DC87-4BF9-9B25-BAE50B6DC269}" type="slidenum">
              <a:rPr lang="en-US" smtClean="0"/>
              <a:t>11</a:t>
            </a:fld>
            <a:endParaRPr lang="en-US" dirty="0"/>
          </a:p>
        </p:txBody>
      </p:sp>
    </p:spTree>
    <p:extLst>
      <p:ext uri="{BB962C8B-B14F-4D97-AF65-F5344CB8AC3E}">
        <p14:creationId xmlns:p14="http://schemas.microsoft.com/office/powerpoint/2010/main" val="231496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WSP conducted modern DNA testing on several evidence items, including the clothing worn by the victim – testing focused on the turtleneck and collared shirt where she was manually strangled (confirmed by autopsy/handprint bruising); </a:t>
            </a:r>
          </a:p>
          <a:p>
            <a:r>
              <a:rPr lang="en-US" sz="1200" kern="1200" dirty="0">
                <a:solidFill>
                  <a:schemeClr val="tx1"/>
                </a:solidFill>
                <a:effectLst/>
                <a:latin typeface="+mn-lt"/>
                <a:ea typeface="+mn-ea"/>
                <a:cs typeface="+mn-cs"/>
              </a:rPr>
              <a:t>Testing also conducted on the gun that was used as bludgeon and then hidden in the garage when the perpetrator fled the scene. </a:t>
            </a:r>
          </a:p>
          <a:p>
            <a:r>
              <a:rPr lang="en-US" sz="1200" kern="1200" dirty="0">
                <a:solidFill>
                  <a:schemeClr val="tx1"/>
                </a:solidFill>
                <a:effectLst/>
                <a:latin typeface="+mn-lt"/>
                <a:ea typeface="+mn-ea"/>
                <a:cs typeface="+mn-cs"/>
              </a:rPr>
              <a:t>Donovan Allen was excluded from all this testing. However, DNA connected to a cousin who acknowledged going to her residence earlier that day was identified in significant areas of the collar and on the firearm.</a:t>
            </a:r>
          </a:p>
          <a:p>
            <a:r>
              <a:rPr lang="en-US" sz="1200" kern="1200" dirty="0">
                <a:solidFill>
                  <a:schemeClr val="tx1"/>
                </a:solidFill>
                <a:effectLst/>
                <a:latin typeface="+mn-lt"/>
                <a:ea typeface="+mn-ea"/>
                <a:cs typeface="+mn-cs"/>
              </a:rPr>
              <a:t>Advances in sensitivity of DNA testing and techniques used by analyst as well as proper storage and retention of the physical evidence made DNA testing viable for these items. </a:t>
            </a:r>
          </a:p>
          <a:p>
            <a:r>
              <a:rPr lang="en-US" sz="1200" kern="1200" dirty="0">
                <a:solidFill>
                  <a:schemeClr val="tx1"/>
                </a:solidFill>
                <a:effectLst/>
                <a:latin typeface="+mn-lt"/>
                <a:ea typeface="+mn-ea"/>
                <a:cs typeface="+mn-cs"/>
              </a:rPr>
              <a:t>After reinvestigating the case considering these DNA results, the state agreed to Donovan’s release and vacated his conviction in December 2015.</a:t>
            </a:r>
          </a:p>
        </p:txBody>
      </p:sp>
      <p:sp>
        <p:nvSpPr>
          <p:cNvPr id="4" name="Slide Number Placeholder 3"/>
          <p:cNvSpPr>
            <a:spLocks noGrp="1"/>
          </p:cNvSpPr>
          <p:nvPr>
            <p:ph type="sldNum" sz="quarter" idx="10"/>
          </p:nvPr>
        </p:nvSpPr>
        <p:spPr/>
        <p:txBody>
          <a:bodyPr/>
          <a:lstStyle/>
          <a:p>
            <a:fld id="{C7144013-DC87-4BF9-9B25-BAE50B6DC269}" type="slidenum">
              <a:rPr lang="en-US" smtClean="0"/>
              <a:t>12</a:t>
            </a:fld>
            <a:endParaRPr lang="en-US" dirty="0"/>
          </a:p>
        </p:txBody>
      </p:sp>
    </p:spTree>
    <p:extLst>
      <p:ext uri="{BB962C8B-B14F-4D97-AF65-F5344CB8AC3E}">
        <p14:creationId xmlns:p14="http://schemas.microsoft.com/office/powerpoint/2010/main" val="150254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Clinic at the UW law school</a:t>
            </a:r>
          </a:p>
          <a:p>
            <a:r>
              <a:rPr lang="en-US" altLang="en-US" dirty="0"/>
              <a:t>Our policy work has led</a:t>
            </a:r>
            <a:r>
              <a:rPr lang="en-US" altLang="en-US" baseline="0" dirty="0"/>
              <a:t> to 2 bills being passed: 2013- the exonerated deserve compensation. 2015: DNA evidence must be preserved.</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62" indent="-285716" eaLnBrk="0" hangingPunct="0">
              <a:defRPr>
                <a:solidFill>
                  <a:schemeClr val="tx1"/>
                </a:solidFill>
                <a:latin typeface="Arial" charset="0"/>
                <a:cs typeface="Arial" charset="0"/>
              </a:defRPr>
            </a:lvl2pPr>
            <a:lvl3pPr marL="1142865" indent="-228573" eaLnBrk="0" hangingPunct="0">
              <a:defRPr>
                <a:solidFill>
                  <a:schemeClr val="tx1"/>
                </a:solidFill>
                <a:latin typeface="Arial" charset="0"/>
                <a:cs typeface="Arial" charset="0"/>
              </a:defRPr>
            </a:lvl3pPr>
            <a:lvl4pPr marL="1600011" indent="-228573" eaLnBrk="0" hangingPunct="0">
              <a:defRPr>
                <a:solidFill>
                  <a:schemeClr val="tx1"/>
                </a:solidFill>
                <a:latin typeface="Arial" charset="0"/>
                <a:cs typeface="Arial" charset="0"/>
              </a:defRPr>
            </a:lvl4pPr>
            <a:lvl5pPr marL="2057156" indent="-228573" eaLnBrk="0" hangingPunct="0">
              <a:defRPr>
                <a:solidFill>
                  <a:schemeClr val="tx1"/>
                </a:solidFill>
                <a:latin typeface="Arial" charset="0"/>
                <a:cs typeface="Arial" charset="0"/>
              </a:defRPr>
            </a:lvl5pPr>
            <a:lvl6pPr marL="2514303" indent="-228573" eaLnBrk="0" fontAlgn="base" hangingPunct="0">
              <a:spcBef>
                <a:spcPct val="0"/>
              </a:spcBef>
              <a:spcAft>
                <a:spcPct val="0"/>
              </a:spcAft>
              <a:defRPr>
                <a:solidFill>
                  <a:schemeClr val="tx1"/>
                </a:solidFill>
                <a:latin typeface="Arial" charset="0"/>
                <a:cs typeface="Arial" charset="0"/>
              </a:defRPr>
            </a:lvl6pPr>
            <a:lvl7pPr marL="2971449" indent="-228573" eaLnBrk="0" fontAlgn="base" hangingPunct="0">
              <a:spcBef>
                <a:spcPct val="0"/>
              </a:spcBef>
              <a:spcAft>
                <a:spcPct val="0"/>
              </a:spcAft>
              <a:defRPr>
                <a:solidFill>
                  <a:schemeClr val="tx1"/>
                </a:solidFill>
                <a:latin typeface="Arial" charset="0"/>
                <a:cs typeface="Arial" charset="0"/>
              </a:defRPr>
            </a:lvl7pPr>
            <a:lvl8pPr marL="3428594" indent="-228573" eaLnBrk="0" fontAlgn="base" hangingPunct="0">
              <a:spcBef>
                <a:spcPct val="0"/>
              </a:spcBef>
              <a:spcAft>
                <a:spcPct val="0"/>
              </a:spcAft>
              <a:defRPr>
                <a:solidFill>
                  <a:schemeClr val="tx1"/>
                </a:solidFill>
                <a:latin typeface="Arial" charset="0"/>
                <a:cs typeface="Arial" charset="0"/>
              </a:defRPr>
            </a:lvl8pPr>
            <a:lvl9pPr marL="3885741" indent="-228573" eaLnBrk="0" fontAlgn="base" hangingPunct="0">
              <a:spcBef>
                <a:spcPct val="0"/>
              </a:spcBef>
              <a:spcAft>
                <a:spcPct val="0"/>
              </a:spcAft>
              <a:defRPr>
                <a:solidFill>
                  <a:schemeClr val="tx1"/>
                </a:solidFill>
                <a:latin typeface="Arial" charset="0"/>
                <a:cs typeface="Arial" charset="0"/>
              </a:defRPr>
            </a:lvl9pPr>
          </a:lstStyle>
          <a:p>
            <a:pPr eaLnBrk="1" hangingPunct="1"/>
            <a:fld id="{A667FBF0-2791-4F48-8F3A-7A466C028F3E}" type="slidenum">
              <a:rPr lang="en-US" altLang="en-US"/>
              <a:pPr eaLnBrk="1" hangingPunct="1"/>
              <a:t>13</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1179824"/>
            <a:ext cx="69723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E837C5D3-040A-4D7F-BA83-D3F5D8B89D19}" type="datetimeFigureOut">
              <a:rPr lang="en-US" smtClean="0"/>
              <a:pPr/>
              <a:t>5/20/2020</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362DE2F9-2299-4FDF-930C-CEAE824D4915}" type="slidenum">
              <a:rPr lang="en-US" smtClean="0"/>
              <a:pPr/>
              <a:t>‹#›</a:t>
            </a:fld>
            <a:endParaRPr lang="en-US" dirty="0"/>
          </a:p>
        </p:txBody>
      </p:sp>
    </p:spTree>
    <p:extLst>
      <p:ext uri="{BB962C8B-B14F-4D97-AF65-F5344CB8AC3E}">
        <p14:creationId xmlns:p14="http://schemas.microsoft.com/office/powerpoint/2010/main" val="111842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E837C5D3-040A-4D7F-BA83-D3F5D8B89D19}" type="datetimeFigureOut">
              <a:rPr lang="en-US" smtClean="0"/>
              <a:pPr/>
              <a:t>5/20/2020</a:t>
            </a:fld>
            <a:endParaRPr lang="en-US" dirty="0"/>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362DE2F9-2299-4FDF-930C-CEAE824D4915}" type="slidenum">
              <a:rPr lang="en-US" smtClean="0"/>
              <a:pPr/>
              <a:t>‹#›</a:t>
            </a:fld>
            <a:endParaRPr lang="en-US" dirty="0"/>
          </a:p>
        </p:txBody>
      </p:sp>
    </p:spTree>
    <p:extLst>
      <p:ext uri="{BB962C8B-B14F-4D97-AF65-F5344CB8AC3E}">
        <p14:creationId xmlns:p14="http://schemas.microsoft.com/office/powerpoint/2010/main" val="20412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371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a:prstGeom prst="rect">
            <a:avLst/>
          </a:prstGeo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a:prstGeom prst="rect">
            <a:avLst/>
          </a:prstGeo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172201"/>
            <a:ext cx="3429000" cy="304800"/>
          </a:xfrm>
          <a:prstGeom prst="rect">
            <a:avLst/>
          </a:prstGeom>
        </p:spPr>
        <p:txBody>
          <a:bodyPr/>
          <a:lstStyle/>
          <a:p>
            <a:fld id="{E837C5D3-040A-4D7F-BA83-D3F5D8B89D19}" type="datetimeFigureOut">
              <a:rPr lang="en-US" smtClean="0"/>
              <a:pPr/>
              <a:t>5/20/2020</a:t>
            </a:fld>
            <a:endParaRPr lang="en-US" dirty="0"/>
          </a:p>
        </p:txBody>
      </p:sp>
      <p:sp>
        <p:nvSpPr>
          <p:cNvPr id="8" name="Footer Placeholder 7"/>
          <p:cNvSpPr>
            <a:spLocks noGrp="1"/>
          </p:cNvSpPr>
          <p:nvPr>
            <p:ph type="ftr" sz="quarter" idx="11"/>
          </p:nvPr>
        </p:nvSpPr>
        <p:spPr>
          <a:xfrm>
            <a:off x="457200" y="6492875"/>
            <a:ext cx="3429000" cy="283845"/>
          </a:xfrm>
          <a:prstGeom prst="rect">
            <a:avLst/>
          </a:prstGeom>
        </p:spPr>
        <p:txBody>
          <a:bodyPr/>
          <a:lstStyle/>
          <a:p>
            <a:endParaRPr lang="en-US" dirty="0"/>
          </a:p>
        </p:txBody>
      </p:sp>
      <p:sp>
        <p:nvSpPr>
          <p:cNvPr id="9" name="Slide Number Placeholder 8"/>
          <p:cNvSpPr>
            <a:spLocks noGrp="1"/>
          </p:cNvSpPr>
          <p:nvPr>
            <p:ph type="sldNum" sz="quarter" idx="12"/>
          </p:nvPr>
        </p:nvSpPr>
        <p:spPr>
          <a:xfrm rot="16200000">
            <a:off x="8227377" y="5885497"/>
            <a:ext cx="1315721" cy="365125"/>
          </a:xfrm>
          <a:prstGeom prst="rect">
            <a:avLst/>
          </a:prstGeom>
        </p:spPr>
        <p:txBody>
          <a:bodyPr/>
          <a:lstStyle/>
          <a:p>
            <a:fld id="{362DE2F9-2299-4FDF-930C-CEAE824D4915}" type="slidenum">
              <a:rPr lang="en-US" smtClean="0"/>
              <a:pPr/>
              <a:t>‹#›</a:t>
            </a:fld>
            <a:endParaRPr lang="en-US" dirty="0"/>
          </a:p>
        </p:txBody>
      </p:sp>
    </p:spTree>
    <p:extLst>
      <p:ext uri="{BB962C8B-B14F-4D97-AF65-F5344CB8AC3E}">
        <p14:creationId xmlns:p14="http://schemas.microsoft.com/office/powerpoint/2010/main" val="190333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172201"/>
            <a:ext cx="3429000" cy="3048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57200" y="6492875"/>
            <a:ext cx="3429000" cy="283845"/>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rot="16200000">
            <a:off x="8227377" y="5885497"/>
            <a:ext cx="1315721" cy="365125"/>
          </a:xfrm>
          <a:prstGeom prst="rect">
            <a:avLst/>
          </a:prstGeom>
          <a:ln/>
        </p:spPr>
        <p:txBody>
          <a:bodyPr/>
          <a:lstStyle>
            <a:lvl1pPr>
              <a:defRPr/>
            </a:lvl1pPr>
          </a:lstStyle>
          <a:p>
            <a:pPr>
              <a:defRPr/>
            </a:pPr>
            <a:fld id="{D730E2DC-9938-4FB1-A0CA-D483A1DF1436}" type="slidenum">
              <a:rPr lang="en-US"/>
              <a:pPr>
                <a:defRPr/>
              </a:pPr>
              <a:t>‹#›</a:t>
            </a:fld>
            <a:endParaRPr lang="en-US" dirty="0"/>
          </a:p>
        </p:txBody>
      </p:sp>
    </p:spTree>
    <p:extLst>
      <p:ext uri="{BB962C8B-B14F-4D97-AF65-F5344CB8AC3E}">
        <p14:creationId xmlns:p14="http://schemas.microsoft.com/office/powerpoint/2010/main" val="83471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5/20/2020</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E837C5D3-040A-4D7F-BA83-D3F5D8B89D19}"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362DE2F9-2299-4FDF-930C-CEAE824D4915}"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5/20/2020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E837C5D3-040A-4D7F-BA83-D3F5D8B89D19}"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DE2F9-2299-4FDF-930C-CEAE824D4915}"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837C5D3-040A-4D7F-BA83-D3F5D8B89D19}" type="datetimeFigureOut">
              <a:rPr lang="en-US" smtClean="0"/>
              <a:pPr/>
              <a:t>5/20/2020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62DE2F9-2299-4FDF-930C-CEAE824D4915}"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5/20/2020</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 24 PT.)</a:t>
            </a:r>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837C5D3-040A-4D7F-BA83-D3F5D8B89D19}" type="datetimeFigureOut">
              <a:rPr lang="en-US" smtClean="0"/>
              <a:pPr/>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62DE2F9-2299-4FDF-930C-CEAE824D491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5/20/2020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5/20/2020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167124"/>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E837C5D3-040A-4D7F-BA83-D3F5D8B89D19}" type="datetimeFigureOut">
              <a:rPr lang="en-US" smtClean="0"/>
              <a:pPr/>
              <a:t>5/20/2020</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362DE2F9-2299-4FDF-930C-CEAE824D4915}" type="slidenum">
              <a:rPr lang="en-US" smtClean="0"/>
              <a:pPr/>
              <a:t>‹#›</a:t>
            </a:fld>
            <a:endParaRPr lang="en-US" dirty="0"/>
          </a:p>
        </p:txBody>
      </p:sp>
    </p:spTree>
    <p:extLst>
      <p:ext uri="{BB962C8B-B14F-4D97-AF65-F5344CB8AC3E}">
        <p14:creationId xmlns:p14="http://schemas.microsoft.com/office/powerpoint/2010/main" val="2723145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5/20/2020</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DC798F-43F5-44D8-8EB6-C400DD5D1F17}"/>
              </a:ext>
            </a:extLst>
          </p:cNvPr>
          <p:cNvPicPr>
            <a:picLocks noChangeAspect="1"/>
          </p:cNvPicPr>
          <p:nvPr/>
        </p:nvPicPr>
        <p:blipFill>
          <a:blip r:embed="rId2"/>
          <a:stretch>
            <a:fillRect/>
          </a:stretch>
        </p:blipFill>
        <p:spPr>
          <a:xfrm>
            <a:off x="2551176" y="2612144"/>
            <a:ext cx="4041648" cy="2057400"/>
          </a:xfrm>
          <a:prstGeom prst="rect">
            <a:avLst/>
          </a:prstGeom>
        </p:spPr>
      </p:pic>
      <p:pic>
        <p:nvPicPr>
          <p:cNvPr id="5" name="Picture 2" descr="https://scontent.fsnc1-2.fna.fbcdn.net/t31.0-8/13123036_1086343121389109_7028237976575303972_o.jpg"/>
          <p:cNvPicPr>
            <a:picLocks noChangeAspect="1" noChangeArrowheads="1"/>
          </p:cNvPicPr>
          <p:nvPr/>
        </p:nvPicPr>
        <p:blipFill rotWithShape="1">
          <a:blip r:embed="rId3">
            <a:extLst>
              <a:ext uri="{28A0092B-C50C-407E-A947-70E740481C1C}">
                <a14:useLocalDpi xmlns:a14="http://schemas.microsoft.com/office/drawing/2010/main" val="0"/>
              </a:ext>
            </a:extLst>
          </a:blip>
          <a:srcRect t="41213" b="34024"/>
          <a:stretch/>
        </p:blipFill>
        <p:spPr bwMode="auto">
          <a:xfrm>
            <a:off x="1" y="666956"/>
            <a:ext cx="9144000" cy="126918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401053" y="4834811"/>
            <a:ext cx="8051739" cy="1147578"/>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spcBef>
                <a:spcPts val="0"/>
              </a:spcBef>
              <a:buNone/>
            </a:pPr>
            <a:r>
              <a:rPr lang="en-US" sz="2800" b="1" dirty="0"/>
              <a:t>	Jacqueline McMurtrie	</a:t>
            </a:r>
          </a:p>
          <a:p>
            <a:pPr marL="0" indent="0" algn="ctr">
              <a:spcBef>
                <a:spcPts val="0"/>
              </a:spcBef>
              <a:buNone/>
            </a:pPr>
            <a:r>
              <a:rPr lang="en-US" sz="2800" dirty="0"/>
              <a:t>               	</a:t>
            </a:r>
            <a:r>
              <a:rPr lang="en-US" sz="2800" b="1" dirty="0"/>
              <a:t>Lara Zarowsky	</a:t>
            </a:r>
            <a:r>
              <a:rPr lang="en-US" sz="2100" dirty="0"/>
              <a:t>	</a:t>
            </a:r>
          </a:p>
          <a:p>
            <a:pPr algn="ctr"/>
            <a:endParaRPr lang="en-US" dirty="0"/>
          </a:p>
        </p:txBody>
      </p:sp>
    </p:spTree>
    <p:extLst>
      <p:ext uri="{BB962C8B-B14F-4D97-AF65-F5344CB8AC3E}">
        <p14:creationId xmlns:p14="http://schemas.microsoft.com/office/powerpoint/2010/main" val="54226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5">
                    <a:lumMod val="50000"/>
                  </a:schemeClr>
                </a:solidFill>
                <a:latin typeface="Encode Sans Normal" panose="02000000000000000000" pitchFamily="2" charset="0"/>
              </a:rPr>
              <a:t>Donovan Allen – 2002-2015</a:t>
            </a:r>
            <a:endParaRPr lang="en-US" dirty="0"/>
          </a:p>
        </p:txBody>
      </p:sp>
      <p:sp>
        <p:nvSpPr>
          <p:cNvPr id="4" name="Content Placeholder 3"/>
          <p:cNvSpPr>
            <a:spLocks noGrp="1"/>
          </p:cNvSpPr>
          <p:nvPr>
            <p:ph sz="half" idx="2"/>
          </p:nvPr>
        </p:nvSpPr>
        <p:spPr/>
        <p:txBody>
          <a:bodyPr/>
          <a:lstStyle/>
          <a:p>
            <a:r>
              <a:rPr lang="en-US" dirty="0"/>
              <a:t>Convicted of Aggravated Murder in the First Degree</a:t>
            </a:r>
          </a:p>
          <a:p>
            <a:r>
              <a:rPr lang="en-US" dirty="0"/>
              <a:t>Sentenced to Life Without the Possibility of Parole</a:t>
            </a:r>
          </a:p>
          <a:p>
            <a:r>
              <a:rPr lang="en-US" dirty="0"/>
              <a:t>Contributing Factors:</a:t>
            </a:r>
          </a:p>
          <a:p>
            <a:pPr lvl="1"/>
            <a:r>
              <a:rPr lang="en-US" b="0" dirty="0"/>
              <a:t>False Confession</a:t>
            </a:r>
          </a:p>
          <a:p>
            <a:pPr lvl="1"/>
            <a:r>
              <a:rPr lang="en-US" b="0" dirty="0"/>
              <a:t>Perjury or False Accusation</a:t>
            </a:r>
          </a:p>
          <a:p>
            <a:pPr lvl="1"/>
            <a:r>
              <a:rPr lang="en-US" b="0" dirty="0"/>
              <a:t>Official Misconduct</a:t>
            </a:r>
          </a:p>
        </p:txBody>
      </p:sp>
      <p:pic>
        <p:nvPicPr>
          <p:cNvPr id="8" name="Content Placeholder 7" descr="A person wearing a hat&#10;&#10;Description automatically generated">
            <a:extLst>
              <a:ext uri="{FF2B5EF4-FFF2-40B4-BE49-F238E27FC236}">
                <a16:creationId xmlns:a16="http://schemas.microsoft.com/office/drawing/2014/main" id="{45618864-2F23-428D-BB83-77CF2F1DFEAC}"/>
              </a:ext>
            </a:extLst>
          </p:cNvPr>
          <p:cNvPicPr>
            <a:picLocks noGrp="1" noChangeAspect="1"/>
          </p:cNvPicPr>
          <p:nvPr>
            <p:ph sz="half" idx="1"/>
          </p:nvPr>
        </p:nvPicPr>
        <p:blipFill>
          <a:blip r:embed="rId2"/>
          <a:stretch>
            <a:fillRect/>
          </a:stretch>
        </p:blipFill>
        <p:spPr>
          <a:xfrm>
            <a:off x="359375" y="1654569"/>
            <a:ext cx="4038600" cy="4038600"/>
          </a:xfrm>
        </p:spPr>
      </p:pic>
    </p:spTree>
    <p:extLst>
      <p:ext uri="{BB962C8B-B14F-4D97-AF65-F5344CB8AC3E}">
        <p14:creationId xmlns:p14="http://schemas.microsoft.com/office/powerpoint/2010/main" val="349449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8929"/>
            <a:ext cx="7886700" cy="798872"/>
          </a:xfrm>
        </p:spPr>
        <p:txBody>
          <a:bodyPr>
            <a:noAutofit/>
          </a:bodyPr>
          <a:lstStyle/>
          <a:p>
            <a:pPr algn="l"/>
            <a:r>
              <a:rPr lang="en-US" sz="3200" dirty="0">
                <a:solidFill>
                  <a:schemeClr val="accent5">
                    <a:lumMod val="50000"/>
                  </a:schemeClr>
                </a:solidFill>
                <a:latin typeface="Encode Sans Normal" panose="02000000000000000000" pitchFamily="2" charset="0"/>
              </a:rPr>
              <a:t>Donovan Allen</a:t>
            </a:r>
            <a:br>
              <a:rPr lang="en-US" dirty="0"/>
            </a:br>
            <a:endParaRPr lang="en-US" dirty="0"/>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771" r="9904" b="1972"/>
          <a:stretch/>
        </p:blipFill>
        <p:spPr bwMode="auto">
          <a:xfrm>
            <a:off x="182229" y="1469922"/>
            <a:ext cx="4143965" cy="464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12308155_1001497279873694_7079884033040647680_o.jpg"/>
          <p:cNvPicPr>
            <a:picLocks noChangeAspect="1"/>
          </p:cNvPicPr>
          <p:nvPr/>
        </p:nvPicPr>
        <p:blipFill rotWithShape="1">
          <a:blip r:embed="rId4" cstate="print">
            <a:extLst>
              <a:ext uri="{28A0092B-C50C-407E-A947-70E740481C1C}">
                <a14:useLocalDpi xmlns:a14="http://schemas.microsoft.com/office/drawing/2010/main" val="0"/>
              </a:ext>
            </a:extLst>
          </a:blip>
          <a:srcRect l="7109"/>
          <a:stretch/>
        </p:blipFill>
        <p:spPr>
          <a:xfrm>
            <a:off x="4911213" y="1541206"/>
            <a:ext cx="4014710" cy="4572000"/>
          </a:xfrm>
          <a:prstGeom prst="rect">
            <a:avLst/>
          </a:prstGeom>
        </p:spPr>
      </p:pic>
      <p:sp>
        <p:nvSpPr>
          <p:cNvPr id="6" name="TextBox 5"/>
          <p:cNvSpPr txBox="1"/>
          <p:nvPr/>
        </p:nvSpPr>
        <p:spPr>
          <a:xfrm>
            <a:off x="1371600" y="6019800"/>
            <a:ext cx="1447800" cy="646331"/>
          </a:xfrm>
          <a:prstGeom prst="rect">
            <a:avLst/>
          </a:prstGeom>
          <a:noFill/>
        </p:spPr>
        <p:txBody>
          <a:bodyPr wrap="square" rtlCol="0">
            <a:spAutoFit/>
          </a:bodyPr>
          <a:lstStyle/>
          <a:p>
            <a:r>
              <a:rPr lang="en-US" sz="3600" dirty="0">
                <a:solidFill>
                  <a:srgbClr val="C00000"/>
                </a:solidFill>
              </a:rPr>
              <a:t>2002</a:t>
            </a:r>
          </a:p>
        </p:txBody>
      </p:sp>
      <p:sp>
        <p:nvSpPr>
          <p:cNvPr id="8" name="TextBox 7"/>
          <p:cNvSpPr txBox="1"/>
          <p:nvPr/>
        </p:nvSpPr>
        <p:spPr>
          <a:xfrm>
            <a:off x="6156568" y="6019800"/>
            <a:ext cx="1524000" cy="646331"/>
          </a:xfrm>
          <a:prstGeom prst="rect">
            <a:avLst/>
          </a:prstGeom>
          <a:noFill/>
        </p:spPr>
        <p:txBody>
          <a:bodyPr wrap="square" rtlCol="0">
            <a:spAutoFit/>
          </a:bodyPr>
          <a:lstStyle/>
          <a:p>
            <a:r>
              <a:rPr lang="en-US" sz="3600" dirty="0">
                <a:solidFill>
                  <a:srgbClr val="C00000"/>
                </a:solidFill>
              </a:rPr>
              <a:t>2015</a:t>
            </a:r>
          </a:p>
        </p:txBody>
      </p:sp>
    </p:spTree>
    <p:extLst>
      <p:ext uri="{BB962C8B-B14F-4D97-AF65-F5344CB8AC3E}">
        <p14:creationId xmlns:p14="http://schemas.microsoft.com/office/powerpoint/2010/main" val="271170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85316"/>
          </a:xfrm>
        </p:spPr>
        <p:txBody>
          <a:bodyPr/>
          <a:lstStyle/>
          <a:p>
            <a:pPr algn="l"/>
            <a:r>
              <a:rPr lang="en-US" sz="3200" dirty="0">
                <a:solidFill>
                  <a:schemeClr val="accent5">
                    <a:lumMod val="50000"/>
                  </a:schemeClr>
                </a:solidFill>
                <a:latin typeface="Encode Sans Normal" panose="02000000000000000000" pitchFamily="2" charset="0"/>
              </a:rPr>
              <a:t>Items Tested</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52" y="1668028"/>
            <a:ext cx="3945783" cy="502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045" t="8978" b="37240"/>
          <a:stretch/>
        </p:blipFill>
        <p:spPr bwMode="auto">
          <a:xfrm>
            <a:off x="4580534" y="3260169"/>
            <a:ext cx="4385913" cy="343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4533"/>
          <a:stretch/>
        </p:blipFill>
        <p:spPr bwMode="auto">
          <a:xfrm>
            <a:off x="150598" y="913427"/>
            <a:ext cx="5560997" cy="283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22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6" y="108153"/>
            <a:ext cx="8799871" cy="1020097"/>
          </a:xfrm>
        </p:spPr>
        <p:txBody>
          <a:bodyPr rtlCol="0">
            <a:noAutofit/>
          </a:bodyPr>
          <a:lstStyle/>
          <a:p>
            <a:pPr eaLnBrk="1" fontAlgn="auto" hangingPunct="1">
              <a:spcAft>
                <a:spcPts val="0"/>
              </a:spcAft>
              <a:defRPr/>
            </a:pPr>
            <a:r>
              <a:rPr lang="en-US" sz="3200" dirty="0">
                <a:solidFill>
                  <a:schemeClr val="accent5">
                    <a:lumMod val="50000"/>
                  </a:schemeClr>
                </a:solidFill>
                <a:latin typeface="Encode Sans Normal" panose="02000000000000000000" pitchFamily="2" charset="0"/>
              </a:rPr>
              <a:t>Policy Efforts: Washington State Compensation Statute</a:t>
            </a:r>
          </a:p>
        </p:txBody>
      </p:sp>
      <p:pic>
        <p:nvPicPr>
          <p:cNvPr id="20483"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993058" y="1581878"/>
            <a:ext cx="7157884" cy="4770428"/>
          </a:xfrm>
        </p:spPr>
      </p:pic>
    </p:spTree>
    <p:extLst>
      <p:ext uri="{BB962C8B-B14F-4D97-AF65-F5344CB8AC3E}">
        <p14:creationId xmlns:p14="http://schemas.microsoft.com/office/powerpoint/2010/main" val="242281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11484"/>
            <a:ext cx="8534400" cy="758952"/>
          </a:xfrm>
        </p:spPr>
        <p:txBody>
          <a:bodyPr>
            <a:normAutofit fontScale="90000"/>
          </a:bodyPr>
          <a:lstStyle/>
          <a:p>
            <a:r>
              <a:rPr lang="en-US" sz="3600" dirty="0">
                <a:solidFill>
                  <a:schemeClr val="accent5">
                    <a:lumMod val="50000"/>
                  </a:schemeClr>
                </a:solidFill>
                <a:latin typeface="Encode Sans Normal" panose="02000000000000000000" pitchFamily="2" charset="0"/>
              </a:rPr>
              <a:t>Policy Efforts: Washington State Evidence Preservation Statute</a:t>
            </a:r>
            <a:endParaRPr lang="en-US" dirty="0"/>
          </a:p>
        </p:txBody>
      </p:sp>
      <p:pic>
        <p:nvPicPr>
          <p:cNvPr id="4" name="Picture 5"/>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5916"/>
          <a:stretch/>
        </p:blipFill>
        <p:spPr bwMode="auto">
          <a:xfrm>
            <a:off x="1617784" y="1531000"/>
            <a:ext cx="6029011" cy="468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3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F8B3-F3E3-4F02-87AA-B030CE7B82A0}"/>
              </a:ext>
            </a:extLst>
          </p:cNvPr>
          <p:cNvSpPr>
            <a:spLocks noGrp="1"/>
          </p:cNvSpPr>
          <p:nvPr>
            <p:ph type="title"/>
          </p:nvPr>
        </p:nvSpPr>
        <p:spPr/>
        <p:txBody>
          <a:bodyPr>
            <a:noAutofit/>
          </a:bodyPr>
          <a:lstStyle/>
          <a:p>
            <a:r>
              <a:rPr lang="en-US" sz="2400" dirty="0">
                <a:solidFill>
                  <a:schemeClr val="accent5">
                    <a:lumMod val="50000"/>
                  </a:schemeClr>
                </a:solidFill>
                <a:latin typeface="Encode Sans Normal" panose="02000000000000000000" pitchFamily="2" charset="0"/>
              </a:rPr>
              <a:t>Policy Efforts: Establishing Best Practices for Eyewitness and Incentivized Witness Evidence</a:t>
            </a:r>
            <a:endParaRPr lang="en-US" sz="2400" dirty="0"/>
          </a:p>
        </p:txBody>
      </p:sp>
      <p:pic>
        <p:nvPicPr>
          <p:cNvPr id="5" name="Content Placeholder 4" descr="Donovan  - Message (HTML) ">
            <a:extLst>
              <a:ext uri="{FF2B5EF4-FFF2-40B4-BE49-F238E27FC236}">
                <a16:creationId xmlns:a16="http://schemas.microsoft.com/office/drawing/2014/main" id="{98CA8186-0D3D-4944-93BB-C52FE8D142B6}"/>
              </a:ext>
            </a:extLst>
          </p:cNvPr>
          <p:cNvPicPr>
            <a:picLocks noGrp="1" noChangeAspect="1"/>
          </p:cNvPicPr>
          <p:nvPr>
            <p:ph sz="quarter" idx="1"/>
          </p:nvPr>
        </p:nvPicPr>
        <p:blipFill rotWithShape="1">
          <a:blip r:embed="rId2"/>
          <a:srcRect l="2146" t="29235" r="23915" b="5711"/>
          <a:stretch/>
        </p:blipFill>
        <p:spPr>
          <a:xfrm>
            <a:off x="934497" y="1403909"/>
            <a:ext cx="7134329" cy="4843492"/>
          </a:xfrm>
        </p:spPr>
      </p:pic>
    </p:spTree>
    <p:extLst>
      <p:ext uri="{BB962C8B-B14F-4D97-AF65-F5344CB8AC3E}">
        <p14:creationId xmlns:p14="http://schemas.microsoft.com/office/powerpoint/2010/main" val="364450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1419-C95B-4FA1-B220-65A2FABF60EE}"/>
              </a:ext>
            </a:extLst>
          </p:cNvPr>
          <p:cNvSpPr>
            <a:spLocks noGrp="1"/>
          </p:cNvSpPr>
          <p:nvPr>
            <p:ph type="title"/>
          </p:nvPr>
        </p:nvSpPr>
        <p:spPr/>
        <p:txBody>
          <a:bodyPr/>
          <a:lstStyle/>
          <a:p>
            <a:endParaRPr lang="en-US"/>
          </a:p>
        </p:txBody>
      </p:sp>
      <p:pic>
        <p:nvPicPr>
          <p:cNvPr id="5" name="Content Placeholder 4" descr="A picture containing text, newspaper, people&#10;&#10;Description automatically generated">
            <a:extLst>
              <a:ext uri="{FF2B5EF4-FFF2-40B4-BE49-F238E27FC236}">
                <a16:creationId xmlns:a16="http://schemas.microsoft.com/office/drawing/2014/main" id="{58ED9080-EB7B-4E7C-BF73-D1DAB420C8C8}"/>
              </a:ext>
            </a:extLst>
          </p:cNvPr>
          <p:cNvPicPr>
            <a:picLocks noGrp="1" noChangeAspect="1"/>
          </p:cNvPicPr>
          <p:nvPr>
            <p:ph sz="quarter" idx="1"/>
          </p:nvPr>
        </p:nvPicPr>
        <p:blipFill>
          <a:blip r:embed="rId2"/>
          <a:stretch>
            <a:fillRect/>
          </a:stretch>
        </p:blipFill>
        <p:spPr>
          <a:xfrm>
            <a:off x="30445" y="221382"/>
            <a:ext cx="9094301" cy="6453639"/>
          </a:xfrm>
        </p:spPr>
      </p:pic>
    </p:spTree>
    <p:extLst>
      <p:ext uri="{BB962C8B-B14F-4D97-AF65-F5344CB8AC3E}">
        <p14:creationId xmlns:p14="http://schemas.microsoft.com/office/powerpoint/2010/main" val="278939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65681" y="1976058"/>
            <a:ext cx="8821003" cy="487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5681" y="391886"/>
            <a:ext cx="8821003" cy="1476102"/>
          </a:xfrm>
          <a:pattFill prst="pct5">
            <a:fgClr>
              <a:schemeClr val="bg2"/>
            </a:fgClr>
            <a:bgClr>
              <a:schemeClr val="bg1"/>
            </a:bgClr>
          </a:pattFill>
        </p:spPr>
        <p:txBody>
          <a:bodyPr>
            <a:noAutofit/>
          </a:bodyPr>
          <a:lstStyle/>
          <a:p>
            <a:r>
              <a:rPr lang="en-US" sz="2800" dirty="0" err="1">
                <a:solidFill>
                  <a:schemeClr val="accent5">
                    <a:lumMod val="50000"/>
                  </a:schemeClr>
                </a:solidFill>
                <a:latin typeface="Encode Sans Normal" panose="02000000000000000000" pitchFamily="2" charset="0"/>
              </a:rPr>
              <a:t>WashIP</a:t>
            </a:r>
            <a:r>
              <a:rPr lang="en-US" sz="2800" dirty="0">
                <a:solidFill>
                  <a:schemeClr val="accent5">
                    <a:lumMod val="50000"/>
                  </a:schemeClr>
                </a:solidFill>
                <a:latin typeface="Encode Sans Normal" panose="02000000000000000000" pitchFamily="2" charset="0"/>
              </a:rPr>
              <a:t> was founded in 1997 as the third innocence organization in the U.S.</a:t>
            </a:r>
            <a:br>
              <a:rPr lang="en-US" sz="2800" dirty="0">
                <a:solidFill>
                  <a:schemeClr val="accent5">
                    <a:lumMod val="50000"/>
                  </a:schemeClr>
                </a:solidFill>
                <a:latin typeface="Encode Sans Normal" panose="02000000000000000000" pitchFamily="2" charset="0"/>
              </a:rPr>
            </a:br>
            <a:r>
              <a:rPr lang="en-US" sz="2800" dirty="0">
                <a:solidFill>
                  <a:schemeClr val="accent5">
                    <a:lumMod val="50000"/>
                  </a:schemeClr>
                </a:solidFill>
                <a:latin typeface="Encode Sans Normal" panose="02000000000000000000" pitchFamily="2" charset="0"/>
              </a:rPr>
              <a:t>Today there are 67 independent members of the Innocence Network worldwide</a:t>
            </a:r>
          </a:p>
        </p:txBody>
      </p:sp>
    </p:spTree>
    <p:extLst>
      <p:ext uri="{BB962C8B-B14F-4D97-AF65-F5344CB8AC3E}">
        <p14:creationId xmlns:p14="http://schemas.microsoft.com/office/powerpoint/2010/main" val="35990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199" y="152719"/>
            <a:ext cx="7506929" cy="1053084"/>
          </a:xfrm>
          <a:noFill/>
        </p:spPr>
        <p:txBody>
          <a:bodyPr>
            <a:normAutofit fontScale="90000"/>
          </a:bodyPr>
          <a:lstStyle/>
          <a:p>
            <a:pPr algn="l" eaLnBrk="1" hangingPunct="1"/>
            <a:r>
              <a:rPr lang="en-US" sz="3200" b="1" dirty="0">
                <a:solidFill>
                  <a:schemeClr val="accent5">
                    <a:lumMod val="50000"/>
                  </a:schemeClr>
                </a:solidFill>
                <a:latin typeface="Encode Sans Normal" panose="02000000000000000000" pitchFamily="2" charset="0"/>
              </a:rPr>
              <a:t>How Many People Are Wrongly Convicted?</a:t>
            </a:r>
          </a:p>
        </p:txBody>
      </p:sp>
      <p:sp>
        <p:nvSpPr>
          <p:cNvPr id="6" name="Rectangle 3"/>
          <p:cNvSpPr>
            <a:spLocks noGrp="1" noChangeArrowheads="1"/>
          </p:cNvSpPr>
          <p:nvPr>
            <p:ph sz="quarter" idx="1"/>
          </p:nvPr>
        </p:nvSpPr>
        <p:spPr>
          <a:xfrm>
            <a:off x="259404" y="1583267"/>
            <a:ext cx="8732196" cy="5728691"/>
          </a:xfrm>
          <a:noFill/>
        </p:spPr>
        <p:txBody>
          <a:bodyPr>
            <a:normAutofit/>
          </a:bodyPr>
          <a:lstStyle/>
          <a:p>
            <a:pPr marL="0" lvl="1" indent="0">
              <a:spcBef>
                <a:spcPct val="0"/>
              </a:spcBef>
              <a:spcAft>
                <a:spcPts val="600"/>
              </a:spcAft>
              <a:buNone/>
            </a:pPr>
            <a:r>
              <a:rPr lang="en-US" sz="3200" b="1" dirty="0">
                <a:solidFill>
                  <a:schemeClr val="tx1"/>
                </a:solidFill>
                <a:cs typeface="Times New Roman" pitchFamily="18" charset="0"/>
              </a:rPr>
              <a:t>367 DNA </a:t>
            </a:r>
            <a:r>
              <a:rPr lang="en-US" sz="3200" dirty="0">
                <a:solidFill>
                  <a:schemeClr val="tx1"/>
                </a:solidFill>
                <a:cs typeface="Times New Roman" pitchFamily="18" charset="0"/>
              </a:rPr>
              <a:t>exonerations in the U.S. </a:t>
            </a:r>
          </a:p>
          <a:p>
            <a:pPr marL="274320" lvl="1" indent="0" eaLnBrk="1" hangingPunct="1">
              <a:spcBef>
                <a:spcPct val="0"/>
              </a:spcBef>
              <a:buNone/>
            </a:pPr>
            <a:r>
              <a:rPr lang="en-US" sz="1600" dirty="0">
                <a:solidFill>
                  <a:schemeClr val="tx1"/>
                </a:solidFill>
                <a:cs typeface="Times New Roman" pitchFamily="18" charset="0"/>
              </a:rPr>
              <a:t>Source: The Innocence Project </a:t>
            </a:r>
          </a:p>
          <a:p>
            <a:pPr marL="274320" lvl="1" indent="0" eaLnBrk="1" hangingPunct="1">
              <a:spcBef>
                <a:spcPct val="0"/>
              </a:spcBef>
              <a:buNone/>
            </a:pPr>
            <a:endParaRPr lang="en-US" sz="800" dirty="0">
              <a:solidFill>
                <a:schemeClr val="tx1"/>
              </a:solidFill>
              <a:cs typeface="Times New Roman" pitchFamily="18" charset="0"/>
            </a:endParaRPr>
          </a:p>
          <a:p>
            <a:pPr marL="0" indent="0">
              <a:spcBef>
                <a:spcPct val="0"/>
              </a:spcBef>
              <a:buNone/>
            </a:pPr>
            <a:r>
              <a:rPr lang="en-US" b="1" dirty="0"/>
              <a:t>2,618 </a:t>
            </a:r>
            <a:r>
              <a:rPr lang="en-US" dirty="0"/>
              <a:t>exonerations nationwide </a:t>
            </a:r>
            <a:r>
              <a:rPr lang="en-US" b="0" dirty="0"/>
              <a:t>since 1989</a:t>
            </a:r>
            <a:endParaRPr lang="en-US" b="0" dirty="0">
              <a:cs typeface="Times New Roman" pitchFamily="18" charset="0"/>
            </a:endParaRPr>
          </a:p>
          <a:p>
            <a:pPr marL="274320" lvl="1" indent="0" eaLnBrk="1" hangingPunct="1">
              <a:spcBef>
                <a:spcPct val="0"/>
              </a:spcBef>
              <a:buNone/>
            </a:pPr>
            <a:r>
              <a:rPr lang="en-US" sz="1600" dirty="0">
                <a:solidFill>
                  <a:schemeClr val="tx1"/>
                </a:solidFill>
                <a:cs typeface="Times New Roman" pitchFamily="18" charset="0"/>
              </a:rPr>
              <a:t>Source: The National Registry of Exonerations </a:t>
            </a:r>
          </a:p>
          <a:p>
            <a:pPr marL="274320" lvl="1" indent="0" eaLnBrk="1" hangingPunct="1">
              <a:spcBef>
                <a:spcPct val="0"/>
              </a:spcBef>
              <a:buNone/>
            </a:pPr>
            <a:endParaRPr lang="en-US" sz="800" dirty="0">
              <a:solidFill>
                <a:schemeClr val="tx1"/>
              </a:solidFill>
              <a:cs typeface="Times New Roman" pitchFamily="18" charset="0"/>
            </a:endParaRPr>
          </a:p>
          <a:p>
            <a:pPr marL="0" indent="0" eaLnBrk="1" hangingPunct="1">
              <a:spcBef>
                <a:spcPct val="0"/>
              </a:spcBef>
              <a:buNone/>
            </a:pPr>
            <a:r>
              <a:rPr lang="en-US" b="1" dirty="0">
                <a:cs typeface="Times New Roman" pitchFamily="18" charset="0"/>
              </a:rPr>
              <a:t>167</a:t>
            </a:r>
            <a:r>
              <a:rPr lang="en-US" dirty="0">
                <a:cs typeface="Times New Roman" pitchFamily="18" charset="0"/>
              </a:rPr>
              <a:t> capital defendants </a:t>
            </a:r>
            <a:r>
              <a:rPr lang="en-US" b="0" dirty="0">
                <a:cs typeface="Times New Roman" pitchFamily="18" charset="0"/>
              </a:rPr>
              <a:t>exonerated from death row</a:t>
            </a:r>
          </a:p>
          <a:p>
            <a:pPr marL="274320" lvl="1" indent="0" eaLnBrk="1" hangingPunct="1">
              <a:spcBef>
                <a:spcPct val="0"/>
              </a:spcBef>
              <a:buNone/>
            </a:pPr>
            <a:r>
              <a:rPr lang="en-US" sz="1600" dirty="0">
                <a:solidFill>
                  <a:schemeClr val="tx1"/>
                </a:solidFill>
                <a:cs typeface="Times New Roman" pitchFamily="18" charset="0"/>
              </a:rPr>
              <a:t>Source: Death Penalty Information Center</a:t>
            </a:r>
          </a:p>
          <a:p>
            <a:pPr marL="274320" lvl="1" indent="0" eaLnBrk="1" hangingPunct="1">
              <a:spcBef>
                <a:spcPct val="0"/>
              </a:spcBef>
              <a:buNone/>
            </a:pPr>
            <a:endParaRPr lang="en-US" sz="1600" dirty="0">
              <a:solidFill>
                <a:schemeClr val="tx1"/>
              </a:solidFill>
              <a:cs typeface="Times New Roman" pitchFamily="18" charset="0"/>
            </a:endParaRPr>
          </a:p>
          <a:p>
            <a:pPr marL="0" indent="0" eaLnBrk="1" hangingPunct="1">
              <a:spcBef>
                <a:spcPct val="0"/>
              </a:spcBef>
              <a:buNone/>
            </a:pPr>
            <a:r>
              <a:rPr lang="en-US" b="1" dirty="0">
                <a:cs typeface="Times New Roman" pitchFamily="18" charset="0"/>
              </a:rPr>
              <a:t>50 </a:t>
            </a:r>
            <a:r>
              <a:rPr lang="en-US" dirty="0">
                <a:cs typeface="Times New Roman" pitchFamily="18" charset="0"/>
              </a:rPr>
              <a:t>documented exonerations </a:t>
            </a:r>
            <a:r>
              <a:rPr lang="en-US" b="0" dirty="0">
                <a:cs typeface="Times New Roman" pitchFamily="18" charset="0"/>
              </a:rPr>
              <a:t>in Washington State </a:t>
            </a:r>
          </a:p>
          <a:p>
            <a:pPr marL="274320" lvl="1" indent="0" eaLnBrk="1" hangingPunct="1">
              <a:spcBef>
                <a:spcPct val="0"/>
              </a:spcBef>
              <a:buNone/>
            </a:pPr>
            <a:r>
              <a:rPr lang="en-US" sz="2400" dirty="0">
                <a:solidFill>
                  <a:schemeClr val="tx1"/>
                </a:solidFill>
                <a:cs typeface="Times New Roman" pitchFamily="18" charset="0"/>
              </a:rPr>
              <a:t>15 </a:t>
            </a:r>
            <a:r>
              <a:rPr lang="en-US" sz="2400" dirty="0" err="1">
                <a:solidFill>
                  <a:schemeClr val="tx1"/>
                </a:solidFill>
                <a:cs typeface="Times New Roman" pitchFamily="18" charset="0"/>
              </a:rPr>
              <a:t>WashIP</a:t>
            </a:r>
            <a:r>
              <a:rPr lang="en-US" sz="2400" dirty="0">
                <a:solidFill>
                  <a:schemeClr val="tx1"/>
                </a:solidFill>
                <a:cs typeface="Times New Roman" pitchFamily="18" charset="0"/>
              </a:rPr>
              <a:t> exonerations, including 5 DNA exonerations</a:t>
            </a:r>
          </a:p>
          <a:p>
            <a:pPr marL="274320" lvl="1" indent="0" eaLnBrk="1" hangingPunct="1">
              <a:spcBef>
                <a:spcPct val="0"/>
              </a:spcBef>
              <a:buNone/>
            </a:pPr>
            <a:r>
              <a:rPr lang="en-US" sz="1600" dirty="0">
                <a:solidFill>
                  <a:schemeClr val="tx1"/>
                </a:solidFill>
                <a:cs typeface="Times New Roman" pitchFamily="18" charset="0"/>
              </a:rPr>
              <a:t>Source: The National Registry of Exonerations 	</a:t>
            </a:r>
            <a:r>
              <a:rPr lang="en-US" sz="1600" dirty="0">
                <a:cs typeface="Times New Roman" pitchFamily="18" charset="0"/>
              </a:rPr>
              <a:t>	</a:t>
            </a:r>
          </a:p>
          <a:p>
            <a:pPr marL="274320" lvl="1" indent="0" algn="r" eaLnBrk="1" hangingPunct="1">
              <a:spcBef>
                <a:spcPct val="0"/>
              </a:spcBef>
              <a:buNone/>
            </a:pPr>
            <a:endParaRPr lang="en-US" sz="1400" b="0" i="1" dirty="0"/>
          </a:p>
          <a:p>
            <a:pPr marL="274320" lvl="1" indent="0" algn="r" eaLnBrk="1" hangingPunct="1">
              <a:spcBef>
                <a:spcPct val="0"/>
              </a:spcBef>
              <a:buNone/>
            </a:pPr>
            <a:r>
              <a:rPr lang="en-US" sz="1600" b="0" i="1" dirty="0"/>
              <a:t>Updated: </a:t>
            </a:r>
            <a:r>
              <a:rPr lang="en-US" sz="1600" i="1" dirty="0"/>
              <a:t>May 20, 2020</a:t>
            </a:r>
            <a:endParaRPr lang="en-US" sz="1600" b="0" i="1" dirty="0"/>
          </a:p>
        </p:txBody>
      </p:sp>
    </p:spTree>
    <p:custDataLst>
      <p:tags r:id="rId1"/>
    </p:custDataLst>
    <p:extLst>
      <p:ext uri="{BB962C8B-B14F-4D97-AF65-F5344CB8AC3E}">
        <p14:creationId xmlns:p14="http://schemas.microsoft.com/office/powerpoint/2010/main" val="173996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1924" y="6366847"/>
            <a:ext cx="4083358" cy="369332"/>
          </a:xfrm>
          <a:prstGeom prst="rect">
            <a:avLst/>
          </a:prstGeom>
          <a:noFill/>
        </p:spPr>
        <p:txBody>
          <a:bodyPr wrap="square" rtlCol="0">
            <a:spAutoFit/>
          </a:bodyPr>
          <a:lstStyle/>
          <a:p>
            <a:pPr marL="0" lvl="1"/>
            <a:r>
              <a:rPr lang="en-US" dirty="0"/>
              <a:t>Source: </a:t>
            </a:r>
            <a:r>
              <a:rPr lang="en-US" sz="1600" dirty="0">
                <a:cs typeface="Times New Roman" pitchFamily="18" charset="0"/>
              </a:rPr>
              <a:t>Death Penalty Information Center</a:t>
            </a:r>
          </a:p>
        </p:txBody>
      </p:sp>
      <p:sp>
        <p:nvSpPr>
          <p:cNvPr id="6" name="TextBox 5"/>
          <p:cNvSpPr txBox="1"/>
          <p:nvPr/>
        </p:nvSpPr>
        <p:spPr>
          <a:xfrm>
            <a:off x="292101" y="152400"/>
            <a:ext cx="7785100" cy="1077218"/>
          </a:xfrm>
          <a:prstGeom prst="rect">
            <a:avLst/>
          </a:prstGeom>
          <a:noFill/>
        </p:spPr>
        <p:txBody>
          <a:bodyPr wrap="square" rtlCol="0">
            <a:spAutoFit/>
          </a:bodyPr>
          <a:lstStyle/>
          <a:p>
            <a:r>
              <a:rPr lang="en-US" sz="3200" dirty="0">
                <a:solidFill>
                  <a:schemeClr val="accent5">
                    <a:lumMod val="50000"/>
                  </a:schemeClr>
                </a:solidFill>
                <a:latin typeface="Encode Sans Normal" panose="02000000000000000000" pitchFamily="2" charset="0"/>
              </a:rPr>
              <a:t>Innocent People Are Sentenced to Death</a:t>
            </a:r>
          </a:p>
        </p:txBody>
      </p:sp>
      <p:pic>
        <p:nvPicPr>
          <p:cNvPr id="8" name="Picture 7">
            <a:extLst>
              <a:ext uri="{FF2B5EF4-FFF2-40B4-BE49-F238E27FC236}">
                <a16:creationId xmlns:a16="http://schemas.microsoft.com/office/drawing/2014/main" id="{37858FFA-5E59-4ACC-91FF-5488EF2C0583}"/>
              </a:ext>
            </a:extLst>
          </p:cNvPr>
          <p:cNvPicPr>
            <a:picLocks noChangeAspect="1"/>
          </p:cNvPicPr>
          <p:nvPr/>
        </p:nvPicPr>
        <p:blipFill>
          <a:blip r:embed="rId3"/>
          <a:stretch>
            <a:fillRect/>
          </a:stretch>
        </p:blipFill>
        <p:spPr>
          <a:xfrm>
            <a:off x="4424362" y="3381375"/>
            <a:ext cx="295275" cy="95250"/>
          </a:xfrm>
          <a:prstGeom prst="rect">
            <a:avLst/>
          </a:prstGeom>
        </p:spPr>
      </p:pic>
      <p:pic>
        <p:nvPicPr>
          <p:cNvPr id="2" name="Picture 1">
            <a:extLst>
              <a:ext uri="{FF2B5EF4-FFF2-40B4-BE49-F238E27FC236}">
                <a16:creationId xmlns:a16="http://schemas.microsoft.com/office/drawing/2014/main" id="{B423A14F-1907-4B97-9CBC-07B6084C5F00}"/>
              </a:ext>
            </a:extLst>
          </p:cNvPr>
          <p:cNvPicPr>
            <a:picLocks noChangeAspect="1"/>
          </p:cNvPicPr>
          <p:nvPr/>
        </p:nvPicPr>
        <p:blipFill rotWithShape="1">
          <a:blip r:embed="rId4"/>
          <a:srcRect t="7158" r="1162" b="17754"/>
          <a:stretch/>
        </p:blipFill>
        <p:spPr>
          <a:xfrm>
            <a:off x="1940683" y="895154"/>
            <a:ext cx="6856811" cy="5149516"/>
          </a:xfrm>
          <a:prstGeom prst="rect">
            <a:avLst/>
          </a:prstGeom>
        </p:spPr>
      </p:pic>
    </p:spTree>
    <p:extLst>
      <p:ext uri="{BB962C8B-B14F-4D97-AF65-F5344CB8AC3E}">
        <p14:creationId xmlns:p14="http://schemas.microsoft.com/office/powerpoint/2010/main" val="425498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1108587"/>
          </a:xfrm>
        </p:spPr>
        <p:txBody>
          <a:bodyPr>
            <a:normAutofit fontScale="90000"/>
          </a:bodyPr>
          <a:lstStyle/>
          <a:p>
            <a:pPr algn="l"/>
            <a:br>
              <a:rPr lang="en-US" sz="4000" dirty="0"/>
            </a:br>
            <a:r>
              <a:rPr lang="en-US" sz="3600" dirty="0">
                <a:solidFill>
                  <a:schemeClr val="accent5">
                    <a:lumMod val="50000"/>
                  </a:schemeClr>
                </a:solidFill>
                <a:latin typeface="Encode Sans Normal" panose="02000000000000000000" pitchFamily="2" charset="0"/>
              </a:rPr>
              <a:t>Race </a:t>
            </a:r>
            <a:br>
              <a:rPr lang="en-US" sz="3600" dirty="0">
                <a:solidFill>
                  <a:schemeClr val="accent5">
                    <a:lumMod val="50000"/>
                  </a:schemeClr>
                </a:solidFill>
                <a:latin typeface="Encode Sans Normal" panose="02000000000000000000" pitchFamily="2" charset="0"/>
              </a:rPr>
            </a:br>
            <a:r>
              <a:rPr lang="en-US" sz="3600" dirty="0">
                <a:solidFill>
                  <a:schemeClr val="accent5">
                    <a:lumMod val="50000"/>
                  </a:schemeClr>
                </a:solidFill>
                <a:latin typeface="Encode Sans Normal" panose="02000000000000000000" pitchFamily="2" charset="0"/>
              </a:rPr>
              <a:t>Matters</a:t>
            </a:r>
          </a:p>
        </p:txBody>
      </p:sp>
      <p:sp>
        <p:nvSpPr>
          <p:cNvPr id="6" name="TextBox 5"/>
          <p:cNvSpPr txBox="1"/>
          <p:nvPr/>
        </p:nvSpPr>
        <p:spPr>
          <a:xfrm>
            <a:off x="225853" y="4203293"/>
            <a:ext cx="2369867" cy="923330"/>
          </a:xfrm>
          <a:prstGeom prst="rect">
            <a:avLst/>
          </a:prstGeom>
          <a:noFill/>
        </p:spPr>
        <p:txBody>
          <a:bodyPr wrap="square" rtlCol="0">
            <a:spAutoFit/>
          </a:bodyPr>
          <a:lstStyle/>
          <a:p>
            <a:pPr algn="ctr"/>
            <a:r>
              <a:rPr lang="en-US" dirty="0"/>
              <a:t>Source: National Registry of Exonerations</a:t>
            </a:r>
          </a:p>
        </p:txBody>
      </p:sp>
      <p:pic>
        <p:nvPicPr>
          <p:cNvPr id="5" name="Content Placeholder 4" descr="Race and Wrongful Convictions - Mozilla Firefox"/>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1701" t="17883" r="23125" b="9854"/>
          <a:stretch/>
        </p:blipFill>
        <p:spPr>
          <a:xfrm>
            <a:off x="2669453" y="44248"/>
            <a:ext cx="6386052" cy="6711911"/>
          </a:xfrm>
        </p:spPr>
      </p:pic>
    </p:spTree>
    <p:extLst>
      <p:ext uri="{BB962C8B-B14F-4D97-AF65-F5344CB8AC3E}">
        <p14:creationId xmlns:p14="http://schemas.microsoft.com/office/powerpoint/2010/main" val="184022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latin typeface="Encode Sans Normal" panose="02000000000000000000" pitchFamily="2" charset="0"/>
              </a:rPr>
              <a:t>State v. Gregory (2018)</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7380" y="2512008"/>
            <a:ext cx="4274527" cy="3446337"/>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2816743"/>
            <a:ext cx="4038600" cy="2705663"/>
          </a:xfrm>
        </p:spPr>
      </p:pic>
      <p:sp>
        <p:nvSpPr>
          <p:cNvPr id="9" name="TextBox 8"/>
          <p:cNvSpPr txBox="1"/>
          <p:nvPr/>
        </p:nvSpPr>
        <p:spPr>
          <a:xfrm>
            <a:off x="257380" y="1401102"/>
            <a:ext cx="8534183" cy="830997"/>
          </a:xfrm>
          <a:prstGeom prst="rect">
            <a:avLst/>
          </a:prstGeom>
          <a:noFill/>
        </p:spPr>
        <p:txBody>
          <a:bodyPr wrap="square" rtlCol="0">
            <a:spAutoFit/>
          </a:bodyPr>
          <a:lstStyle/>
          <a:p>
            <a:pPr algn="ctr"/>
            <a:r>
              <a:rPr lang="en-US" sz="2400" dirty="0"/>
              <a:t>Washington State’s death penalty is unconstitutional because it was imposed in an arbitrary and racially biased manner</a:t>
            </a:r>
            <a:r>
              <a:rPr lang="en-US" dirty="0"/>
              <a:t>. </a:t>
            </a:r>
          </a:p>
        </p:txBody>
      </p:sp>
    </p:spTree>
    <p:extLst>
      <p:ext uri="{BB962C8B-B14F-4D97-AF65-F5344CB8AC3E}">
        <p14:creationId xmlns:p14="http://schemas.microsoft.com/office/powerpoint/2010/main" val="256752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0999" y="169334"/>
            <a:ext cx="8111067" cy="1089195"/>
          </a:xfrm>
          <a:noFill/>
          <a:ln>
            <a:noFill/>
            <a:miter lim="800000"/>
            <a:headEnd/>
            <a:tailEnd/>
          </a:ln>
        </p:spPr>
        <p:txBody>
          <a:bodyPr>
            <a:normAutofit/>
          </a:bodyPr>
          <a:lstStyle/>
          <a:p>
            <a:pPr algn="l" eaLnBrk="1" hangingPunct="1"/>
            <a:r>
              <a:rPr lang="en-US" sz="3200" b="1" dirty="0">
                <a:solidFill>
                  <a:schemeClr val="accent5">
                    <a:lumMod val="50000"/>
                  </a:schemeClr>
                </a:solidFill>
                <a:latin typeface="Encode Sans Normal" panose="02000000000000000000" pitchFamily="2" charset="0"/>
              </a:rPr>
              <a:t>Leading Causes of Wrongful Convictions</a:t>
            </a:r>
          </a:p>
        </p:txBody>
      </p:sp>
      <p:sp>
        <p:nvSpPr>
          <p:cNvPr id="6147" name="Rectangle 3"/>
          <p:cNvSpPr>
            <a:spLocks noGrp="1" noChangeArrowheads="1"/>
          </p:cNvSpPr>
          <p:nvPr>
            <p:ph sz="quarter" idx="1"/>
          </p:nvPr>
        </p:nvSpPr>
        <p:spPr>
          <a:xfrm>
            <a:off x="1333500" y="1676400"/>
            <a:ext cx="7010400" cy="4965700"/>
          </a:xfrm>
          <a:noFill/>
        </p:spPr>
        <p:txBody>
          <a:bodyPr>
            <a:normAutofit/>
          </a:bodyPr>
          <a:lstStyle/>
          <a:p>
            <a:pPr eaLnBrk="1" hangingPunct="1">
              <a:lnSpc>
                <a:spcPct val="90000"/>
              </a:lnSpc>
              <a:buFontTx/>
              <a:buNone/>
            </a:pPr>
            <a:endParaRPr lang="en-US" sz="1600" dirty="0">
              <a:solidFill>
                <a:schemeClr val="tx2"/>
              </a:solidFill>
              <a:cs typeface="Times New Roman" pitchFamily="18" charset="0"/>
            </a:endParaRPr>
          </a:p>
          <a:p>
            <a:pPr marL="342900" indent="-342900" eaLnBrk="1" hangingPunct="1">
              <a:lnSpc>
                <a:spcPct val="90000"/>
              </a:lnSpc>
              <a:spcBef>
                <a:spcPct val="0"/>
              </a:spcBef>
              <a:buFont typeface="Arial" panose="020B0604020202020204" pitchFamily="34" charset="0"/>
              <a:buChar char="•"/>
            </a:pPr>
            <a:r>
              <a:rPr lang="en-US" b="1" dirty="0"/>
              <a:t>Mistaken eyewitness identification</a:t>
            </a:r>
          </a:p>
          <a:p>
            <a:pPr eaLnBrk="1" hangingPunct="1">
              <a:lnSpc>
                <a:spcPct val="90000"/>
              </a:lnSpc>
              <a:spcBef>
                <a:spcPct val="0"/>
              </a:spcBef>
            </a:pPr>
            <a:endParaRPr lang="en-US" b="1" dirty="0"/>
          </a:p>
          <a:p>
            <a:pPr marL="342900" indent="-342900" eaLnBrk="1" hangingPunct="1">
              <a:lnSpc>
                <a:spcPct val="90000"/>
              </a:lnSpc>
              <a:spcBef>
                <a:spcPct val="0"/>
              </a:spcBef>
              <a:buFont typeface="Arial" panose="020B0604020202020204" pitchFamily="34" charset="0"/>
              <a:buChar char="•"/>
            </a:pPr>
            <a:r>
              <a:rPr lang="en-US" b="1" dirty="0"/>
              <a:t>Coerced confessions</a:t>
            </a:r>
          </a:p>
          <a:p>
            <a:pPr eaLnBrk="1" hangingPunct="1">
              <a:lnSpc>
                <a:spcPct val="90000"/>
              </a:lnSpc>
              <a:spcBef>
                <a:spcPct val="0"/>
              </a:spcBef>
            </a:pPr>
            <a:endParaRPr lang="en-US" b="1" dirty="0"/>
          </a:p>
          <a:p>
            <a:pPr marL="342900" indent="-342900" eaLnBrk="1" hangingPunct="1">
              <a:lnSpc>
                <a:spcPct val="90000"/>
              </a:lnSpc>
              <a:spcBef>
                <a:spcPct val="0"/>
              </a:spcBef>
              <a:buFont typeface="Arial" panose="020B0604020202020204" pitchFamily="34" charset="0"/>
              <a:buChar char="•"/>
            </a:pPr>
            <a:r>
              <a:rPr lang="en-US" b="1" dirty="0"/>
              <a:t>Unreliable forensic work</a:t>
            </a:r>
          </a:p>
          <a:p>
            <a:pPr eaLnBrk="1" hangingPunct="1">
              <a:lnSpc>
                <a:spcPct val="90000"/>
              </a:lnSpc>
              <a:spcBef>
                <a:spcPct val="0"/>
              </a:spcBef>
              <a:buNone/>
            </a:pPr>
            <a:endParaRPr lang="en-US" b="1" dirty="0"/>
          </a:p>
          <a:p>
            <a:pPr marL="342900" indent="-342900" eaLnBrk="1" hangingPunct="1">
              <a:lnSpc>
                <a:spcPct val="90000"/>
              </a:lnSpc>
              <a:spcBef>
                <a:spcPct val="0"/>
              </a:spcBef>
              <a:buFont typeface="Arial" panose="020B0604020202020204" pitchFamily="34" charset="0"/>
              <a:buChar char="•"/>
            </a:pPr>
            <a:r>
              <a:rPr lang="en-US" b="1" dirty="0"/>
              <a:t>Informant/Snitch testimony</a:t>
            </a:r>
          </a:p>
          <a:p>
            <a:pPr eaLnBrk="1" hangingPunct="1">
              <a:lnSpc>
                <a:spcPct val="90000"/>
              </a:lnSpc>
              <a:spcBef>
                <a:spcPct val="0"/>
              </a:spcBef>
              <a:buNone/>
            </a:pPr>
            <a:endParaRPr lang="en-US" b="1" dirty="0"/>
          </a:p>
          <a:p>
            <a:pPr marL="342900" indent="-342900" eaLnBrk="1" hangingPunct="1">
              <a:lnSpc>
                <a:spcPct val="90000"/>
              </a:lnSpc>
              <a:spcBef>
                <a:spcPct val="0"/>
              </a:spcBef>
              <a:buFont typeface="Arial" panose="020B0604020202020204" pitchFamily="34" charset="0"/>
              <a:buChar char="•"/>
            </a:pPr>
            <a:r>
              <a:rPr lang="en-US" b="1" dirty="0"/>
              <a:t>Police &amp; prosecutorial misconduct</a:t>
            </a:r>
          </a:p>
          <a:p>
            <a:pPr eaLnBrk="1" hangingPunct="1">
              <a:lnSpc>
                <a:spcPct val="90000"/>
              </a:lnSpc>
              <a:spcBef>
                <a:spcPct val="0"/>
              </a:spcBef>
            </a:pPr>
            <a:endParaRPr lang="en-US" b="1" dirty="0"/>
          </a:p>
          <a:p>
            <a:pPr marL="342900" indent="-342900" eaLnBrk="1" hangingPunct="1">
              <a:lnSpc>
                <a:spcPct val="90000"/>
              </a:lnSpc>
              <a:spcBef>
                <a:spcPct val="0"/>
              </a:spcBef>
              <a:buFont typeface="Arial" panose="020B0604020202020204" pitchFamily="34" charset="0"/>
              <a:buChar char="•"/>
            </a:pPr>
            <a:r>
              <a:rPr lang="en-US" b="1" dirty="0"/>
              <a:t>Ineffective defense counsel</a:t>
            </a:r>
          </a:p>
          <a:p>
            <a:pPr eaLnBrk="1" hangingPunct="1">
              <a:lnSpc>
                <a:spcPct val="90000"/>
              </a:lnSpc>
              <a:spcBef>
                <a:spcPct val="0"/>
              </a:spcBef>
              <a:buFontTx/>
              <a:buNone/>
            </a:pPr>
            <a:endParaRPr lang="en-US" sz="2800" dirty="0"/>
          </a:p>
          <a:p>
            <a:pPr eaLnBrk="1" hangingPunct="1">
              <a:lnSpc>
                <a:spcPct val="90000"/>
              </a:lnSpc>
              <a:spcBef>
                <a:spcPct val="0"/>
              </a:spcBef>
              <a:buFontTx/>
              <a:buNone/>
            </a:pPr>
            <a:endParaRPr lang="en-US" dirty="0"/>
          </a:p>
        </p:txBody>
      </p:sp>
    </p:spTree>
    <p:custDataLst>
      <p:tags r:id="rId1"/>
    </p:custDataLst>
    <p:extLst>
      <p:ext uri="{BB962C8B-B14F-4D97-AF65-F5344CB8AC3E}">
        <p14:creationId xmlns:p14="http://schemas.microsoft.com/office/powerpoint/2010/main" val="111531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543800" cy="791497"/>
          </a:xfrm>
        </p:spPr>
        <p:txBody>
          <a:bodyPr>
            <a:normAutofit fontScale="90000"/>
          </a:bodyPr>
          <a:lstStyle/>
          <a:p>
            <a:pPr algn="l"/>
            <a:r>
              <a:rPr lang="en-US" sz="3200" dirty="0">
                <a:solidFill>
                  <a:schemeClr val="accent5">
                    <a:lumMod val="50000"/>
                  </a:schemeClr>
                </a:solidFill>
                <a:latin typeface="Encode Sans Normal" panose="02000000000000000000" pitchFamily="2" charset="0"/>
              </a:rPr>
              <a:t>What Exonerations Have Taught Us</a:t>
            </a:r>
          </a:p>
        </p:txBody>
      </p:sp>
      <p:sp>
        <p:nvSpPr>
          <p:cNvPr id="5" name="Content Placeholder 4"/>
          <p:cNvSpPr>
            <a:spLocks noGrp="1"/>
          </p:cNvSpPr>
          <p:nvPr>
            <p:ph sz="quarter" idx="1"/>
          </p:nvPr>
        </p:nvSpPr>
        <p:spPr>
          <a:xfrm>
            <a:off x="304800" y="1937266"/>
            <a:ext cx="8229600" cy="4572000"/>
          </a:xfrm>
        </p:spPr>
        <p:txBody>
          <a:bodyPr/>
          <a:lstStyle/>
          <a:p>
            <a:endParaRPr lang="en-US" dirty="0"/>
          </a:p>
          <a:p>
            <a:endParaRPr lang="en-US" dirty="0"/>
          </a:p>
          <a:p>
            <a:endParaRPr lang="en-US" dirty="0"/>
          </a:p>
          <a:p>
            <a:endParaRPr lang="en-US" dirty="0"/>
          </a:p>
        </p:txBody>
      </p:sp>
      <p:sp>
        <p:nvSpPr>
          <p:cNvPr id="6" name="TextBox 5"/>
          <p:cNvSpPr txBox="1"/>
          <p:nvPr/>
        </p:nvSpPr>
        <p:spPr>
          <a:xfrm>
            <a:off x="533400" y="6413090"/>
            <a:ext cx="8077200" cy="338554"/>
          </a:xfrm>
          <a:prstGeom prst="rect">
            <a:avLst/>
          </a:prstGeom>
          <a:noFill/>
        </p:spPr>
        <p:txBody>
          <a:bodyPr wrap="square" rtlCol="0">
            <a:spAutoFit/>
          </a:bodyPr>
          <a:lstStyle/>
          <a:p>
            <a:pPr algn="ctr"/>
            <a:r>
              <a:rPr lang="en-US" sz="1600" dirty="0"/>
              <a:t>Source: National Registry of Exonerations</a:t>
            </a:r>
            <a:endParaRPr lang="en-US" sz="1400" b="1" dirty="0"/>
          </a:p>
        </p:txBody>
      </p:sp>
      <p:pic>
        <p:nvPicPr>
          <p:cNvPr id="3" name="Picture 2">
            <a:extLst>
              <a:ext uri="{FF2B5EF4-FFF2-40B4-BE49-F238E27FC236}">
                <a16:creationId xmlns:a16="http://schemas.microsoft.com/office/drawing/2014/main" id="{CF65B6F3-B425-487C-8B92-ED395C06D150}"/>
              </a:ext>
            </a:extLst>
          </p:cNvPr>
          <p:cNvPicPr>
            <a:picLocks noChangeAspect="1"/>
          </p:cNvPicPr>
          <p:nvPr/>
        </p:nvPicPr>
        <p:blipFill rotWithShape="1">
          <a:blip r:embed="rId3"/>
          <a:srcRect t="17279"/>
          <a:stretch/>
        </p:blipFill>
        <p:spPr>
          <a:xfrm>
            <a:off x="285750" y="1558976"/>
            <a:ext cx="8572500" cy="4727523"/>
          </a:xfrm>
          <a:prstGeom prst="rect">
            <a:avLst/>
          </a:prstGeom>
        </p:spPr>
      </p:pic>
    </p:spTree>
    <p:extLst>
      <p:ext uri="{BB962C8B-B14F-4D97-AF65-F5344CB8AC3E}">
        <p14:creationId xmlns:p14="http://schemas.microsoft.com/office/powerpoint/2010/main" val="408966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EECF-EDBD-4A8D-839D-555DFDCFA495}"/>
              </a:ext>
            </a:extLst>
          </p:cNvPr>
          <p:cNvSpPr>
            <a:spLocks noGrp="1"/>
          </p:cNvSpPr>
          <p:nvPr>
            <p:ph type="title"/>
          </p:nvPr>
        </p:nvSpPr>
        <p:spPr/>
        <p:txBody>
          <a:bodyPr>
            <a:normAutofit fontScale="90000"/>
          </a:bodyPr>
          <a:lstStyle/>
          <a:p>
            <a:r>
              <a:rPr lang="en-US" sz="3600" dirty="0">
                <a:solidFill>
                  <a:schemeClr val="accent5">
                    <a:lumMod val="50000"/>
                  </a:schemeClr>
                </a:solidFill>
                <a:latin typeface="Encode Sans Normal" panose="02000000000000000000" pitchFamily="2" charset="0"/>
              </a:rPr>
              <a:t>Contributing Factor and Type of Crime</a:t>
            </a:r>
            <a:endParaRPr lang="en-US" dirty="0"/>
          </a:p>
        </p:txBody>
      </p:sp>
      <p:sp>
        <p:nvSpPr>
          <p:cNvPr id="3" name="Content Placeholder 2">
            <a:extLst>
              <a:ext uri="{FF2B5EF4-FFF2-40B4-BE49-F238E27FC236}">
                <a16:creationId xmlns:a16="http://schemas.microsoft.com/office/drawing/2014/main" id="{9EDDEDA6-F510-4E22-9077-A93BCA9FC72B}"/>
              </a:ext>
            </a:extLst>
          </p:cNvPr>
          <p:cNvSpPr>
            <a:spLocks noGrp="1"/>
          </p:cNvSpPr>
          <p:nvPr>
            <p:ph sz="quarter" idx="1"/>
          </p:nvPr>
        </p:nvSpPr>
        <p:spPr/>
        <p:txBody>
          <a:bodyPr/>
          <a:lstStyle/>
          <a:p>
            <a:endParaRPr lang="en-US" dirty="0"/>
          </a:p>
        </p:txBody>
      </p:sp>
      <p:pic>
        <p:nvPicPr>
          <p:cNvPr id="5" name="Picture 4">
            <a:extLst>
              <a:ext uri="{FF2B5EF4-FFF2-40B4-BE49-F238E27FC236}">
                <a16:creationId xmlns:a16="http://schemas.microsoft.com/office/drawing/2014/main" id="{53593EE9-3C00-4E9A-AC7D-3520A96873AC}"/>
              </a:ext>
            </a:extLst>
          </p:cNvPr>
          <p:cNvPicPr>
            <a:picLocks noChangeAspect="1"/>
          </p:cNvPicPr>
          <p:nvPr/>
        </p:nvPicPr>
        <p:blipFill>
          <a:blip r:embed="rId2"/>
          <a:stretch>
            <a:fillRect/>
          </a:stretch>
        </p:blipFill>
        <p:spPr>
          <a:xfrm>
            <a:off x="690482" y="1164934"/>
            <a:ext cx="7965139" cy="5265842"/>
          </a:xfrm>
          <a:prstGeom prst="rect">
            <a:avLst/>
          </a:prstGeom>
        </p:spPr>
      </p:pic>
      <p:sp>
        <p:nvSpPr>
          <p:cNvPr id="6" name="TextBox 5">
            <a:extLst>
              <a:ext uri="{FF2B5EF4-FFF2-40B4-BE49-F238E27FC236}">
                <a16:creationId xmlns:a16="http://schemas.microsoft.com/office/drawing/2014/main" id="{C093EEBD-46C3-4433-BD0C-281C86CEDD88}"/>
              </a:ext>
            </a:extLst>
          </p:cNvPr>
          <p:cNvSpPr txBox="1"/>
          <p:nvPr/>
        </p:nvSpPr>
        <p:spPr>
          <a:xfrm>
            <a:off x="533400" y="6413090"/>
            <a:ext cx="8077200" cy="338554"/>
          </a:xfrm>
          <a:prstGeom prst="rect">
            <a:avLst/>
          </a:prstGeom>
          <a:noFill/>
        </p:spPr>
        <p:txBody>
          <a:bodyPr wrap="square" rtlCol="0">
            <a:spAutoFit/>
          </a:bodyPr>
          <a:lstStyle/>
          <a:p>
            <a:pPr algn="ctr"/>
            <a:r>
              <a:rPr lang="en-US" sz="1600" dirty="0"/>
              <a:t>Source: National Registry of Exonerations</a:t>
            </a:r>
            <a:endParaRPr lang="en-US" sz="1400" b="1" dirty="0"/>
          </a:p>
        </p:txBody>
      </p:sp>
    </p:spTree>
    <p:extLst>
      <p:ext uri="{BB962C8B-B14F-4D97-AF65-F5344CB8AC3E}">
        <p14:creationId xmlns:p14="http://schemas.microsoft.com/office/powerpoint/2010/main" val="2089849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4304</TotalTime>
  <Words>733</Words>
  <Application>Microsoft Office PowerPoint</Application>
  <PresentationFormat>On-screen Show (4:3)</PresentationFormat>
  <Paragraphs>79</Paragraphs>
  <Slides>16</Slides>
  <Notes>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Arial</vt:lpstr>
      <vt:lpstr>Calibri</vt:lpstr>
      <vt:lpstr>Encode Sans Normal</vt:lpstr>
      <vt:lpstr>Encode Sans Normal Black</vt:lpstr>
      <vt:lpstr>Georgia</vt:lpstr>
      <vt:lpstr>Lucida Grande</vt:lpstr>
      <vt:lpstr>Open Sans</vt:lpstr>
      <vt:lpstr>Open Sans Light</vt:lpstr>
      <vt:lpstr>Uni Sans Regular</vt:lpstr>
      <vt:lpstr>Wingdings</vt:lpstr>
      <vt:lpstr>Wingdings 2</vt:lpstr>
      <vt:lpstr>Custom Design</vt:lpstr>
      <vt:lpstr>1_Custom Design</vt:lpstr>
      <vt:lpstr>Civic</vt:lpstr>
      <vt:lpstr>PowerPoint Presentation</vt:lpstr>
      <vt:lpstr>WashIP was founded in 1997 as the third innocence organization in the U.S. Today there are 67 independent members of the Innocence Network worldwide</vt:lpstr>
      <vt:lpstr>How Many People Are Wrongly Convicted?</vt:lpstr>
      <vt:lpstr>PowerPoint Presentation</vt:lpstr>
      <vt:lpstr> Race  Matters</vt:lpstr>
      <vt:lpstr>State v. Gregory (2018)</vt:lpstr>
      <vt:lpstr>Leading Causes of Wrongful Convictions</vt:lpstr>
      <vt:lpstr>What Exonerations Have Taught Us</vt:lpstr>
      <vt:lpstr>Contributing Factor and Type of Crime</vt:lpstr>
      <vt:lpstr>Donovan Allen – 2002-2015</vt:lpstr>
      <vt:lpstr>Donovan Allen </vt:lpstr>
      <vt:lpstr>Items Tested</vt:lpstr>
      <vt:lpstr>Policy Efforts: Washington State Compensation Statute</vt:lpstr>
      <vt:lpstr>Policy Efforts: Washington State Evidence Preservation Statute</vt:lpstr>
      <vt:lpstr>Policy Efforts: Establishing Best Practices for Eyewitness and Incentivized Witness Evidence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Jackie McMurtrie</cp:lastModifiedBy>
  <cp:revision>224</cp:revision>
  <cp:lastPrinted>2016-02-10T20:19:12Z</cp:lastPrinted>
  <dcterms:created xsi:type="dcterms:W3CDTF">2014-10-14T00:51:43Z</dcterms:created>
  <dcterms:modified xsi:type="dcterms:W3CDTF">2020-05-21T00:37:17Z</dcterms:modified>
</cp:coreProperties>
</file>