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EE9B-50E7-4B5C-94B2-5159F6E7AAD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44A0C-BDB2-4408-B795-D0E2E0063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3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Lila and Neil were representing</a:t>
            </a:r>
            <a:r>
              <a:rPr lang="en-US" sz="1600" baseline="0" dirty="0"/>
              <a:t> Mr. Allen Gregory </a:t>
            </a:r>
            <a:r>
              <a:rPr lang="mr-IN" sz="1600" baseline="0" dirty="0"/>
              <a:t>–</a:t>
            </a:r>
            <a:r>
              <a:rPr lang="en-US" sz="1600" baseline="0" dirty="0"/>
              <a:t> slide facts</a:t>
            </a:r>
          </a:p>
          <a:p>
            <a:endParaRPr lang="en-US" sz="16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Pierce County notorious for both racial inequities and prosecutorial misconduct</a:t>
            </a:r>
            <a:endParaRPr lang="en-US" sz="1600" baseline="0" dirty="0"/>
          </a:p>
          <a:p>
            <a:endParaRPr lang="en-US" sz="1600" baseline="0" dirty="0"/>
          </a:p>
          <a:p>
            <a:r>
              <a:rPr lang="en-US" sz="1600" dirty="0"/>
              <a:t>In response to comments by Justice Wiggins</a:t>
            </a:r>
            <a:r>
              <a:rPr lang="en-US" sz="1600" baseline="0" dirty="0"/>
              <a:t> about the apparent role of the race of the defendant, Washington Appellate Project attorneys decided to commission a study of the role of race in the adjudication of the death penalty as part of their defense of Mr. Gregory.</a:t>
            </a:r>
          </a:p>
          <a:p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7CCF-CA7A-46B2-9937-4873F59AED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But most dramatic finding</a:t>
            </a:r>
            <a:r>
              <a:rPr lang="en-US" sz="1600" baseline="0" dirty="0"/>
              <a:t> pertained to jury decision-making</a:t>
            </a:r>
          </a:p>
          <a:p>
            <a:endParaRPr lang="en-US" sz="1600" baseline="0" dirty="0"/>
          </a:p>
          <a:p>
            <a:r>
              <a:rPr lang="en-US" sz="1600" baseline="0" dirty="0"/>
              <a:t>Note about implications of smaller number of cases: can’t include as many variables in the model; tested everything; final models include legally relevant variables as well as defendant race</a:t>
            </a:r>
          </a:p>
          <a:p>
            <a:endParaRPr lang="en-US" sz="1600" baseline="0" dirty="0"/>
          </a:p>
          <a:p>
            <a:r>
              <a:rPr lang="en-US" sz="1600" baseline="0" dirty="0"/>
              <a:t>These findings indicate that Black </a:t>
            </a:r>
            <a:r>
              <a:rPr lang="en-US" sz="1600" baseline="0" dirty="0" err="1"/>
              <a:t>defs</a:t>
            </a:r>
            <a:r>
              <a:rPr lang="en-US" sz="1600" baseline="0" dirty="0"/>
              <a:t> are 4.5 times as likely as non-Black </a:t>
            </a:r>
            <a:r>
              <a:rPr lang="en-US" sz="1600" baseline="0" dirty="0" err="1"/>
              <a:t>defs</a:t>
            </a:r>
            <a:r>
              <a:rPr lang="en-US" sz="1600" baseline="0" dirty="0"/>
              <a:t> to be sentenced to death after controlling for the other variables shown here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7CCF-CA7A-46B2-9937-4873F59AED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6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7CCF-CA7A-46B2-9937-4873F59AED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0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7CCF-CA7A-46B2-9937-4873F59AED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7CCF-CA7A-46B2-9937-4873F59AED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1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7CCF-CA7A-46B2-9937-4873F59AED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4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F7CCF-CA7A-46B2-9937-4873F59AED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3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60C0-654C-47B3-9CDD-8B95B546BD6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9C5-9027-4E7F-8F38-67A4F293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0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60C0-654C-47B3-9CDD-8B95B546BD6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9C5-9027-4E7F-8F38-67A4F293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60C0-654C-47B3-9CDD-8B95B546BD6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9C5-9027-4E7F-8F38-67A4F293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60C0-654C-47B3-9CDD-8B95B546BD6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9C5-9027-4E7F-8F38-67A4F293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9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60C0-654C-47B3-9CDD-8B95B546BD6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9C5-9027-4E7F-8F38-67A4F293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4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60C0-654C-47B3-9CDD-8B95B546BD6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9C5-9027-4E7F-8F38-67A4F293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1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60C0-654C-47B3-9CDD-8B95B546BD6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9C5-9027-4E7F-8F38-67A4F293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60C0-654C-47B3-9CDD-8B95B546BD6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9C5-9027-4E7F-8F38-67A4F293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1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60C0-654C-47B3-9CDD-8B95B546BD6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9C5-9027-4E7F-8F38-67A4F293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60C0-654C-47B3-9CDD-8B95B546BD6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9C5-9027-4E7F-8F38-67A4F293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9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60C0-654C-47B3-9CDD-8B95B546BD6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29C5-9027-4E7F-8F38-67A4F293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8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60C0-654C-47B3-9CDD-8B95B546BD6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B29C5-9027-4E7F-8F38-67A4F293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6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times.com/seattle-news/crime/meet-the-uw-professor-who-just-killed-the-death-penalty/" TargetMode="External"/><Relationship Id="rId2" Type="http://schemas.openxmlformats.org/officeDocument/2006/relationships/hyperlink" Target="https://magazine.washington.edu/feature/death-penalty-washington-stat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lars.org/podcast/case-life-and-death" TargetMode="External"/><Relationship Id="rId4" Type="http://schemas.openxmlformats.org/officeDocument/2006/relationships/hyperlink" Target="https://deathpenaltyinfo.org/podcast/audio/discussions/discussions-e25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Role of Social Science in Abolishing the Death Penalty in Washington 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Heather D. Evans, PhD</a:t>
            </a:r>
          </a:p>
          <a:p>
            <a:r>
              <a:rPr lang="en-US" dirty="0" smtClean="0"/>
              <a:t>University of Washington</a:t>
            </a:r>
          </a:p>
          <a:p>
            <a:r>
              <a:rPr lang="en-US" dirty="0" smtClean="0"/>
              <a:t>hdevans@uw.edu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6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BA8989-A383-49B6-8B3B-66C0C6841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954087"/>
          </a:xfrm>
        </p:spPr>
        <p:txBody>
          <a:bodyPr/>
          <a:lstStyle/>
          <a:p>
            <a:r>
              <a:rPr lang="en-US" sz="4800" cap="none" dirty="0" smtClean="0"/>
              <a:t>State Challenges Report</a:t>
            </a:r>
            <a:endParaRPr lang="en-US" sz="48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F43F57-158B-456D-A037-4CACD6B9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State hires an </a:t>
            </a:r>
            <a:r>
              <a:rPr lang="en-US" sz="3600" dirty="0" smtClean="0"/>
              <a:t>expert to counter our findings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600" dirty="0" smtClean="0"/>
              <a:t>Two </a:t>
            </a:r>
            <a:r>
              <a:rPr lang="en-US" sz="3600" dirty="0"/>
              <a:t>years of special proceedings after oral argument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All in writing – interrogatories, additional expert reports and briefing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Technical issues about statistics, p-values, sample sizes, accuracy of dataset and coding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cap="none" dirty="0" smtClean="0"/>
              <a:t>Key Finding – Still…</a:t>
            </a:r>
            <a:endParaRPr lang="en-US" sz="4400" cap="none" dirty="0"/>
          </a:p>
        </p:txBody>
      </p:sp>
      <p:sp>
        <p:nvSpPr>
          <p:cNvPr id="8" name="TextBox 7"/>
          <p:cNvSpPr txBox="1"/>
          <p:nvPr/>
        </p:nvSpPr>
        <p:spPr>
          <a:xfrm>
            <a:off x="1503680" y="1972619"/>
            <a:ext cx="9245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At sentencing stage, African American defendants are </a:t>
            </a:r>
            <a:r>
              <a:rPr lang="en-US" sz="3200" b="1" dirty="0">
                <a:solidFill>
                  <a:srgbClr val="00B0F0"/>
                </a:solidFill>
                <a:sym typeface="Wingdings" panose="05000000000000000000" pitchFamily="2" charset="2"/>
              </a:rPr>
              <a:t>more than 4 times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as likely to be sentenced to death as other defendants. (Updated analysis shows 4.6 rather than 4.5 times as likely)</a:t>
            </a:r>
          </a:p>
          <a:p>
            <a:pPr marL="571500" indent="-5715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571500" indent="-5715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Result was obtained after controlling for legally relevant factors and was consistent across numerous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models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868362"/>
          </a:xfrm>
        </p:spPr>
        <p:txBody>
          <a:bodyPr/>
          <a:lstStyle/>
          <a:p>
            <a:r>
              <a:rPr lang="en-US" sz="4000" i="1" cap="none" dirty="0"/>
              <a:t>State V. Gregory </a:t>
            </a:r>
            <a:r>
              <a:rPr lang="en-US" sz="4000" cap="none" dirty="0" smtClean="0"/>
              <a:t>Decision (October 11, 2018)</a:t>
            </a:r>
            <a:endParaRPr lang="en-US" sz="4000" i="1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48" y="1607533"/>
            <a:ext cx="2599309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2771" y="2106560"/>
            <a:ext cx="6685059" cy="17191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/>
              <a:t>“</a:t>
            </a:r>
            <a:r>
              <a:rPr lang="en-US" sz="3600" b="1" dirty="0"/>
              <a:t>The death penalty is invalid because it is imposed in an arbitrary and racially biased manner.</a:t>
            </a:r>
            <a:r>
              <a:rPr lang="en-US" sz="3600" dirty="0"/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748" y="5455028"/>
            <a:ext cx="5438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Chief Justice </a:t>
            </a:r>
            <a:r>
              <a:rPr lang="en-US" sz="3200" dirty="0" err="1" smtClean="0"/>
              <a:t>Fairhurst</a:t>
            </a:r>
            <a:r>
              <a:rPr lang="en-US" sz="3200" dirty="0" smtClean="0"/>
              <a:t>, author of the majority </a:t>
            </a:r>
            <a:r>
              <a:rPr lang="en-US" sz="3200" dirty="0"/>
              <a:t>opinion</a:t>
            </a:r>
          </a:p>
        </p:txBody>
      </p:sp>
    </p:spTree>
    <p:extLst>
      <p:ext uri="{BB962C8B-B14F-4D97-AF65-F5344CB8AC3E}">
        <p14:creationId xmlns:p14="http://schemas.microsoft.com/office/powerpoint/2010/main" val="14116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715962"/>
          </a:xfrm>
        </p:spPr>
        <p:txBody>
          <a:bodyPr/>
          <a:lstStyle/>
          <a:p>
            <a:r>
              <a:rPr lang="en-US" sz="4000" i="1" cap="none" dirty="0"/>
              <a:t>State V. Gregory </a:t>
            </a:r>
            <a:r>
              <a:rPr lang="en-US" sz="4000" cap="none" dirty="0"/>
              <a:t>Decision (October 11, 2018)</a:t>
            </a:r>
            <a:endParaRPr lang="en-US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48" y="1998058"/>
            <a:ext cx="2599309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9385" y="1998058"/>
            <a:ext cx="6685059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/>
              <a:t>“Our capital punishment law lacks ‘fundamental fairness’ and thus violates article I, section 14. </a:t>
            </a:r>
            <a:r>
              <a:rPr lang="en-US" sz="3600" dirty="0" smtClean="0"/>
              <a:t>… </a:t>
            </a:r>
            <a:endParaRPr lang="en-US" sz="3600" dirty="0"/>
          </a:p>
          <a:p>
            <a:r>
              <a:rPr lang="en-US" sz="3600" dirty="0"/>
              <a:t>All death sentences are </a:t>
            </a:r>
            <a:r>
              <a:rPr lang="en-US" sz="3600" dirty="0" smtClean="0"/>
              <a:t>herby </a:t>
            </a:r>
            <a:r>
              <a:rPr lang="en-US" sz="3600" dirty="0"/>
              <a:t>converted to life imprisonment.”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70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9"/>
            <a:ext cx="10566400" cy="811212"/>
          </a:xfrm>
        </p:spPr>
        <p:txBody>
          <a:bodyPr>
            <a:normAutofit/>
          </a:bodyPr>
          <a:lstStyle/>
          <a:p>
            <a:r>
              <a:rPr lang="en-US" sz="4400" cap="none" dirty="0" smtClean="0"/>
              <a:t>Ultimate Outcome</a:t>
            </a:r>
            <a:endParaRPr lang="en-US" sz="4400" cap="none" dirty="0"/>
          </a:p>
        </p:txBody>
      </p:sp>
      <p:sp>
        <p:nvSpPr>
          <p:cNvPr id="5" name="Rectangle 4"/>
          <p:cNvSpPr/>
          <p:nvPr/>
        </p:nvSpPr>
        <p:spPr>
          <a:xfrm>
            <a:off x="2150826" y="2600132"/>
            <a:ext cx="7951307" cy="31787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71500" lvl="0" indent="-571500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550" y="1085851"/>
            <a:ext cx="10058400" cy="5114924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500" dirty="0" smtClean="0"/>
              <a:t>Washington State Supreme Court determines research provides evidence that the Death Penalty has been applied in an “arbitrary and racially biased manner” and is therefore unconstitutional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500" dirty="0" smtClean="0"/>
              <a:t>Abolishes Washington’s </a:t>
            </a:r>
            <a:r>
              <a:rPr lang="en-US" sz="3500" dirty="0"/>
              <a:t>capital punishment scheme under state </a:t>
            </a:r>
            <a:r>
              <a:rPr lang="en-US" sz="3500" dirty="0" smtClean="0"/>
              <a:t>constitution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500" dirty="0" smtClean="0"/>
              <a:t>Supreme Court Decision </a:t>
            </a:r>
            <a:r>
              <a:rPr lang="en-US" sz="3500" dirty="0"/>
              <a:t>is unanimous (9-0) </a:t>
            </a:r>
            <a:endParaRPr lang="en-US" sz="35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500" dirty="0"/>
              <a:t>Eight men on death row have their sentences </a:t>
            </a:r>
            <a:r>
              <a:rPr lang="en-US" sz="3500" dirty="0" smtClean="0"/>
              <a:t>immediately converted </a:t>
            </a:r>
            <a:r>
              <a:rPr lang="en-US" sz="3500" dirty="0"/>
              <a:t>l</a:t>
            </a:r>
            <a:r>
              <a:rPr lang="en-US" sz="3500" dirty="0" smtClean="0"/>
              <a:t>ife without </a:t>
            </a:r>
            <a:r>
              <a:rPr lang="en-US" sz="3500" dirty="0"/>
              <a:t>p</a:t>
            </a:r>
            <a:r>
              <a:rPr lang="en-US" sz="3500" dirty="0" smtClean="0"/>
              <a:t>arole</a:t>
            </a:r>
            <a:endParaRPr lang="en-US" sz="3500" dirty="0"/>
          </a:p>
          <a:p>
            <a:endParaRPr lang="en-US" sz="3500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601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06BBA-18D9-41DF-AC4E-19B51E55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166"/>
          </a:xfrm>
        </p:spPr>
        <p:txBody>
          <a:bodyPr>
            <a:noAutofit/>
          </a:bodyPr>
          <a:lstStyle/>
          <a:p>
            <a:r>
              <a:rPr lang="en-US" sz="4000" dirty="0" smtClean="0"/>
              <a:t>                             </a:t>
            </a:r>
            <a:r>
              <a:rPr lang="en-US" sz="4000" cap="none" dirty="0" smtClean="0"/>
              <a:t>The Team</a:t>
            </a:r>
            <a:endParaRPr lang="en-US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62AC26-B06B-462E-85D8-783B7A66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05" y="1842789"/>
            <a:ext cx="2196561" cy="45008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Legal Team: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Lila </a:t>
            </a:r>
            <a:r>
              <a:rPr lang="en-US" sz="2400" dirty="0" smtClean="0"/>
              <a:t>Silverstein, WA </a:t>
            </a:r>
            <a:r>
              <a:rPr lang="en-US" sz="2400" dirty="0"/>
              <a:t>Appellate Project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Neil Fox,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Private Attorney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AutoShape 2" descr="Image result for lila silverst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40303" y="1842788"/>
            <a:ext cx="27893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Academic Team: </a:t>
            </a:r>
          </a:p>
          <a:p>
            <a:endParaRPr lang="en-US" sz="2400" dirty="0"/>
          </a:p>
          <a:p>
            <a:r>
              <a:rPr lang="en-US" sz="2400" dirty="0"/>
              <a:t>Dr. Katherine Beckett </a:t>
            </a:r>
          </a:p>
          <a:p>
            <a:endParaRPr lang="en-US" sz="2400" dirty="0"/>
          </a:p>
          <a:p>
            <a:r>
              <a:rPr lang="en-US" sz="2400" dirty="0"/>
              <a:t>Dr. Heather D. Evans </a:t>
            </a:r>
          </a:p>
          <a:p>
            <a:endParaRPr lang="en-US" sz="2400" dirty="0"/>
          </a:p>
          <a:p>
            <a:r>
              <a:rPr lang="en-US" sz="2400" dirty="0"/>
              <a:t>with the help of undergrad coders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845" t="10585" r="14307"/>
          <a:stretch/>
        </p:blipFill>
        <p:spPr>
          <a:xfrm>
            <a:off x="2601403" y="1842788"/>
            <a:ext cx="6257925" cy="39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839787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To Learn More about Abolishing the Death Penalty in WA…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000" dirty="0" err="1"/>
              <a:t>Sudermann</a:t>
            </a:r>
            <a:r>
              <a:rPr lang="en-US" sz="2000" dirty="0"/>
              <a:t>, </a:t>
            </a:r>
            <a:r>
              <a:rPr lang="en-US" sz="2000" dirty="0" err="1"/>
              <a:t>Hannelore</a:t>
            </a:r>
            <a:r>
              <a:rPr lang="en-US" sz="2000" dirty="0"/>
              <a:t>.  Mar 12, 2019. “Abolished: How UW Research Convinced </a:t>
            </a:r>
            <a:r>
              <a:rPr lang="en-US" sz="2000" dirty="0" smtClean="0"/>
              <a:t>Our </a:t>
            </a:r>
            <a:r>
              <a:rPr lang="en-US" sz="2000" dirty="0"/>
              <a:t>State’s Highest Court to Toss Out the Death Penalty, </a:t>
            </a:r>
            <a:r>
              <a:rPr lang="en-US" sz="2000" i="1" dirty="0"/>
              <a:t>Columns UW Alumni Magazine. </a:t>
            </a:r>
            <a:r>
              <a:rPr lang="en-US" sz="2000" dirty="0"/>
              <a:t> Available online at: </a:t>
            </a:r>
            <a:r>
              <a:rPr lang="en-US" sz="2000" u="sng" dirty="0">
                <a:hlinkClick r:id="rId2"/>
              </a:rPr>
              <a:t>https://magazine.washington.edu/feature/death-penalty-washington-state</a:t>
            </a:r>
            <a:r>
              <a:rPr lang="en-US" sz="2000" u="sng" dirty="0" smtClean="0">
                <a:hlinkClick r:id="rId2"/>
              </a:rPr>
              <a:t>/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000" dirty="0" err="1"/>
              <a:t>Westneat</a:t>
            </a:r>
            <a:r>
              <a:rPr lang="en-US" sz="2000" dirty="0"/>
              <a:t>, Danny. Oct. 12, 2018. “Meet the UW Professor Who Just Killed the Death Penalty,” </a:t>
            </a:r>
            <a:r>
              <a:rPr lang="en-US" sz="2000" i="1" dirty="0"/>
              <a:t>The</a:t>
            </a:r>
            <a:r>
              <a:rPr lang="en-US" sz="2000" dirty="0"/>
              <a:t> </a:t>
            </a:r>
            <a:r>
              <a:rPr lang="en-US" sz="2000" i="1" dirty="0"/>
              <a:t>Seattle Times. </a:t>
            </a:r>
            <a:r>
              <a:rPr lang="en-US" sz="2000" u="sng" dirty="0">
                <a:hlinkClick r:id="rId3"/>
              </a:rPr>
              <a:t>https://www.seattletimes.com/seattle-news/crime/meet-the-uw-professor-who-just-killed-the-death-penalty/</a:t>
            </a:r>
            <a:r>
              <a:rPr lang="en-US" sz="2000" i="1" dirty="0"/>
              <a:t> </a:t>
            </a:r>
            <a:endParaRPr lang="en-US" sz="2000" dirty="0"/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2000" dirty="0"/>
              <a:t>Beckett, Katherine and Heather D. Evans. Mar 14, 2019. “The Effect of Race on Sentencing Decisions in Washington,” Podcast. </a:t>
            </a:r>
            <a:r>
              <a:rPr lang="en-US" sz="2000" i="1" dirty="0"/>
              <a:t>Death Penalty Information Center. </a:t>
            </a:r>
            <a:r>
              <a:rPr lang="en-US" sz="2000" dirty="0"/>
              <a:t>Available online at: </a:t>
            </a:r>
            <a:r>
              <a:rPr lang="en-US" sz="2000" u="sng" dirty="0">
                <a:hlinkClick r:id="rId4"/>
              </a:rPr>
              <a:t>https://deathpenaltyinfo.org/podcast/audio/discussions/discussions-e25.mp3</a:t>
            </a:r>
            <a:r>
              <a:rPr lang="en-US" sz="2000" dirty="0"/>
              <a:t>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Beckett, Katherine and Heather D. Evans. Mar 14, 2019. “Episode 167: A Case of Life and Death,” </a:t>
            </a:r>
            <a:r>
              <a:rPr lang="en-US" sz="2000" i="1" dirty="0"/>
              <a:t>No Jargon Podcast, Scholars Strategy Network. Available online at: </a:t>
            </a:r>
            <a:r>
              <a:rPr lang="en-US" sz="2000" i="1" u="sng" dirty="0">
                <a:hlinkClick r:id="rId5"/>
              </a:rPr>
              <a:t>https://scholars.org/podcast/case-life-and-death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73A6-5DA0-4D66-876C-92F442E40A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00B0F0"/>
                </a:solidFill>
              </a:rPr>
              <a:t>Thank you!!</a:t>
            </a:r>
          </a:p>
          <a:p>
            <a:pPr marL="0" indent="0" algn="ctr">
              <a:buNone/>
            </a:pP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73A6-5DA0-4D66-876C-92F442E40A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1204"/>
            <a:ext cx="10058400" cy="1211136"/>
          </a:xfrm>
        </p:spPr>
        <p:txBody>
          <a:bodyPr/>
          <a:lstStyle/>
          <a:p>
            <a:r>
              <a:rPr lang="en-US" i="1"/>
              <a:t>State v. </a:t>
            </a:r>
            <a:r>
              <a:rPr lang="en-US" i="1" dirty="0"/>
              <a:t>Gregory </a:t>
            </a:r>
            <a:r>
              <a:rPr lang="en-US" dirty="0"/>
              <a:t>(2012-2018)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69719" y="2023534"/>
            <a:ext cx="6921390" cy="3780366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800" dirty="0"/>
              <a:t>Defendant was an African American man sentenced to death for aggravated murder of a white woman in Pierce County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/>
              <a:t>Mr. Gregory was 24 years old at time of the </a:t>
            </a:r>
            <a:r>
              <a:rPr lang="en-US" sz="2800" dirty="0" smtClean="0"/>
              <a:t>crime had </a:t>
            </a:r>
            <a:r>
              <a:rPr lang="en-US" sz="2800" dirty="0"/>
              <a:t>one prior felony conviction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39" y="2352782"/>
            <a:ext cx="3893906" cy="31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1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 smtClean="0"/>
              <a:t>Attorneys &amp; Social Scientists Working Together</a:t>
            </a:r>
            <a:endParaRPr lang="en-US" sz="4000" b="1" cap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4CC5-ADF9-4C49-BA82-F580013018A0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838200" y="1888761"/>
            <a:ext cx="10566400" cy="44675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Commissioned by Washington State Appellate </a:t>
            </a:r>
            <a:r>
              <a:rPr lang="en-US" sz="3200" dirty="0" smtClean="0"/>
              <a:t>Project</a:t>
            </a:r>
          </a:p>
          <a:p>
            <a:endParaRPr lang="en-US" sz="3200" dirty="0" smtClean="0"/>
          </a:p>
          <a:p>
            <a:r>
              <a:rPr lang="en-US" sz="3200" dirty="0" smtClean="0"/>
              <a:t>Collaboration between </a:t>
            </a:r>
            <a:r>
              <a:rPr lang="en-US" sz="3200" dirty="0" smtClean="0"/>
              <a:t>two social scientists: me and </a:t>
            </a:r>
            <a:r>
              <a:rPr lang="en-US" sz="3200" dirty="0" smtClean="0"/>
              <a:t>Dr. Katherine Beckett, and two attorneys: Neil Fox and Lila Silverstein</a:t>
            </a:r>
          </a:p>
          <a:p>
            <a:endParaRPr lang="en-US" sz="3200" dirty="0" smtClean="0"/>
          </a:p>
          <a:p>
            <a:r>
              <a:rPr lang="en-US" sz="3200" dirty="0" smtClean="0"/>
              <a:t>Goal: examine all death penalty cases in WA State to determine if evidence of racial bias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0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cap="none" dirty="0" smtClean="0"/>
              <a:t>At First Glance…</a:t>
            </a:r>
            <a:endParaRPr lang="en-US" sz="4400" cap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4CC5-ADF9-4C49-BA82-F580013018A0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812800" y="1600200"/>
          <a:ext cx="105664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700">
                  <a:extLst>
                    <a:ext uri="{9D8B030D-6E8A-4147-A177-3AD203B41FA5}">
                      <a16:colId xmlns:a16="http://schemas.microsoft.com/office/drawing/2014/main" xmlns="" val="79306058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xmlns="" val="4033841817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xmlns="" val="140830949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xmlns="" val="3865270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Black Defendants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NonBlack</a:t>
                      </a:r>
                      <a:r>
                        <a:rPr lang="en-US" sz="2800" baseline="0" dirty="0" smtClean="0"/>
                        <a:t> Defendants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White Defendants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0973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Percent Sentenced</a:t>
                      </a:r>
                      <a:r>
                        <a:rPr lang="en-US" sz="3200" baseline="0" dirty="0" smtClean="0"/>
                        <a:t> to 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64.3 %</a:t>
                      </a:r>
                    </a:p>
                    <a:p>
                      <a:pPr algn="ctr"/>
                      <a:r>
                        <a:rPr lang="en-US" sz="3600" b="0" dirty="0" smtClean="0"/>
                        <a:t>(9/14)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38.8 % </a:t>
                      </a:r>
                    </a:p>
                    <a:p>
                      <a:pPr algn="ctr"/>
                      <a:r>
                        <a:rPr lang="en-US" sz="3600" b="0" dirty="0" smtClean="0"/>
                        <a:t>(26/67)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40.4 % </a:t>
                      </a:r>
                    </a:p>
                    <a:p>
                      <a:pPr algn="ctr"/>
                      <a:r>
                        <a:rPr lang="en-US" sz="3600" b="0" dirty="0" smtClean="0"/>
                        <a:t>(23/57)</a:t>
                      </a:r>
                      <a:endParaRPr lang="en-US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7892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 = (14 + 67) = 81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933452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2799" y="5153025"/>
            <a:ext cx="1022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Differences in proportion sizes may indicate racial disparity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47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5A216C-A42E-406D-8D22-2F10DDA5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382712"/>
          </a:xfrm>
        </p:spPr>
        <p:txBody>
          <a:bodyPr/>
          <a:lstStyle/>
          <a:p>
            <a:r>
              <a:rPr lang="en-US" sz="4000" cap="none" dirty="0" smtClean="0"/>
              <a:t>Trial Reports – Building a Dataset Appropriate for Statistical Analysis</a:t>
            </a:r>
            <a:endParaRPr lang="en-US" sz="40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5228B0-76A7-4BDB-A806-60CEC35E4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425"/>
            <a:ext cx="10515600" cy="4419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Every aggravated murder case to have a “trial report” completed by judge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For cases in which prosecutor sought death sentence, a “special sentencing” section completed on trial report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Developed Coding Protocol used to review each trial report to record characteristics of each aggravated murder case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Trained team of UW undergraduate students </a:t>
            </a:r>
            <a:r>
              <a:rPr lang="en-US" sz="3000" dirty="0" smtClean="0"/>
              <a:t>to </a:t>
            </a:r>
            <a:r>
              <a:rPr lang="en-US" sz="3000" dirty="0"/>
              <a:t>code just over 300 trial reports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223"/>
            <a:ext cx="10515600" cy="636977"/>
          </a:xfrm>
        </p:spPr>
        <p:txBody>
          <a:bodyPr>
            <a:normAutofit fontScale="90000"/>
          </a:bodyPr>
          <a:lstStyle/>
          <a:p>
            <a:r>
              <a:rPr lang="en-US" sz="4400" cap="none" dirty="0" smtClean="0"/>
              <a:t>Trial Report Coding Protocol Example</a:t>
            </a:r>
            <a:endParaRPr lang="en-US" sz="4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064" y="974785"/>
            <a:ext cx="9438736" cy="572129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i="1" dirty="0" smtClean="0"/>
              <a:t>10</a:t>
            </a:r>
            <a:r>
              <a:rPr lang="en-US" sz="2800" i="1" dirty="0"/>
              <a:t>. Race or ethnic origin of defendant: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sz="2800" dirty="0"/>
              <a:t>Enter 1 for White or Caucasian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Enter 2 for Black or African-American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Enter 3 for Hispanic, Latino/a, Mexican, or Mexican-American 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Enter 4 for Native American, Alaska Native, or American Indian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Enter 5 for Asian or Pacific </a:t>
            </a:r>
            <a:r>
              <a:rPr lang="en-US" sz="2800" dirty="0" smtClean="0"/>
              <a:t>Islander</a:t>
            </a:r>
          </a:p>
          <a:p>
            <a:pPr lvl="1">
              <a:spcBef>
                <a:spcPts val="0"/>
              </a:spcBef>
            </a:pPr>
            <a:endParaRPr lang="en-US" sz="28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800" i="1" dirty="0"/>
              <a:t>29. Plea</a:t>
            </a:r>
            <a:r>
              <a:rPr lang="en-US" sz="2800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Enter 0 if the defendant plead guilty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Enter 1 if the defendant plead not guilty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Enter 2 if the defendant plead not guilty by reason of insanity</a:t>
            </a:r>
          </a:p>
          <a:p>
            <a:pPr marL="457200" lvl="1" indent="-4572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5A216C-A42E-406D-8D22-2F10DDA5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685800"/>
          </a:xfrm>
        </p:spPr>
        <p:txBody>
          <a:bodyPr>
            <a:noAutofit/>
          </a:bodyPr>
          <a:lstStyle/>
          <a:p>
            <a:r>
              <a:rPr lang="en-US" sz="4000" cap="none" dirty="0" smtClean="0"/>
              <a:t>WA State Death Penalty Dataset, 1981-2016</a:t>
            </a:r>
            <a:endParaRPr lang="en-US" sz="40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5228B0-76A7-4BDB-A806-60CEC35E4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750"/>
            <a:ext cx="10515600" cy="54393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202 Variables of Case Characteristics</a:t>
            </a:r>
            <a:r>
              <a:rPr lang="en-US" sz="2800" dirty="0"/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Defendant demographic info (race, gender, age, etc.)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Defendant criminal history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Offense info (included sexual assault, prolonged suffering, type of weapon)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Mitigating and aggravating circumstances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Victim info (number, race, gender, age, etc.)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Attorney info (public defender, private defense)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Jury info (race composition, instructions given, etc.)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B0F0"/>
                </a:solidFill>
              </a:rPr>
              <a:t>Outcome 1: </a:t>
            </a:r>
            <a:r>
              <a:rPr lang="en-US" sz="2800" dirty="0" smtClean="0"/>
              <a:t>Prosecutor </a:t>
            </a:r>
            <a:r>
              <a:rPr lang="en-US" sz="2800" dirty="0"/>
              <a:t>sought death penalty or not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B0F0"/>
                </a:solidFill>
              </a:rPr>
              <a:t>Outcome2: </a:t>
            </a:r>
            <a:r>
              <a:rPr lang="en-US" sz="2800" dirty="0"/>
              <a:t>Death Sentence or Life without Parole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306512"/>
          </a:xfrm>
        </p:spPr>
        <p:txBody>
          <a:bodyPr/>
          <a:lstStyle/>
          <a:p>
            <a:r>
              <a:rPr lang="en-US" sz="4000" cap="none" dirty="0" smtClean="0"/>
              <a:t>Preliminary Analysis and Results: Sentencing Decisions</a:t>
            </a:r>
            <a:endParaRPr lang="en-US" sz="4000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17" y="2049252"/>
            <a:ext cx="8786648" cy="37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cap="none" dirty="0" smtClean="0"/>
              <a:t>Key Finding</a:t>
            </a:r>
            <a:endParaRPr lang="en-US" sz="4400" cap="none" dirty="0"/>
          </a:p>
        </p:txBody>
      </p:sp>
      <p:sp>
        <p:nvSpPr>
          <p:cNvPr id="8" name="TextBox 7"/>
          <p:cNvSpPr txBox="1"/>
          <p:nvPr/>
        </p:nvSpPr>
        <p:spPr>
          <a:xfrm>
            <a:off x="1503680" y="1972619"/>
            <a:ext cx="913574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At sentencing stage, African American defendants are </a:t>
            </a:r>
            <a:r>
              <a:rPr lang="en-US" sz="32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4.5 </a:t>
            </a:r>
            <a:r>
              <a:rPr lang="en-US" sz="3200" b="1" dirty="0">
                <a:solidFill>
                  <a:srgbClr val="00B0F0"/>
                </a:solidFill>
                <a:sym typeface="Wingdings" panose="05000000000000000000" pitchFamily="2" charset="2"/>
              </a:rPr>
              <a:t>times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as likely to be sentenced to death as other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defendants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571500" indent="-5715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571500" indent="-5715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This result was obtained after controlling for legally relevant factors and was consistent across numerous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models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1052</Words>
  <Application>Microsoft Office PowerPoint</Application>
  <PresentationFormat>Widescreen</PresentationFormat>
  <Paragraphs>125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Mangal</vt:lpstr>
      <vt:lpstr>Wingdings</vt:lpstr>
      <vt:lpstr>Office Theme</vt:lpstr>
      <vt:lpstr>The Role of Social Science in Abolishing the Death Penalty in Washington State</vt:lpstr>
      <vt:lpstr>State v. Gregory (2012-2018)</vt:lpstr>
      <vt:lpstr>Attorneys &amp; Social Scientists Working Together</vt:lpstr>
      <vt:lpstr>At First Glance…</vt:lpstr>
      <vt:lpstr>Trial Reports – Building a Dataset Appropriate for Statistical Analysis</vt:lpstr>
      <vt:lpstr>Trial Report Coding Protocol Example</vt:lpstr>
      <vt:lpstr>WA State Death Penalty Dataset, 1981-2016</vt:lpstr>
      <vt:lpstr>Preliminary Analysis and Results: Sentencing Decisions</vt:lpstr>
      <vt:lpstr>Key Finding</vt:lpstr>
      <vt:lpstr>State Challenges Report</vt:lpstr>
      <vt:lpstr>Key Finding – Still…</vt:lpstr>
      <vt:lpstr>State V. Gregory Decision (October 11, 2018)</vt:lpstr>
      <vt:lpstr>State V. Gregory Decision (October 11, 2018)</vt:lpstr>
      <vt:lpstr>Ultimate Outcome</vt:lpstr>
      <vt:lpstr>                             The Team</vt:lpstr>
      <vt:lpstr>To Learn More about Abolishing the Death Penalty in WA…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Social Science in Abolishing the Death Penalty in Washington State</dc:title>
  <dc:creator>joel janes</dc:creator>
  <cp:lastModifiedBy>joel janes</cp:lastModifiedBy>
  <cp:revision>4</cp:revision>
  <dcterms:created xsi:type="dcterms:W3CDTF">2020-05-18T19:16:33Z</dcterms:created>
  <dcterms:modified xsi:type="dcterms:W3CDTF">2020-05-18T19:27:33Z</dcterms:modified>
</cp:coreProperties>
</file>