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DE5F3-6308-475F-9852-C07DCEA40FF5}" type="datetimeFigureOut">
              <a:rPr lang="en-US" smtClean="0"/>
              <a:t>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C2653-6A7A-4C36-9419-379DA42DA63B}" type="slidenum">
              <a:rPr lang="en-US" smtClean="0"/>
              <a:t>‹#›</a:t>
            </a:fld>
            <a:endParaRPr lang="en-US"/>
          </a:p>
        </p:txBody>
      </p:sp>
    </p:spTree>
    <p:extLst>
      <p:ext uri="{BB962C8B-B14F-4D97-AF65-F5344CB8AC3E}">
        <p14:creationId xmlns:p14="http://schemas.microsoft.com/office/powerpoint/2010/main" val="73874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32D07-1959-42F0-8939-7193070B1F0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09310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436198"/>
            <a:ext cx="12179568" cy="1132783"/>
          </a:xfrm>
        </p:spPr>
        <p:txBody>
          <a:bodyPr/>
          <a:lstStyle>
            <a:lvl1pPr>
              <a:defRPr sz="2800">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5F3F4B1A-2C70-4B40-A5B2-B58A3D98497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279398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4103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21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3482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4053230"/>
            <a:ext cx="12191999" cy="1362075"/>
          </a:xfrm>
        </p:spPr>
        <p:txBody>
          <a:bodyPr anchor="t">
            <a:normAutofit/>
          </a:bodyPr>
          <a:lstStyle>
            <a:lvl1pPr algn="ctr">
              <a:defRPr sz="24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 y="2553042"/>
            <a:ext cx="12191999"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695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26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908" y="214585"/>
            <a:ext cx="10972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0057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154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1427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737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5F3F4B1A-2C70-4B40-A5B2-B58A3D984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644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0195"/>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4760685" y="6428922"/>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fld id="{5F3F4B1A-2C70-4B40-A5B2-B58A3D98497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15839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Fossil Fuel Divestment Movement</a:t>
            </a:r>
            <a:br>
              <a:rPr lang="en-US" dirty="0" smtClean="0"/>
            </a:br>
            <a:r>
              <a:rPr lang="en-US" dirty="0" smtClean="0"/>
              <a:t>at SU</a:t>
            </a:r>
            <a:endParaRPr lang="en-US" dirty="0"/>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1</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81702"/>
            <a:ext cx="8422536" cy="4697858"/>
          </a:xfrm>
          <a:prstGeom prst="rect">
            <a:avLst/>
          </a:prstGeom>
        </p:spPr>
      </p:pic>
    </p:spTree>
    <p:extLst>
      <p:ext uri="{BB962C8B-B14F-4D97-AF65-F5344CB8AC3E}">
        <p14:creationId xmlns:p14="http://schemas.microsoft.com/office/powerpoint/2010/main" val="398156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8877"/>
            <a:ext cx="8229600" cy="1143000"/>
          </a:xfrm>
        </p:spPr>
        <p:txBody>
          <a:bodyPr>
            <a:normAutofit fontScale="90000"/>
          </a:bodyPr>
          <a:lstStyle/>
          <a:p>
            <a:r>
              <a:rPr lang="en-US" dirty="0" smtClean="0"/>
              <a:t>SSA Petition </a:t>
            </a:r>
            <a:br>
              <a:rPr lang="en-US" dirty="0" smtClean="0"/>
            </a:br>
            <a:r>
              <a:rPr lang="en-US" dirty="0" smtClean="0"/>
              <a:t>for Fossil Fuel Divestment</a:t>
            </a:r>
            <a:br>
              <a:rPr lang="en-US" dirty="0" smtClean="0"/>
            </a:br>
            <a:r>
              <a:rPr lang="en-US" sz="3100" dirty="0"/>
              <a:t>May 2013</a:t>
            </a:r>
            <a:endParaRPr lang="en-US" sz="2700" dirty="0"/>
          </a:p>
        </p:txBody>
      </p:sp>
      <p:sp>
        <p:nvSpPr>
          <p:cNvPr id="3" name="Content Placeholder 2"/>
          <p:cNvSpPr>
            <a:spLocks noGrp="1"/>
          </p:cNvSpPr>
          <p:nvPr>
            <p:ph idx="1"/>
          </p:nvPr>
        </p:nvSpPr>
        <p:spPr>
          <a:xfrm>
            <a:off x="1785258" y="1934024"/>
            <a:ext cx="8694057" cy="4525963"/>
          </a:xfrm>
        </p:spPr>
        <p:txBody>
          <a:bodyPr>
            <a:normAutofit/>
          </a:bodyPr>
          <a:lstStyle/>
          <a:p>
            <a:r>
              <a:rPr lang="en-US" dirty="0" smtClean="0"/>
              <a:t>Delivered to President Sundborg following divestment rally </a:t>
            </a:r>
          </a:p>
          <a:p>
            <a:r>
              <a:rPr lang="en-US" dirty="0"/>
              <a:t>34 companies of immediate concern</a:t>
            </a:r>
          </a:p>
          <a:p>
            <a:r>
              <a:rPr lang="en-US" dirty="0" smtClean="0"/>
              <a:t>Asked that Seattle  University</a:t>
            </a:r>
          </a:p>
          <a:p>
            <a:pPr lvl="1"/>
            <a:r>
              <a:rPr lang="en-US" dirty="0" smtClean="0"/>
              <a:t>Freeze new investments in the companies or comingled funds with investments in the companies</a:t>
            </a:r>
          </a:p>
          <a:p>
            <a:pPr lvl="1"/>
            <a:r>
              <a:rPr lang="en-US" dirty="0" smtClean="0"/>
              <a:t>Divest within 3 years from direct ownership and comingled funds with investments in the companies</a:t>
            </a:r>
            <a:endParaRPr lang="en-US" dirty="0"/>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744812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Student Government of Seattle University (SGSU)</a:t>
            </a:r>
            <a:br>
              <a:rPr lang="en-US" sz="2800" dirty="0"/>
            </a:br>
            <a:r>
              <a:rPr lang="en-US" sz="2800" dirty="0"/>
              <a:t>October 2013</a:t>
            </a:r>
            <a:endParaRPr lang="en-US" sz="2300" dirty="0"/>
          </a:p>
        </p:txBody>
      </p:sp>
      <p:sp>
        <p:nvSpPr>
          <p:cNvPr id="3" name="Content Placeholder 2"/>
          <p:cNvSpPr>
            <a:spLocks noGrp="1"/>
          </p:cNvSpPr>
          <p:nvPr>
            <p:ph idx="1"/>
          </p:nvPr>
        </p:nvSpPr>
        <p:spPr/>
        <p:txBody>
          <a:bodyPr>
            <a:noAutofit/>
          </a:bodyPr>
          <a:lstStyle/>
          <a:p>
            <a:r>
              <a:rPr lang="en-US" sz="2400" dirty="0"/>
              <a:t>Approved resolution that asks Administration to freeze new investments in fossil fuel companies and to divest within three years from direct ownership and from commingled funds that include fossil fuel public equities and corporate bonds</a:t>
            </a:r>
          </a:p>
          <a:p>
            <a:r>
              <a:rPr lang="en-US" sz="2400" dirty="0"/>
              <a:t>Proposed timeline asks:</a:t>
            </a:r>
          </a:p>
          <a:p>
            <a:pPr lvl="1"/>
            <a:r>
              <a:rPr lang="en-US" sz="2000" dirty="0"/>
              <a:t>Year 1: Sell direct holdings; Perform an internal feasibility study on the full spectrum of reinvestment alternatives; Commit to full divestment or issue a public statement that addresses why Seattle University refuses to do so</a:t>
            </a:r>
          </a:p>
          <a:p>
            <a:pPr lvl="1"/>
            <a:r>
              <a:rPr lang="en-US" sz="2000" dirty="0"/>
              <a:t>Year 2: Work with Cambridge Associates to complete transfer of all commingled funds to SRI funds</a:t>
            </a:r>
          </a:p>
          <a:p>
            <a:pPr lvl="1"/>
            <a:r>
              <a:rPr lang="en-US" sz="2000" dirty="0"/>
              <a:t>Year 3: Complete divestment; Produce a public statement encouraging other schools to follow suit.</a:t>
            </a:r>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02167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Assembly (</a:t>
            </a:r>
            <a:r>
              <a:rPr lang="en-US" dirty="0" err="1" smtClean="0"/>
              <a:t>AcA</a:t>
            </a:r>
            <a:r>
              <a:rPr lang="en-US" dirty="0" smtClean="0"/>
              <a:t>)</a:t>
            </a:r>
            <a:br>
              <a:rPr lang="en-US" dirty="0" smtClean="0"/>
            </a:br>
            <a:r>
              <a:rPr lang="en-US" sz="3100" dirty="0"/>
              <a:t>November 2013</a:t>
            </a:r>
          </a:p>
        </p:txBody>
      </p:sp>
      <p:sp>
        <p:nvSpPr>
          <p:cNvPr id="3" name="Content Placeholder 2"/>
          <p:cNvSpPr>
            <a:spLocks noGrp="1"/>
          </p:cNvSpPr>
          <p:nvPr>
            <p:ph idx="1"/>
          </p:nvPr>
        </p:nvSpPr>
        <p:spPr>
          <a:xfrm>
            <a:off x="1981200" y="1861454"/>
            <a:ext cx="8229600" cy="4525963"/>
          </a:xfrm>
        </p:spPr>
        <p:txBody>
          <a:bodyPr>
            <a:normAutofit/>
          </a:bodyPr>
          <a:lstStyle/>
          <a:p>
            <a:r>
              <a:rPr lang="en-US" dirty="0" smtClean="0"/>
              <a:t>Endorsed bringing SGSU’s resolution forward to administration </a:t>
            </a:r>
          </a:p>
          <a:p>
            <a:endParaRPr lang="en-US" dirty="0" smtClean="0"/>
          </a:p>
          <a:p>
            <a:r>
              <a:rPr lang="en-US" dirty="0" smtClean="0"/>
              <a:t>Spring 2015 - formed </a:t>
            </a:r>
            <a:r>
              <a:rPr lang="en-US" dirty="0"/>
              <a:t>a subcommittee to continue to look into the issue of </a:t>
            </a:r>
            <a:r>
              <a:rPr lang="en-US" dirty="0" smtClean="0"/>
              <a:t>fossil fuel divestment </a:t>
            </a:r>
            <a:r>
              <a:rPr lang="en-US" dirty="0"/>
              <a:t> </a:t>
            </a:r>
          </a:p>
          <a:p>
            <a:endParaRPr lang="en-US" dirty="0"/>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68129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1447"/>
            <a:ext cx="8229600" cy="1143000"/>
          </a:xfrm>
        </p:spPr>
        <p:txBody>
          <a:bodyPr>
            <a:normAutofit fontScale="90000"/>
          </a:bodyPr>
          <a:lstStyle/>
          <a:p>
            <a:r>
              <a:rPr lang="en-US" dirty="0" smtClean="0"/>
              <a:t>University’s Formal Response</a:t>
            </a:r>
            <a:br>
              <a:rPr lang="en-US" dirty="0" smtClean="0"/>
            </a:br>
            <a:r>
              <a:rPr lang="en-US" sz="3100" dirty="0"/>
              <a:t>February 2014</a:t>
            </a:r>
          </a:p>
        </p:txBody>
      </p:sp>
      <p:sp>
        <p:nvSpPr>
          <p:cNvPr id="3" name="Content Placeholder 2"/>
          <p:cNvSpPr>
            <a:spLocks noGrp="1"/>
          </p:cNvSpPr>
          <p:nvPr>
            <p:ph idx="1"/>
          </p:nvPr>
        </p:nvSpPr>
        <p:spPr>
          <a:xfrm>
            <a:off x="1981200" y="2006594"/>
            <a:ext cx="8229600" cy="4525963"/>
          </a:xfrm>
        </p:spPr>
        <p:txBody>
          <a:bodyPr/>
          <a:lstStyle/>
          <a:p>
            <a:r>
              <a:rPr lang="en-US" dirty="0" smtClean="0"/>
              <a:t>Stated not prepared to move forward with feasibility study on divestment from fossil fuel companies</a:t>
            </a:r>
          </a:p>
          <a:p>
            <a:r>
              <a:rPr lang="en-US" dirty="0" smtClean="0"/>
              <a:t>Requested continued engagement with SSA on ways to broaden and deepen SU’s commitment to sustainability and consider options to address student concerns on endowment investments</a:t>
            </a:r>
            <a:endParaRPr lang="en-US" dirty="0"/>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90047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SSA Investment Working Group</a:t>
            </a:r>
            <a:br>
              <a:rPr lang="en-US" dirty="0" smtClean="0"/>
            </a:br>
            <a:r>
              <a:rPr lang="en-US" sz="3300" dirty="0"/>
              <a:t>May 2014 - March 2015</a:t>
            </a:r>
          </a:p>
        </p:txBody>
      </p:sp>
      <p:sp>
        <p:nvSpPr>
          <p:cNvPr id="3" name="Content Placeholder 2"/>
          <p:cNvSpPr>
            <a:spLocks noGrp="1"/>
          </p:cNvSpPr>
          <p:nvPr>
            <p:ph idx="1"/>
          </p:nvPr>
        </p:nvSpPr>
        <p:spPr/>
        <p:txBody>
          <a:bodyPr>
            <a:normAutofit/>
          </a:bodyPr>
          <a:lstStyle/>
          <a:p>
            <a:r>
              <a:rPr lang="en-US" sz="2800" dirty="0"/>
              <a:t>Three SSA members met with CFO and VP Student Development bi-monthly</a:t>
            </a:r>
          </a:p>
          <a:p>
            <a:r>
              <a:rPr lang="en-US" sz="2800" dirty="0"/>
              <a:t>Discussed potential responses to student concerns and moving forward the issue of responsible investing more broadly</a:t>
            </a:r>
          </a:p>
          <a:p>
            <a:r>
              <a:rPr lang="en-US" sz="2800" dirty="0"/>
              <a:t>Students worked with Mission and Ministry and Human Resources to educate faculty and staff on socially responsible investment options within SU’s retirement portfolio</a:t>
            </a:r>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84786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SRI Task Force</a:t>
            </a:r>
            <a:br>
              <a:rPr lang="en-US" dirty="0" smtClean="0"/>
            </a:br>
            <a:r>
              <a:rPr lang="en-US" dirty="0" smtClean="0"/>
              <a:t>(</a:t>
            </a:r>
            <a:r>
              <a:rPr lang="en-US" sz="3100" dirty="0"/>
              <a:t>Conception and Formation)</a:t>
            </a:r>
            <a:endParaRPr lang="en-US" sz="2700" dirty="0"/>
          </a:p>
        </p:txBody>
      </p:sp>
      <p:sp>
        <p:nvSpPr>
          <p:cNvPr id="3" name="Content Placeholder 2"/>
          <p:cNvSpPr>
            <a:spLocks noGrp="1"/>
          </p:cNvSpPr>
          <p:nvPr>
            <p:ph idx="1"/>
          </p:nvPr>
        </p:nvSpPr>
        <p:spPr/>
        <p:txBody>
          <a:bodyPr/>
          <a:lstStyle/>
          <a:p>
            <a:r>
              <a:rPr lang="en-US" dirty="0" smtClean="0"/>
              <a:t>President Sundborg approached Investment Committee about forming a Socially Responsibly Investments Task Force.  </a:t>
            </a:r>
          </a:p>
          <a:p>
            <a:r>
              <a:rPr lang="en-US" dirty="0" smtClean="0"/>
              <a:t>Investment Committee approved the idea</a:t>
            </a:r>
          </a:p>
          <a:p>
            <a:r>
              <a:rPr lang="en-US" dirty="0" smtClean="0"/>
              <a:t>Worked with SGSU, </a:t>
            </a:r>
            <a:r>
              <a:rPr lang="en-US" dirty="0" err="1" smtClean="0"/>
              <a:t>AcA</a:t>
            </a:r>
            <a:r>
              <a:rPr lang="en-US" dirty="0" smtClean="0"/>
              <a:t>, the Investment Committee and the Alumni Association to  recruit qualified task force members</a:t>
            </a:r>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5F3F4B1A-2C70-4B40-A5B2-B58A3D984970}"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685150352"/>
      </p:ext>
    </p:extLst>
  </p:cSld>
  <p:clrMapOvr>
    <a:masterClrMapping/>
  </p:clrMapOvr>
</p:sld>
</file>

<file path=ppt/theme/theme1.xml><?xml version="1.0" encoding="utf-8"?>
<a:theme xmlns:a="http://schemas.openxmlformats.org/drawingml/2006/main" name="SU Official Template -yellowarr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Words>
  <Application>Microsoft Office PowerPoint</Application>
  <PresentationFormat>Widescreen</PresentationFormat>
  <Paragraphs>37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Rockwell</vt:lpstr>
      <vt:lpstr>SU Official Template -yellowarrow</vt:lpstr>
      <vt:lpstr>Fossil Fuel Divestment Movement at SU</vt:lpstr>
      <vt:lpstr>SSA Petition  for Fossil Fuel Divestment May 2013</vt:lpstr>
      <vt:lpstr>Student Government of Seattle University (SGSU) October 2013</vt:lpstr>
      <vt:lpstr>Academic Assembly (AcA) November 2013</vt:lpstr>
      <vt:lpstr>University’s Formal Response February 2014</vt:lpstr>
      <vt:lpstr>SSA Investment Working Group May 2014 - March 2015</vt:lpstr>
      <vt:lpstr>SRI Task Force (Conception and Formation)</vt:lpstr>
    </vt:vector>
  </TitlesOfParts>
  <Company>Seattle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 Divestment Movement at SU</dc:title>
  <dc:creator>Thee, Mike</dc:creator>
  <cp:lastModifiedBy>Thee, Mike</cp:lastModifiedBy>
  <cp:revision>2</cp:revision>
  <dcterms:created xsi:type="dcterms:W3CDTF">2016-01-06T23:38:02Z</dcterms:created>
  <dcterms:modified xsi:type="dcterms:W3CDTF">2016-01-08T19:03:17Z</dcterms:modified>
</cp:coreProperties>
</file>