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7" d="100"/>
          <a:sy n="57" d="100"/>
        </p:scale>
        <p:origin x="78"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U 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381908"/>
            <a:ext cx="12179568" cy="1132783"/>
          </a:xfrm>
        </p:spPr>
        <p:txBody>
          <a:bodyPr/>
          <a:lstStyle>
            <a:lvl1pPr>
              <a:defRPr sz="280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19074004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SU 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614229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U 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6"/>
            <a:ext cx="27432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06376"/>
            <a:ext cx="80264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0197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9788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U Section Hea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 y="3994552"/>
            <a:ext cx="12191999" cy="1362075"/>
          </a:xfrm>
        </p:spPr>
        <p:txBody>
          <a:bodyPr anchor="t">
            <a:normAutofit/>
          </a:bodyPr>
          <a:lstStyle>
            <a:lvl1pPr algn="ctr">
              <a:defRPr sz="2400" b="0" i="0"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2" y="2494364"/>
            <a:ext cx="12191999"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3820819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U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305324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U 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5908" y="-41072"/>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114517"/>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1754278"/>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114517"/>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1754278"/>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43717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U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44318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SU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97471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U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046087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U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424675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908" y="-74060"/>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06894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69915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000" kern="1200">
          <a:solidFill>
            <a:schemeClr val="tx1"/>
          </a:solidFill>
          <a:latin typeface="Rockwel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alibri"/>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alibri"/>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alibri"/>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alibri"/>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alibr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Divestment</a:t>
            </a:r>
            <a:endParaRPr lang="en-US" dirty="0"/>
          </a:p>
        </p:txBody>
      </p:sp>
      <p:pic>
        <p:nvPicPr>
          <p:cNvPr id="5" name="Picture 4"/>
          <p:cNvPicPr>
            <a:picLocks noChangeAspect="1"/>
          </p:cNvPicPr>
          <p:nvPr/>
        </p:nvPicPr>
        <p:blipFill>
          <a:blip r:embed="rId2"/>
          <a:stretch>
            <a:fillRect/>
          </a:stretch>
        </p:blipFill>
        <p:spPr>
          <a:xfrm>
            <a:off x="2104293" y="1524000"/>
            <a:ext cx="3086100" cy="3810000"/>
          </a:xfrm>
          <a:prstGeom prst="rect">
            <a:avLst/>
          </a:prstGeom>
        </p:spPr>
      </p:pic>
      <p:sp>
        <p:nvSpPr>
          <p:cNvPr id="6" name="TextBox 5"/>
          <p:cNvSpPr txBox="1"/>
          <p:nvPr/>
        </p:nvSpPr>
        <p:spPr>
          <a:xfrm>
            <a:off x="5675923" y="1524000"/>
            <a:ext cx="4552462" cy="3785652"/>
          </a:xfrm>
          <a:prstGeom prst="rect">
            <a:avLst/>
          </a:prstGeom>
          <a:noFill/>
        </p:spPr>
        <p:txBody>
          <a:bodyPr wrap="square" rtlCol="0">
            <a:spAutoFit/>
          </a:bodyPr>
          <a:lstStyle/>
          <a:p>
            <a:pPr marL="285750" indent="-285750" defTabSz="457200">
              <a:buFont typeface="Arial"/>
              <a:buChar char="•"/>
            </a:pPr>
            <a:r>
              <a:rPr lang="en-US" sz="2000" dirty="0">
                <a:solidFill>
                  <a:prstClr val="black"/>
                </a:solidFill>
              </a:rPr>
              <a:t>The South African Divestment Movement that began in the 1960’s ultimately led to the dismantling of the Apartheid system in the 1980’s. </a:t>
            </a:r>
          </a:p>
          <a:p>
            <a:pPr marL="285750" indent="-285750" defTabSz="457200">
              <a:buFont typeface="Arial"/>
              <a:buChar char="•"/>
            </a:pPr>
            <a:endParaRPr lang="en-US" sz="2000" dirty="0">
              <a:solidFill>
                <a:prstClr val="black"/>
              </a:solidFill>
            </a:endParaRPr>
          </a:p>
          <a:p>
            <a:pPr defTabSz="457200"/>
            <a:endParaRPr lang="en-US" sz="2000" dirty="0">
              <a:solidFill>
                <a:prstClr val="black"/>
              </a:solidFill>
            </a:endParaRPr>
          </a:p>
          <a:p>
            <a:pPr marL="285750" indent="-285750" defTabSz="457200">
              <a:buFont typeface="Arial"/>
              <a:buChar char="•"/>
            </a:pPr>
            <a:endParaRPr lang="en-US" sz="2000" dirty="0">
              <a:solidFill>
                <a:prstClr val="black"/>
              </a:solidFill>
            </a:endParaRPr>
          </a:p>
          <a:p>
            <a:pPr marL="285750" indent="-285750" defTabSz="457200">
              <a:buFont typeface="Arial"/>
              <a:buChar char="•"/>
            </a:pPr>
            <a:r>
              <a:rPr lang="en-US" sz="2000" dirty="0">
                <a:solidFill>
                  <a:prstClr val="black"/>
                </a:solidFill>
              </a:rPr>
              <a:t>Since the South African divestment movement there have been several less successful movements to divest such as, Tobacco, BDS, Sudan, and Fast Food. </a:t>
            </a:r>
            <a:endParaRPr lang="en-US" sz="2000" dirty="0">
              <a:solidFill>
                <a:prstClr val="black"/>
              </a:solidFill>
            </a:endParaRPr>
          </a:p>
        </p:txBody>
      </p:sp>
    </p:spTree>
    <p:extLst>
      <p:ext uri="{BB962C8B-B14F-4D97-AF65-F5344CB8AC3E}">
        <p14:creationId xmlns:p14="http://schemas.microsoft.com/office/powerpoint/2010/main" val="1280006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Stanford University</a:t>
            </a:r>
            <a:endParaRPr lang="en-US" dirty="0"/>
          </a:p>
        </p:txBody>
      </p:sp>
      <p:sp>
        <p:nvSpPr>
          <p:cNvPr id="3" name="Content Placeholder 2"/>
          <p:cNvSpPr>
            <a:spLocks noGrp="1"/>
          </p:cNvSpPr>
          <p:nvPr>
            <p:ph idx="1"/>
          </p:nvPr>
        </p:nvSpPr>
        <p:spPr>
          <a:xfrm>
            <a:off x="1981201" y="1259441"/>
            <a:ext cx="8067675" cy="4525963"/>
          </a:xfrm>
        </p:spPr>
        <p:txBody>
          <a:bodyPr>
            <a:normAutofit/>
          </a:bodyPr>
          <a:lstStyle/>
          <a:p>
            <a:r>
              <a:rPr lang="en-US" sz="2400" dirty="0"/>
              <a:t>Advisory Panel on Investment Responsibility and Licensing (APIRL 1971)</a:t>
            </a:r>
          </a:p>
          <a:p>
            <a:pPr lvl="1"/>
            <a:r>
              <a:rPr lang="en-US" sz="2000" dirty="0"/>
              <a:t>12 members confirmed by the University President (Students, Faculty, Members of the community) </a:t>
            </a:r>
          </a:p>
          <a:p>
            <a:pPr lvl="1"/>
            <a:endParaRPr lang="en-US" sz="2000" dirty="0"/>
          </a:p>
          <a:p>
            <a:r>
              <a:rPr lang="en-US" sz="2400" dirty="0"/>
              <a:t>APIRL decision on Coal Divestment </a:t>
            </a:r>
          </a:p>
          <a:p>
            <a:pPr lvl="1"/>
            <a:r>
              <a:rPr lang="en-US" sz="2000" dirty="0"/>
              <a:t>Replacing </a:t>
            </a:r>
            <a:r>
              <a:rPr lang="en-US" sz="2000" dirty="0"/>
              <a:t>other fossil fuels with renewable energy sources also is a desirable goal, the APIRL said, but fewer alternatives are readily available for these other energy sources on the massive scale that will be required to replace them broadly in the global </a:t>
            </a:r>
            <a:r>
              <a:rPr lang="en-US" sz="2000" dirty="0"/>
              <a:t>economy</a:t>
            </a:r>
            <a:endParaRPr lang="en-US" sz="2000" dirty="0"/>
          </a:p>
          <a:p>
            <a:endParaRPr lang="en-US" sz="2800" dirty="0"/>
          </a:p>
        </p:txBody>
      </p:sp>
    </p:spTree>
    <p:extLst>
      <p:ext uri="{BB962C8B-B14F-4D97-AF65-F5344CB8AC3E}">
        <p14:creationId xmlns:p14="http://schemas.microsoft.com/office/powerpoint/2010/main" val="184534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Divestments</a:t>
            </a:r>
            <a:endParaRPr lang="en-US" dirty="0"/>
          </a:p>
        </p:txBody>
      </p:sp>
      <p:pic>
        <p:nvPicPr>
          <p:cNvPr id="5" name="Picture 4"/>
          <p:cNvPicPr>
            <a:picLocks noChangeAspect="1"/>
          </p:cNvPicPr>
          <p:nvPr/>
        </p:nvPicPr>
        <p:blipFill>
          <a:blip r:embed="rId2"/>
          <a:stretch>
            <a:fillRect/>
          </a:stretch>
        </p:blipFill>
        <p:spPr>
          <a:xfrm>
            <a:off x="1841500" y="1219200"/>
            <a:ext cx="3568700" cy="3175000"/>
          </a:xfrm>
          <a:prstGeom prst="rect">
            <a:avLst/>
          </a:prstGeom>
        </p:spPr>
      </p:pic>
      <p:sp>
        <p:nvSpPr>
          <p:cNvPr id="6" name="TextBox 5"/>
          <p:cNvSpPr txBox="1"/>
          <p:nvPr/>
        </p:nvSpPr>
        <p:spPr>
          <a:xfrm>
            <a:off x="6130925" y="1488040"/>
            <a:ext cx="4140200" cy="2862322"/>
          </a:xfrm>
          <a:prstGeom prst="rect">
            <a:avLst/>
          </a:prstGeom>
          <a:noFill/>
        </p:spPr>
        <p:txBody>
          <a:bodyPr wrap="square" rtlCol="0">
            <a:spAutoFit/>
          </a:bodyPr>
          <a:lstStyle/>
          <a:p>
            <a:pPr marL="285750" indent="-285750" defTabSz="457200">
              <a:buFont typeface="Arial"/>
              <a:buChar char="•"/>
            </a:pPr>
            <a:r>
              <a:rPr lang="en-US" sz="2000" dirty="0">
                <a:solidFill>
                  <a:prstClr val="black"/>
                </a:solidFill>
              </a:rPr>
              <a:t>21 </a:t>
            </a:r>
            <a:r>
              <a:rPr lang="en-US" sz="2000" dirty="0">
                <a:solidFill>
                  <a:prstClr val="black"/>
                </a:solidFill>
              </a:rPr>
              <a:t>u</a:t>
            </a:r>
            <a:r>
              <a:rPr lang="en-US" sz="2000" dirty="0">
                <a:solidFill>
                  <a:prstClr val="black"/>
                </a:solidFill>
              </a:rPr>
              <a:t>niversities have </a:t>
            </a:r>
            <a:r>
              <a:rPr lang="en-US" sz="2000" dirty="0">
                <a:solidFill>
                  <a:prstClr val="black"/>
                </a:solidFill>
              </a:rPr>
              <a:t>d</a:t>
            </a:r>
            <a:r>
              <a:rPr lang="en-US" sz="2000" dirty="0">
                <a:solidFill>
                  <a:prstClr val="black"/>
                </a:solidFill>
              </a:rPr>
              <a:t>ivested from </a:t>
            </a:r>
            <a:r>
              <a:rPr lang="en-US" sz="2000" dirty="0">
                <a:solidFill>
                  <a:prstClr val="black"/>
                </a:solidFill>
              </a:rPr>
              <a:t>f</a:t>
            </a:r>
            <a:r>
              <a:rPr lang="en-US" sz="2000" dirty="0">
                <a:solidFill>
                  <a:prstClr val="black"/>
                </a:solidFill>
              </a:rPr>
              <a:t>ossil </a:t>
            </a:r>
            <a:r>
              <a:rPr lang="en-US" sz="2000" dirty="0">
                <a:solidFill>
                  <a:prstClr val="black"/>
                </a:solidFill>
              </a:rPr>
              <a:t>f</a:t>
            </a:r>
            <a:r>
              <a:rPr lang="en-US" sz="2000" dirty="0">
                <a:solidFill>
                  <a:prstClr val="black"/>
                </a:solidFill>
              </a:rPr>
              <a:t>uel</a:t>
            </a:r>
          </a:p>
          <a:p>
            <a:pPr marL="285750" indent="-285750" defTabSz="457200">
              <a:buFont typeface="Arial"/>
              <a:buChar char="•"/>
            </a:pPr>
            <a:endParaRPr lang="en-US" sz="2000" dirty="0">
              <a:solidFill>
                <a:prstClr val="black"/>
              </a:solidFill>
            </a:endParaRPr>
          </a:p>
          <a:p>
            <a:pPr marL="285750" indent="-285750" defTabSz="457200">
              <a:buFont typeface="Arial"/>
              <a:buChar char="•"/>
            </a:pPr>
            <a:r>
              <a:rPr lang="en-US" sz="2000" dirty="0">
                <a:solidFill>
                  <a:prstClr val="black"/>
                </a:solidFill>
              </a:rPr>
              <a:t>42 Cities have </a:t>
            </a:r>
            <a:r>
              <a:rPr lang="en-US" sz="2000" dirty="0">
                <a:solidFill>
                  <a:prstClr val="black"/>
                </a:solidFill>
              </a:rPr>
              <a:t>divested from fossil fuel</a:t>
            </a:r>
          </a:p>
          <a:p>
            <a:pPr marL="285750" indent="-285750" defTabSz="457200">
              <a:buFont typeface="Arial"/>
              <a:buChar char="•"/>
            </a:pPr>
            <a:endParaRPr lang="en-US" sz="2000" dirty="0">
              <a:solidFill>
                <a:prstClr val="black"/>
              </a:solidFill>
            </a:endParaRPr>
          </a:p>
          <a:p>
            <a:pPr marL="285750" indent="-285750" defTabSz="457200">
              <a:buFont typeface="Arial"/>
              <a:buChar char="•"/>
            </a:pPr>
            <a:r>
              <a:rPr lang="en-US" sz="2000" dirty="0">
                <a:solidFill>
                  <a:prstClr val="black"/>
                </a:solidFill>
              </a:rPr>
              <a:t>Seattle City Employees Retirement system is currently pursuing divesting its $1.9 </a:t>
            </a:r>
            <a:r>
              <a:rPr lang="en-US" sz="2000" dirty="0">
                <a:solidFill>
                  <a:prstClr val="black"/>
                </a:solidFill>
              </a:rPr>
              <a:t>b</a:t>
            </a:r>
            <a:r>
              <a:rPr lang="en-US" sz="2000" dirty="0">
                <a:solidFill>
                  <a:prstClr val="black"/>
                </a:solidFill>
              </a:rPr>
              <a:t>illion fund</a:t>
            </a:r>
            <a:endParaRPr lang="en-US" sz="2000" dirty="0">
              <a:solidFill>
                <a:prstClr val="black"/>
              </a:solidFill>
            </a:endParaRPr>
          </a:p>
        </p:txBody>
      </p:sp>
    </p:spTree>
    <p:extLst>
      <p:ext uri="{BB962C8B-B14F-4D97-AF65-F5344CB8AC3E}">
        <p14:creationId xmlns:p14="http://schemas.microsoft.com/office/powerpoint/2010/main" val="44680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350.org</a:t>
            </a:r>
            <a:endParaRPr lang="en-US" dirty="0"/>
          </a:p>
        </p:txBody>
      </p:sp>
      <p:pic>
        <p:nvPicPr>
          <p:cNvPr id="5" name="Picture 4"/>
          <p:cNvPicPr>
            <a:picLocks noChangeAspect="1"/>
          </p:cNvPicPr>
          <p:nvPr/>
        </p:nvPicPr>
        <p:blipFill>
          <a:blip r:embed="rId2"/>
          <a:stretch>
            <a:fillRect/>
          </a:stretch>
        </p:blipFill>
        <p:spPr>
          <a:xfrm>
            <a:off x="1992923" y="918307"/>
            <a:ext cx="1783862" cy="1783862"/>
          </a:xfrm>
          <a:prstGeom prst="rect">
            <a:avLst/>
          </a:prstGeom>
        </p:spPr>
      </p:pic>
      <p:sp>
        <p:nvSpPr>
          <p:cNvPr id="6" name="TextBox 5"/>
          <p:cNvSpPr txBox="1"/>
          <p:nvPr/>
        </p:nvSpPr>
        <p:spPr>
          <a:xfrm>
            <a:off x="4845538" y="1068940"/>
            <a:ext cx="5392616" cy="5078314"/>
          </a:xfrm>
          <a:prstGeom prst="rect">
            <a:avLst/>
          </a:prstGeom>
          <a:noFill/>
        </p:spPr>
        <p:txBody>
          <a:bodyPr wrap="square" rtlCol="0">
            <a:spAutoFit/>
          </a:bodyPr>
          <a:lstStyle/>
          <a:p>
            <a:pPr marL="285750" indent="-285750" defTabSz="457200">
              <a:buFont typeface="Arial"/>
              <a:buChar char="•"/>
            </a:pPr>
            <a:r>
              <a:rPr lang="en-US" dirty="0">
                <a:solidFill>
                  <a:prstClr val="black"/>
                </a:solidFill>
              </a:rPr>
              <a:t>“350</a:t>
            </a:r>
            <a:r>
              <a:rPr lang="en-US" dirty="0">
                <a:solidFill>
                  <a:prstClr val="black"/>
                </a:solidFill>
              </a:rPr>
              <a:t>.org is building a global climate movement. Our online campaigns, grassroots organizing, and mass public actions are coordinated by a global network active in over 188 </a:t>
            </a:r>
            <a:r>
              <a:rPr lang="en-US" dirty="0">
                <a:solidFill>
                  <a:prstClr val="black"/>
                </a:solidFill>
              </a:rPr>
              <a:t>countries”  350.org</a:t>
            </a:r>
          </a:p>
          <a:p>
            <a:pPr marL="285750" indent="-285750" defTabSz="457200">
              <a:buFont typeface="Arial"/>
              <a:buChar char="•"/>
            </a:pPr>
            <a:endParaRPr lang="en-US" dirty="0">
              <a:solidFill>
                <a:prstClr val="black"/>
              </a:solidFill>
            </a:endParaRPr>
          </a:p>
          <a:p>
            <a:pPr marL="285750" indent="-285750" defTabSz="457200">
              <a:buFont typeface="Arial"/>
              <a:buChar char="•"/>
            </a:pPr>
            <a:r>
              <a:rPr lang="en-US" dirty="0">
                <a:solidFill>
                  <a:prstClr val="black"/>
                </a:solidFill>
              </a:rPr>
              <a:t>Carbon Tracker 200 and Filthy 50</a:t>
            </a:r>
          </a:p>
          <a:p>
            <a:pPr marL="285750" indent="-285750" defTabSz="457200">
              <a:buFont typeface="Arial"/>
              <a:buChar char="•"/>
            </a:pPr>
            <a:endParaRPr lang="en-US" dirty="0">
              <a:solidFill>
                <a:prstClr val="black"/>
              </a:solidFill>
            </a:endParaRPr>
          </a:p>
          <a:p>
            <a:pPr marL="285750" indent="-285750" defTabSz="457200">
              <a:buFont typeface="Arial"/>
              <a:buChar char="•"/>
            </a:pPr>
            <a:endParaRPr lang="en-US" dirty="0">
              <a:solidFill>
                <a:prstClr val="black"/>
              </a:solidFill>
            </a:endParaRPr>
          </a:p>
          <a:p>
            <a:pPr marL="285750" indent="-285750" defTabSz="457200">
              <a:buFont typeface="Arial"/>
              <a:buChar char="•"/>
            </a:pPr>
            <a:r>
              <a:rPr lang="en-US" dirty="0">
                <a:solidFill>
                  <a:prstClr val="black"/>
                </a:solidFill>
              </a:rPr>
              <a:t> Founded in 2008 by Bill McKibben</a:t>
            </a:r>
          </a:p>
          <a:p>
            <a:pPr marL="742950" lvl="1" indent="-285750" defTabSz="457200">
              <a:buFont typeface="Arial"/>
              <a:buChar char="•"/>
            </a:pPr>
            <a:r>
              <a:rPr lang="en-US" dirty="0">
                <a:solidFill>
                  <a:prstClr val="black"/>
                </a:solidFill>
              </a:rPr>
              <a:t>Authored (The End of Nature) in 1989</a:t>
            </a:r>
          </a:p>
          <a:p>
            <a:pPr marL="742950" lvl="1" indent="-285750" defTabSz="457200">
              <a:buFont typeface="Arial"/>
              <a:buChar char="•"/>
            </a:pPr>
            <a:r>
              <a:rPr lang="en-US" dirty="0">
                <a:solidFill>
                  <a:prstClr val="black"/>
                </a:solidFill>
              </a:rPr>
              <a:t>Middlebury College</a:t>
            </a:r>
          </a:p>
          <a:p>
            <a:pPr marL="742950" lvl="1" indent="-285750" defTabSz="457200">
              <a:buFont typeface="Arial"/>
              <a:buChar char="•"/>
            </a:pPr>
            <a:endParaRPr lang="en-US" dirty="0">
              <a:solidFill>
                <a:prstClr val="black"/>
              </a:solidFill>
            </a:endParaRPr>
          </a:p>
          <a:p>
            <a:pPr marL="285750" indent="-285750" defTabSz="457200">
              <a:buFont typeface="Arial"/>
              <a:buChar char="•"/>
            </a:pPr>
            <a:r>
              <a:rPr lang="en-US" dirty="0">
                <a:solidFill>
                  <a:prstClr val="black"/>
                </a:solidFill>
              </a:rPr>
              <a:t>Focuses</a:t>
            </a:r>
          </a:p>
          <a:p>
            <a:pPr marL="742950" lvl="1" indent="-285750" defTabSz="457200">
              <a:buFont typeface="Arial"/>
              <a:buChar char="•"/>
            </a:pPr>
            <a:r>
              <a:rPr lang="en-US" dirty="0">
                <a:solidFill>
                  <a:prstClr val="black"/>
                </a:solidFill>
              </a:rPr>
              <a:t>Fossil Fuel Divestment</a:t>
            </a:r>
          </a:p>
          <a:p>
            <a:pPr marL="742950" lvl="1" indent="-285750" defTabSz="457200">
              <a:buFont typeface="Arial"/>
              <a:buChar char="•"/>
            </a:pPr>
            <a:r>
              <a:rPr lang="en-US" dirty="0">
                <a:solidFill>
                  <a:prstClr val="black"/>
                </a:solidFill>
              </a:rPr>
              <a:t>Keystone Pipeline</a:t>
            </a:r>
          </a:p>
          <a:p>
            <a:pPr marL="742950" lvl="1" indent="-285750" defTabSz="457200">
              <a:buFont typeface="Arial"/>
              <a:buChar char="•"/>
            </a:pPr>
            <a:r>
              <a:rPr lang="en-US" dirty="0">
                <a:solidFill>
                  <a:prstClr val="black"/>
                </a:solidFill>
              </a:rPr>
              <a:t>Hydraulic Fracking </a:t>
            </a:r>
          </a:p>
          <a:p>
            <a:pPr marL="742950" lvl="1" indent="-285750" defTabSz="457200">
              <a:buFont typeface="Arial"/>
              <a:buChar char="•"/>
            </a:pPr>
            <a:endParaRPr lang="en-US" dirty="0">
              <a:solidFill>
                <a:prstClr val="black"/>
              </a:solidFill>
            </a:endParaRPr>
          </a:p>
          <a:p>
            <a:pPr marL="285750" indent="-285750" defTabSz="457200">
              <a:buFont typeface="Arial"/>
              <a:buChar char="•"/>
            </a:pPr>
            <a:endParaRPr lang="en-US" dirty="0">
              <a:solidFill>
                <a:prstClr val="black"/>
              </a:solidFill>
            </a:endParaRPr>
          </a:p>
        </p:txBody>
      </p:sp>
      <p:pic>
        <p:nvPicPr>
          <p:cNvPr id="7" name="Picture 6"/>
          <p:cNvPicPr>
            <a:picLocks noChangeAspect="1"/>
          </p:cNvPicPr>
          <p:nvPr/>
        </p:nvPicPr>
        <p:blipFill>
          <a:blip r:embed="rId3"/>
          <a:stretch>
            <a:fillRect/>
          </a:stretch>
        </p:blipFill>
        <p:spPr>
          <a:xfrm>
            <a:off x="2090615" y="3412764"/>
            <a:ext cx="1828800" cy="1828800"/>
          </a:xfrm>
          <a:prstGeom prst="rect">
            <a:avLst/>
          </a:prstGeom>
        </p:spPr>
      </p:pic>
    </p:spTree>
    <p:extLst>
      <p:ext uri="{BB962C8B-B14F-4D97-AF65-F5344CB8AC3E}">
        <p14:creationId xmlns:p14="http://schemas.microsoft.com/office/powerpoint/2010/main" val="3947984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SRI / ESG</a:t>
            </a:r>
            <a:endParaRPr lang="en-US" dirty="0"/>
          </a:p>
        </p:txBody>
      </p:sp>
      <p:sp>
        <p:nvSpPr>
          <p:cNvPr id="3" name="Content Placeholder 2"/>
          <p:cNvSpPr>
            <a:spLocks noGrp="1"/>
          </p:cNvSpPr>
          <p:nvPr>
            <p:ph idx="1"/>
          </p:nvPr>
        </p:nvSpPr>
        <p:spPr/>
        <p:txBody>
          <a:bodyPr>
            <a:normAutofit/>
          </a:bodyPr>
          <a:lstStyle/>
          <a:p>
            <a:r>
              <a:rPr lang="en-US" dirty="0" smtClean="0"/>
              <a:t>Positive Screens</a:t>
            </a:r>
          </a:p>
          <a:p>
            <a:pPr lvl="1"/>
            <a:r>
              <a:rPr lang="en-US" smtClean="0"/>
              <a:t>Micro-Lending</a:t>
            </a:r>
            <a:endParaRPr lang="en-US" dirty="0"/>
          </a:p>
          <a:p>
            <a:pPr lvl="1"/>
            <a:r>
              <a:rPr lang="en-US" dirty="0"/>
              <a:t>Community Development </a:t>
            </a:r>
          </a:p>
          <a:p>
            <a:r>
              <a:rPr lang="en-US" dirty="0" smtClean="0"/>
              <a:t>Negative Screens</a:t>
            </a:r>
          </a:p>
          <a:p>
            <a:r>
              <a:rPr lang="en-US" dirty="0" smtClean="0"/>
              <a:t>Endowment Sleeves</a:t>
            </a:r>
          </a:p>
          <a:p>
            <a:pPr lvl="1"/>
            <a:r>
              <a:rPr lang="en-US" dirty="0" smtClean="0"/>
              <a:t>Option for donors to direct gifts to an SRI sleeve</a:t>
            </a:r>
          </a:p>
          <a:p>
            <a:r>
              <a:rPr lang="en-US" dirty="0" smtClean="0"/>
              <a:t>Implement ESG Factors into Stock Valuation</a:t>
            </a:r>
          </a:p>
          <a:p>
            <a:r>
              <a:rPr lang="en-US" dirty="0" smtClean="0"/>
              <a:t>Shareholder Advocacy </a:t>
            </a:r>
          </a:p>
          <a:p>
            <a:endParaRPr lang="en-US" dirty="0" smtClean="0"/>
          </a:p>
          <a:p>
            <a:pPr lvl="1"/>
            <a:endParaRPr lang="en-US" dirty="0"/>
          </a:p>
        </p:txBody>
      </p:sp>
    </p:spTree>
    <p:extLst>
      <p:ext uri="{BB962C8B-B14F-4D97-AF65-F5344CB8AC3E}">
        <p14:creationId xmlns:p14="http://schemas.microsoft.com/office/powerpoint/2010/main" val="2387504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AJCU</a:t>
            </a:r>
            <a:endParaRPr lang="en-US" dirty="0"/>
          </a:p>
        </p:txBody>
      </p:sp>
      <p:sp>
        <p:nvSpPr>
          <p:cNvPr id="3" name="Content Placeholder 2"/>
          <p:cNvSpPr>
            <a:spLocks noGrp="1"/>
          </p:cNvSpPr>
          <p:nvPr>
            <p:ph idx="1"/>
          </p:nvPr>
        </p:nvSpPr>
        <p:spPr>
          <a:xfrm>
            <a:off x="1981200" y="1478516"/>
            <a:ext cx="8362950" cy="3439560"/>
          </a:xfrm>
        </p:spPr>
        <p:txBody>
          <a:bodyPr>
            <a:normAutofit/>
          </a:bodyPr>
          <a:lstStyle/>
          <a:p>
            <a:r>
              <a:rPr lang="en-US" sz="2400" dirty="0"/>
              <a:t>Three schools have decided to not implement SRI into the endowment</a:t>
            </a:r>
            <a:endParaRPr lang="en-US" sz="2000" dirty="0"/>
          </a:p>
          <a:p>
            <a:r>
              <a:rPr lang="en-US" sz="2400" dirty="0"/>
              <a:t> Only two </a:t>
            </a:r>
            <a:r>
              <a:rPr lang="en-US" sz="2400" dirty="0"/>
              <a:t>u</a:t>
            </a:r>
            <a:r>
              <a:rPr lang="en-US" sz="2400" dirty="0"/>
              <a:t>niversities are currently divested from any industry</a:t>
            </a:r>
          </a:p>
          <a:p>
            <a:r>
              <a:rPr lang="en-US" sz="2400" dirty="0"/>
              <a:t>Ten schools use an SRI strategy or a blend of strategies</a:t>
            </a:r>
          </a:p>
          <a:p>
            <a:r>
              <a:rPr lang="en-US" sz="2400" dirty="0"/>
              <a:t>Four schools have created committees to review holdings or </a:t>
            </a:r>
            <a:r>
              <a:rPr lang="en-US" sz="2400" dirty="0"/>
              <a:t>i</a:t>
            </a:r>
            <a:r>
              <a:rPr lang="en-US" sz="2400" dirty="0"/>
              <a:t>nvestment policies</a:t>
            </a:r>
          </a:p>
          <a:p>
            <a:r>
              <a:rPr lang="en-US" sz="2400" dirty="0"/>
              <a:t>Eight schools have yet to comment or be impacted by the divestment movement</a:t>
            </a:r>
          </a:p>
          <a:p>
            <a:endParaRPr lang="en-US" sz="2400" dirty="0"/>
          </a:p>
          <a:p>
            <a:endParaRPr lang="en-US" sz="2400" dirty="0"/>
          </a:p>
          <a:p>
            <a:endParaRPr lang="en-US" sz="2400" dirty="0"/>
          </a:p>
          <a:p>
            <a:pPr marL="457200" lvl="1" indent="0">
              <a:buNone/>
            </a:pPr>
            <a:endParaRPr lang="en-US" sz="2000" dirty="0"/>
          </a:p>
          <a:p>
            <a:endParaRPr lang="en-US" sz="2400" dirty="0"/>
          </a:p>
          <a:p>
            <a:endParaRPr lang="en-US" sz="2400" dirty="0"/>
          </a:p>
        </p:txBody>
      </p:sp>
    </p:spTree>
    <p:extLst>
      <p:ext uri="{BB962C8B-B14F-4D97-AF65-F5344CB8AC3E}">
        <p14:creationId xmlns:p14="http://schemas.microsoft.com/office/powerpoint/2010/main" val="625955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 Studies</a:t>
            </a:r>
            <a:endParaRPr lang="en-US" dirty="0"/>
          </a:p>
        </p:txBody>
      </p:sp>
      <p:sp>
        <p:nvSpPr>
          <p:cNvPr id="3" name="Content Placeholder 2"/>
          <p:cNvSpPr>
            <a:spLocks noGrp="1"/>
          </p:cNvSpPr>
          <p:nvPr>
            <p:ph idx="1"/>
          </p:nvPr>
        </p:nvSpPr>
        <p:spPr>
          <a:xfrm>
            <a:off x="1981200" y="1478516"/>
            <a:ext cx="8362950" cy="3439560"/>
          </a:xfrm>
        </p:spPr>
        <p:txBody>
          <a:bodyPr>
            <a:normAutofit lnSpcReduction="10000"/>
          </a:bodyPr>
          <a:lstStyle/>
          <a:p>
            <a:r>
              <a:rPr lang="en-US" sz="2800" dirty="0"/>
              <a:t>Approaches to responsible investing</a:t>
            </a:r>
          </a:p>
          <a:p>
            <a:pPr lvl="1"/>
            <a:r>
              <a:rPr lang="en-US" sz="2400" dirty="0"/>
              <a:t>Creighton University</a:t>
            </a:r>
          </a:p>
          <a:p>
            <a:pPr lvl="1"/>
            <a:r>
              <a:rPr lang="en-US" sz="2400" dirty="0"/>
              <a:t>Loyola University of Chicago</a:t>
            </a:r>
          </a:p>
          <a:p>
            <a:pPr lvl="1"/>
            <a:endParaRPr lang="en-US" sz="2400" dirty="0"/>
          </a:p>
          <a:p>
            <a:r>
              <a:rPr lang="en-US" sz="2800" dirty="0"/>
              <a:t>Responses to fossil </a:t>
            </a:r>
            <a:r>
              <a:rPr lang="en-US" sz="2800" dirty="0"/>
              <a:t>f</a:t>
            </a:r>
            <a:r>
              <a:rPr lang="en-US" sz="2800" dirty="0"/>
              <a:t>uel </a:t>
            </a:r>
            <a:r>
              <a:rPr lang="en-US" sz="2800" dirty="0"/>
              <a:t>d</a:t>
            </a:r>
            <a:r>
              <a:rPr lang="en-US" sz="2800" dirty="0"/>
              <a:t>ivestment movement</a:t>
            </a:r>
          </a:p>
          <a:p>
            <a:pPr lvl="1"/>
            <a:r>
              <a:rPr lang="en-US" sz="2400" dirty="0"/>
              <a:t>University of Dayton</a:t>
            </a:r>
          </a:p>
          <a:p>
            <a:pPr lvl="1"/>
            <a:r>
              <a:rPr lang="en-US" sz="2400" dirty="0"/>
              <a:t>Gonzaga</a:t>
            </a:r>
          </a:p>
          <a:p>
            <a:pPr lvl="1"/>
            <a:r>
              <a:rPr lang="en-US" sz="2400" dirty="0"/>
              <a:t>Stanford</a:t>
            </a:r>
          </a:p>
          <a:p>
            <a:endParaRPr lang="en-US" sz="2400" dirty="0"/>
          </a:p>
          <a:p>
            <a:endParaRPr lang="en-US" sz="2400" dirty="0"/>
          </a:p>
          <a:p>
            <a:pPr marL="457200" lvl="1" indent="0">
              <a:buNone/>
            </a:pPr>
            <a:endParaRPr lang="en-US" sz="2000" dirty="0"/>
          </a:p>
          <a:p>
            <a:endParaRPr lang="en-US" sz="2400" dirty="0"/>
          </a:p>
          <a:p>
            <a:endParaRPr lang="en-US" sz="2400" dirty="0"/>
          </a:p>
        </p:txBody>
      </p:sp>
    </p:spTree>
    <p:extLst>
      <p:ext uri="{BB962C8B-B14F-4D97-AF65-F5344CB8AC3E}">
        <p14:creationId xmlns:p14="http://schemas.microsoft.com/office/powerpoint/2010/main" val="234226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Creighton University</a:t>
            </a:r>
            <a:endParaRPr lang="en-US" dirty="0"/>
          </a:p>
        </p:txBody>
      </p:sp>
      <p:sp>
        <p:nvSpPr>
          <p:cNvPr id="3" name="Content Placeholder 2"/>
          <p:cNvSpPr>
            <a:spLocks noGrp="1"/>
          </p:cNvSpPr>
          <p:nvPr>
            <p:ph idx="1"/>
          </p:nvPr>
        </p:nvSpPr>
        <p:spPr>
          <a:xfrm>
            <a:off x="2278432" y="1068941"/>
            <a:ext cx="7932369" cy="1244599"/>
          </a:xfrm>
        </p:spPr>
        <p:txBody>
          <a:bodyPr>
            <a:normAutofit fontScale="85000" lnSpcReduction="20000"/>
          </a:bodyPr>
          <a:lstStyle/>
          <a:p>
            <a:pPr marL="0" indent="0" algn="ctr">
              <a:buNone/>
            </a:pPr>
            <a:r>
              <a:rPr lang="en-US" dirty="0" smtClean="0"/>
              <a:t>U.S. Conference of Bishops’ </a:t>
            </a:r>
          </a:p>
          <a:p>
            <a:pPr marL="0" indent="0" algn="ctr">
              <a:buNone/>
            </a:pPr>
            <a:r>
              <a:rPr lang="en-US" dirty="0" smtClean="0"/>
              <a:t>SRI Guidelines for Church Funds</a:t>
            </a:r>
          </a:p>
          <a:p>
            <a:pPr marL="457200" lvl="1" indent="0">
              <a:buNone/>
            </a:pPr>
            <a:r>
              <a:rPr lang="en-US" dirty="0" smtClean="0"/>
              <a:t> </a:t>
            </a:r>
            <a:endParaRPr lang="en-US" dirty="0"/>
          </a:p>
        </p:txBody>
      </p:sp>
      <p:sp>
        <p:nvSpPr>
          <p:cNvPr id="4" name="TextBox 3"/>
          <p:cNvSpPr txBox="1"/>
          <p:nvPr/>
        </p:nvSpPr>
        <p:spPr>
          <a:xfrm>
            <a:off x="2278432" y="1999215"/>
            <a:ext cx="3944569" cy="3139321"/>
          </a:xfrm>
          <a:prstGeom prst="rect">
            <a:avLst/>
          </a:prstGeom>
          <a:noFill/>
        </p:spPr>
        <p:txBody>
          <a:bodyPr wrap="square" rtlCol="0">
            <a:spAutoFit/>
          </a:bodyPr>
          <a:lstStyle/>
          <a:p>
            <a:pPr defTabSz="457200"/>
            <a:r>
              <a:rPr lang="en-US" b="1" dirty="0">
                <a:solidFill>
                  <a:prstClr val="black"/>
                </a:solidFill>
              </a:rPr>
              <a:t>Negative Screens</a:t>
            </a:r>
          </a:p>
          <a:p>
            <a:pPr marL="285750" indent="-285750" defTabSz="457200">
              <a:buFont typeface="Arial"/>
              <a:buChar char="•"/>
            </a:pPr>
            <a:r>
              <a:rPr lang="en-US" dirty="0">
                <a:solidFill>
                  <a:prstClr val="black"/>
                </a:solidFill>
              </a:rPr>
              <a:t>Abortion</a:t>
            </a:r>
          </a:p>
          <a:p>
            <a:pPr marL="285750" indent="-285750" defTabSz="457200">
              <a:buFont typeface="Arial"/>
              <a:buChar char="•"/>
            </a:pPr>
            <a:r>
              <a:rPr lang="en-US" dirty="0">
                <a:solidFill>
                  <a:prstClr val="black"/>
                </a:solidFill>
              </a:rPr>
              <a:t>Contraceptives</a:t>
            </a:r>
          </a:p>
          <a:p>
            <a:pPr marL="285750" indent="-285750" defTabSz="457200">
              <a:buFont typeface="Arial"/>
              <a:buChar char="•"/>
            </a:pPr>
            <a:r>
              <a:rPr lang="en-US" dirty="0">
                <a:solidFill>
                  <a:prstClr val="black"/>
                </a:solidFill>
              </a:rPr>
              <a:t>Embryonic Stem Cell / Human Cloning</a:t>
            </a:r>
          </a:p>
          <a:p>
            <a:pPr marL="285750" indent="-285750" defTabSz="457200">
              <a:buFont typeface="Arial"/>
              <a:buChar char="•"/>
            </a:pPr>
            <a:r>
              <a:rPr lang="en-US" dirty="0">
                <a:solidFill>
                  <a:prstClr val="black"/>
                </a:solidFill>
              </a:rPr>
              <a:t>Human </a:t>
            </a:r>
            <a:r>
              <a:rPr lang="en-US" dirty="0">
                <a:solidFill>
                  <a:prstClr val="black"/>
                </a:solidFill>
              </a:rPr>
              <a:t>R</a:t>
            </a:r>
            <a:r>
              <a:rPr lang="en-US" dirty="0">
                <a:solidFill>
                  <a:prstClr val="black"/>
                </a:solidFill>
              </a:rPr>
              <a:t>ights Violations</a:t>
            </a:r>
          </a:p>
          <a:p>
            <a:pPr marL="285750" indent="-285750" defTabSz="457200">
              <a:buFont typeface="Arial"/>
              <a:buChar char="•"/>
            </a:pPr>
            <a:r>
              <a:rPr lang="en-US" dirty="0">
                <a:solidFill>
                  <a:prstClr val="black"/>
                </a:solidFill>
              </a:rPr>
              <a:t>Racial/Gender Discrimination</a:t>
            </a:r>
          </a:p>
          <a:p>
            <a:pPr marL="285750" indent="-285750" defTabSz="457200">
              <a:buFont typeface="Arial"/>
              <a:buChar char="•"/>
            </a:pPr>
            <a:r>
              <a:rPr lang="en-US" dirty="0">
                <a:solidFill>
                  <a:prstClr val="black"/>
                </a:solidFill>
              </a:rPr>
              <a:t>Pornography</a:t>
            </a:r>
          </a:p>
          <a:p>
            <a:pPr marL="285750" indent="-285750" defTabSz="457200">
              <a:buFont typeface="Arial"/>
              <a:buChar char="•"/>
            </a:pPr>
            <a:r>
              <a:rPr lang="en-US" dirty="0">
                <a:solidFill>
                  <a:prstClr val="black"/>
                </a:solidFill>
              </a:rPr>
              <a:t>Production and Sale of Weapons</a:t>
            </a:r>
          </a:p>
          <a:p>
            <a:pPr marL="285750" indent="-285750" defTabSz="457200">
              <a:buFont typeface="Arial"/>
              <a:buChar char="•"/>
            </a:pPr>
            <a:endParaRPr lang="en-US" dirty="0">
              <a:solidFill>
                <a:prstClr val="black"/>
              </a:solidFill>
            </a:endParaRPr>
          </a:p>
          <a:p>
            <a:pPr marL="285750" indent="-285750" defTabSz="457200">
              <a:buFont typeface="Arial"/>
              <a:buChar char="•"/>
            </a:pPr>
            <a:endParaRPr lang="en-US" dirty="0">
              <a:solidFill>
                <a:prstClr val="black"/>
              </a:solidFill>
            </a:endParaRPr>
          </a:p>
        </p:txBody>
      </p:sp>
      <p:sp>
        <p:nvSpPr>
          <p:cNvPr id="5" name="TextBox 4"/>
          <p:cNvSpPr txBox="1"/>
          <p:nvPr/>
        </p:nvSpPr>
        <p:spPr>
          <a:xfrm>
            <a:off x="6438900" y="1999215"/>
            <a:ext cx="3606800" cy="3139321"/>
          </a:xfrm>
          <a:prstGeom prst="rect">
            <a:avLst/>
          </a:prstGeom>
          <a:noFill/>
        </p:spPr>
        <p:txBody>
          <a:bodyPr wrap="square" rtlCol="0">
            <a:spAutoFit/>
          </a:bodyPr>
          <a:lstStyle/>
          <a:p>
            <a:pPr defTabSz="457200"/>
            <a:r>
              <a:rPr lang="en-US" b="1" dirty="0">
                <a:solidFill>
                  <a:prstClr val="black"/>
                </a:solidFill>
              </a:rPr>
              <a:t>Positive Screens</a:t>
            </a:r>
          </a:p>
          <a:p>
            <a:pPr marL="285750" indent="-285750" defTabSz="457200">
              <a:buFont typeface="Arial"/>
              <a:buChar char="•"/>
            </a:pPr>
            <a:r>
              <a:rPr lang="en-US" dirty="0">
                <a:solidFill>
                  <a:prstClr val="black"/>
                </a:solidFill>
              </a:rPr>
              <a:t>Affordable Housing</a:t>
            </a:r>
          </a:p>
          <a:p>
            <a:pPr marL="285750" indent="-285750" defTabSz="457200">
              <a:buFont typeface="Arial"/>
              <a:buChar char="•"/>
            </a:pPr>
            <a:r>
              <a:rPr lang="en-US" dirty="0">
                <a:solidFill>
                  <a:prstClr val="black"/>
                </a:solidFill>
              </a:rPr>
              <a:t>Micro-lending</a:t>
            </a:r>
          </a:p>
          <a:p>
            <a:pPr marL="285750" indent="-285750" defTabSz="457200">
              <a:buFont typeface="Arial"/>
              <a:buChar char="•"/>
            </a:pPr>
            <a:r>
              <a:rPr lang="en-US" dirty="0">
                <a:solidFill>
                  <a:prstClr val="black"/>
                </a:solidFill>
              </a:rPr>
              <a:t>Protect Environment</a:t>
            </a:r>
          </a:p>
          <a:p>
            <a:pPr defTabSz="457200"/>
            <a:endParaRPr lang="en-US" dirty="0">
              <a:solidFill>
                <a:prstClr val="black"/>
              </a:solidFill>
            </a:endParaRPr>
          </a:p>
          <a:p>
            <a:pPr defTabSz="457200"/>
            <a:r>
              <a:rPr lang="en-US" b="1" dirty="0">
                <a:solidFill>
                  <a:prstClr val="black"/>
                </a:solidFill>
              </a:rPr>
              <a:t>Encourage corporate Responsibility</a:t>
            </a:r>
          </a:p>
          <a:p>
            <a:pPr defTabSz="457200"/>
            <a:endParaRPr lang="en-US" b="1" dirty="0">
              <a:solidFill>
                <a:prstClr val="black"/>
              </a:solidFill>
            </a:endParaRPr>
          </a:p>
          <a:p>
            <a:pPr defTabSz="457200"/>
            <a:r>
              <a:rPr lang="en-US" b="1" dirty="0">
                <a:solidFill>
                  <a:prstClr val="black"/>
                </a:solidFill>
              </a:rPr>
              <a:t>Shareholder Activism</a:t>
            </a:r>
          </a:p>
          <a:p>
            <a:pPr defTabSz="457200"/>
            <a:endParaRPr lang="en-US" b="1" dirty="0">
              <a:solidFill>
                <a:prstClr val="black"/>
              </a:solidFill>
            </a:endParaRPr>
          </a:p>
          <a:p>
            <a:pPr marL="285750" indent="-285750" defTabSz="457200">
              <a:buFont typeface="Arial"/>
              <a:buChar char="•"/>
            </a:pPr>
            <a:endParaRPr lang="en-US" dirty="0">
              <a:solidFill>
                <a:prstClr val="black"/>
              </a:solidFill>
            </a:endParaRPr>
          </a:p>
          <a:p>
            <a:pPr marL="285750" indent="-285750" defTabSz="457200">
              <a:buFont typeface="Arial"/>
              <a:buChar char="•"/>
            </a:pPr>
            <a:endParaRPr lang="en-US" dirty="0">
              <a:solidFill>
                <a:prstClr val="black"/>
              </a:solidFill>
            </a:endParaRPr>
          </a:p>
        </p:txBody>
      </p:sp>
      <p:pic>
        <p:nvPicPr>
          <p:cNvPr id="8" name="Picture 7" descr="Screen Shot 2015-05-03 at 10.08.3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5700" y="4919460"/>
            <a:ext cx="5245100" cy="1066800"/>
          </a:xfrm>
          <a:prstGeom prst="rect">
            <a:avLst/>
          </a:prstGeom>
        </p:spPr>
      </p:pic>
    </p:spTree>
    <p:extLst>
      <p:ext uri="{BB962C8B-B14F-4D97-AF65-F5344CB8AC3E}">
        <p14:creationId xmlns:p14="http://schemas.microsoft.com/office/powerpoint/2010/main" val="2318766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Loyola University of Chicago</a:t>
            </a:r>
            <a:endParaRPr lang="en-US" dirty="0"/>
          </a:p>
        </p:txBody>
      </p:sp>
      <p:sp>
        <p:nvSpPr>
          <p:cNvPr id="3" name="Content Placeholder 2"/>
          <p:cNvSpPr>
            <a:spLocks noGrp="1"/>
          </p:cNvSpPr>
          <p:nvPr>
            <p:ph idx="1"/>
          </p:nvPr>
        </p:nvSpPr>
        <p:spPr>
          <a:xfrm>
            <a:off x="1981200" y="1288016"/>
            <a:ext cx="8229600" cy="4525963"/>
          </a:xfrm>
        </p:spPr>
        <p:txBody>
          <a:bodyPr/>
          <a:lstStyle/>
          <a:p>
            <a:r>
              <a:rPr lang="en-US" dirty="0" smtClean="0"/>
              <a:t>Shareholder Advocacy Committee</a:t>
            </a:r>
          </a:p>
          <a:p>
            <a:pPr lvl="1"/>
            <a:r>
              <a:rPr lang="en-US" dirty="0" smtClean="0"/>
              <a:t>Committee is made up of 9 student members</a:t>
            </a:r>
          </a:p>
          <a:p>
            <a:pPr lvl="1"/>
            <a:r>
              <a:rPr lang="en-US" dirty="0" smtClean="0"/>
              <a:t>The Committee advises the Investment Office who has ultimate fiduciary responsibility and decision making authority</a:t>
            </a:r>
          </a:p>
          <a:p>
            <a:pPr lvl="1"/>
            <a:r>
              <a:rPr lang="en-US" dirty="0" smtClean="0"/>
              <a:t>Actions</a:t>
            </a:r>
          </a:p>
          <a:p>
            <a:pPr lvl="2"/>
            <a:r>
              <a:rPr lang="en-US" dirty="0" smtClean="0"/>
              <a:t>Write letters of concern to companies</a:t>
            </a:r>
          </a:p>
          <a:p>
            <a:pPr lvl="2"/>
            <a:r>
              <a:rPr lang="en-US" dirty="0" smtClean="0"/>
              <a:t>Advise Investment Office on proxy voting</a:t>
            </a:r>
          </a:p>
          <a:p>
            <a:pPr lvl="2"/>
            <a:r>
              <a:rPr lang="en-US" dirty="0" smtClean="0"/>
              <a:t>Collaborate with like-minded </a:t>
            </a:r>
            <a:r>
              <a:rPr lang="en-US" dirty="0"/>
              <a:t>a</a:t>
            </a:r>
            <a:r>
              <a:rPr lang="en-US" dirty="0" smtClean="0"/>
              <a:t>dvocacy groups</a:t>
            </a:r>
            <a:endParaRPr lang="en-US" dirty="0"/>
          </a:p>
        </p:txBody>
      </p:sp>
    </p:spTree>
    <p:extLst>
      <p:ext uri="{BB962C8B-B14F-4D97-AF65-F5344CB8AC3E}">
        <p14:creationId xmlns:p14="http://schemas.microsoft.com/office/powerpoint/2010/main" val="282197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Dayton</a:t>
            </a:r>
            <a:endParaRPr lang="en-US" dirty="0"/>
          </a:p>
        </p:txBody>
      </p:sp>
      <p:sp>
        <p:nvSpPr>
          <p:cNvPr id="3" name="Content Placeholder 2"/>
          <p:cNvSpPr>
            <a:spLocks noGrp="1"/>
          </p:cNvSpPr>
          <p:nvPr>
            <p:ph idx="1"/>
          </p:nvPr>
        </p:nvSpPr>
        <p:spPr>
          <a:xfrm>
            <a:off x="1981200" y="1288016"/>
            <a:ext cx="8229600" cy="3426860"/>
          </a:xfrm>
        </p:spPr>
        <p:txBody>
          <a:bodyPr>
            <a:normAutofit/>
          </a:bodyPr>
          <a:lstStyle/>
          <a:p>
            <a:r>
              <a:rPr lang="en-US" sz="2400" dirty="0"/>
              <a:t>Only Catholic university to divest from Fossil Fuel - June 2014</a:t>
            </a:r>
          </a:p>
          <a:p>
            <a:r>
              <a:rPr lang="en-US" sz="2400" dirty="0"/>
              <a:t>Decision of president / board with no student movement</a:t>
            </a:r>
          </a:p>
          <a:p>
            <a:r>
              <a:rPr lang="en-US" sz="2400" dirty="0"/>
              <a:t>$670 </a:t>
            </a:r>
            <a:r>
              <a:rPr lang="en-US" sz="2400" dirty="0"/>
              <a:t>m</a:t>
            </a:r>
            <a:r>
              <a:rPr lang="en-US" sz="2400" dirty="0"/>
              <a:t>illion endowment</a:t>
            </a:r>
          </a:p>
          <a:p>
            <a:r>
              <a:rPr lang="en-US" sz="2400" dirty="0"/>
              <a:t>Divestment will happen in 3 phases</a:t>
            </a:r>
          </a:p>
          <a:p>
            <a:pPr lvl="1"/>
            <a:r>
              <a:rPr lang="en-US" sz="2400" dirty="0"/>
              <a:t>Domestic equity</a:t>
            </a:r>
          </a:p>
          <a:p>
            <a:pPr lvl="1"/>
            <a:r>
              <a:rPr lang="en-US" sz="2400" dirty="0"/>
              <a:t>Developing plans to eliminate international holdings</a:t>
            </a:r>
          </a:p>
          <a:p>
            <a:pPr lvl="1"/>
            <a:r>
              <a:rPr lang="en-US" sz="2400" dirty="0"/>
              <a:t>Investing in Green technologies or holdings</a:t>
            </a:r>
            <a:endParaRPr lang="en-US" sz="2400" dirty="0"/>
          </a:p>
        </p:txBody>
      </p:sp>
      <p:pic>
        <p:nvPicPr>
          <p:cNvPr id="5" name="Picture 4"/>
          <p:cNvPicPr>
            <a:picLocks noChangeAspect="1"/>
          </p:cNvPicPr>
          <p:nvPr/>
        </p:nvPicPr>
        <p:blipFill>
          <a:blip r:embed="rId2"/>
          <a:stretch>
            <a:fillRect/>
          </a:stretch>
        </p:blipFill>
        <p:spPr>
          <a:xfrm>
            <a:off x="1790700" y="4371227"/>
            <a:ext cx="1974850" cy="1534274"/>
          </a:xfrm>
          <a:prstGeom prst="rect">
            <a:avLst/>
          </a:prstGeom>
        </p:spPr>
      </p:pic>
    </p:spTree>
    <p:extLst>
      <p:ext uri="{BB962C8B-B14F-4D97-AF65-F5344CB8AC3E}">
        <p14:creationId xmlns:p14="http://schemas.microsoft.com/office/powerpoint/2010/main" val="315895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Gonzaga</a:t>
            </a:r>
            <a:endParaRPr lang="en-US" dirty="0"/>
          </a:p>
        </p:txBody>
      </p:sp>
      <p:sp>
        <p:nvSpPr>
          <p:cNvPr id="3" name="Content Placeholder 2"/>
          <p:cNvSpPr>
            <a:spLocks noGrp="1"/>
          </p:cNvSpPr>
          <p:nvPr>
            <p:ph idx="1"/>
          </p:nvPr>
        </p:nvSpPr>
        <p:spPr>
          <a:xfrm>
            <a:off x="1981200" y="1259441"/>
            <a:ext cx="8229600" cy="4525963"/>
          </a:xfrm>
        </p:spPr>
        <p:txBody>
          <a:bodyPr>
            <a:normAutofit/>
          </a:bodyPr>
          <a:lstStyle/>
          <a:p>
            <a:r>
              <a:rPr lang="en-US" sz="2400" dirty="0"/>
              <a:t>“The </a:t>
            </a:r>
            <a:r>
              <a:rPr lang="en-US" sz="2400" dirty="0"/>
              <a:t>only way to really avoid investing in fossil fuels is to not invest in mutual funds that have holdings in those companies and, as fossil fuels are such a big part of our economy, it would be financially troubling to make such a </a:t>
            </a:r>
            <a:r>
              <a:rPr lang="en-US" sz="2400" dirty="0"/>
              <a:t>decision”</a:t>
            </a:r>
          </a:p>
          <a:p>
            <a:endParaRPr lang="en-US" sz="2400" dirty="0"/>
          </a:p>
          <a:p>
            <a:r>
              <a:rPr lang="en-US" sz="2400" dirty="0"/>
              <a:t>Instead of divesting the school is focusing on making the campus more sustainable</a:t>
            </a:r>
            <a:endParaRPr lang="en-US" sz="2400" dirty="0"/>
          </a:p>
        </p:txBody>
      </p:sp>
      <p:pic>
        <p:nvPicPr>
          <p:cNvPr id="4" name="Picture 3"/>
          <p:cNvPicPr>
            <a:picLocks noChangeAspect="1"/>
          </p:cNvPicPr>
          <p:nvPr/>
        </p:nvPicPr>
        <p:blipFill>
          <a:blip r:embed="rId2"/>
          <a:stretch>
            <a:fillRect/>
          </a:stretch>
        </p:blipFill>
        <p:spPr>
          <a:xfrm>
            <a:off x="8056931" y="3784600"/>
            <a:ext cx="2032000" cy="2032000"/>
          </a:xfrm>
          <a:prstGeom prst="rect">
            <a:avLst/>
          </a:prstGeom>
        </p:spPr>
      </p:pic>
    </p:spTree>
    <p:extLst>
      <p:ext uri="{BB962C8B-B14F-4D97-AF65-F5344CB8AC3E}">
        <p14:creationId xmlns:p14="http://schemas.microsoft.com/office/powerpoint/2010/main" val="266809269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545</Words>
  <Application>Microsoft Office PowerPoint</Application>
  <PresentationFormat>Widescreen</PresentationFormat>
  <Paragraphs>104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Rockwell</vt:lpstr>
      <vt:lpstr>1_Office Theme</vt:lpstr>
      <vt:lpstr>History of Divestment</vt:lpstr>
      <vt:lpstr>350.org</vt:lpstr>
      <vt:lpstr>SRI / ESG</vt:lpstr>
      <vt:lpstr>AJCU</vt:lpstr>
      <vt:lpstr>Case Studies</vt:lpstr>
      <vt:lpstr>Creighton University</vt:lpstr>
      <vt:lpstr>Loyola University of Chicago</vt:lpstr>
      <vt:lpstr>University of Dayton</vt:lpstr>
      <vt:lpstr>Gonzaga</vt:lpstr>
      <vt:lpstr>Stanford University</vt:lpstr>
      <vt:lpstr>Other Divestments</vt:lpstr>
    </vt:vector>
  </TitlesOfParts>
  <Company>Seattle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Divestment</dc:title>
  <dc:creator>Thee, Mike</dc:creator>
  <cp:lastModifiedBy>Thee, Mike</cp:lastModifiedBy>
  <cp:revision>1</cp:revision>
  <dcterms:created xsi:type="dcterms:W3CDTF">2016-01-06T23:33:22Z</dcterms:created>
  <dcterms:modified xsi:type="dcterms:W3CDTF">2016-01-06T23:33:34Z</dcterms:modified>
</cp:coreProperties>
</file>