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OITFS2\TEAM\Finance_and_Business_Affairs\Finance\Shared\INVEST\SRI%20-%20Socially%20Responsible%20Investment\SRI%20Task%20Force\2015.05.05%20Meeting\PowerPoint%20Charts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OITFS2\TEAM\Finance_and_Business_Affairs\Finance\Shared\INVEST\SRI%20-%20Socially%20Responsible%20Investment\SRI%20Task%20Force\2015.05.05%20Meeting\PowerPoint%20Chart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4776656"/>
        <c:axId val="288470528"/>
      </c:barChart>
      <c:catAx>
        <c:axId val="284776656"/>
        <c:scaling>
          <c:orientation val="minMax"/>
        </c:scaling>
        <c:delete val="0"/>
        <c:axPos val="b"/>
        <c:majorTickMark val="out"/>
        <c:minorTickMark val="none"/>
        <c:tickLblPos val="nextTo"/>
        <c:crossAx val="288470528"/>
        <c:crosses val="autoZero"/>
        <c:auto val="1"/>
        <c:lblAlgn val="ctr"/>
        <c:lblOffset val="100"/>
        <c:noMultiLvlLbl val="0"/>
      </c:catAx>
      <c:valAx>
        <c:axId val="288470528"/>
        <c:scaling>
          <c:orientation val="minMax"/>
          <c:max val="225000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284776656"/>
        <c:crosses val="autoZero"/>
        <c:crossBetween val="between"/>
        <c:majorUnit val="250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effectLst>
              <a:glow rad="63500">
                <a:schemeClr val="tx1"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57150"/>
            </a:sp3d>
          </c:spPr>
          <c:invertIfNegative val="0"/>
          <c:dLbls>
            <c:dLbl>
              <c:idx val="0"/>
              <c:layout>
                <c:manualLayout>
                  <c:x val="0"/>
                  <c:y val="-0.323740164040135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0.3704769175591475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0.451133906491662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4052411219062913E-3"/>
                  <c:y val="-0.4421999979290238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7026205609531457E-3"/>
                  <c:y val="-0.332021244449548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0.332279881125970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026205609531457E-3"/>
                  <c:y val="-0.383805060900818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7026205609531457E-3"/>
                  <c:y val="-0.3776420242473649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0.3956679886397546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0.4471298624401182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Value!$A$5:$A$14</c:f>
              <c:strCache>
                <c:ptCount val="10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</c:strCache>
            </c:strRef>
          </c:cat>
          <c:val>
            <c:numRef>
              <c:f>Value!$B$5:$B$14</c:f>
              <c:numCache>
                <c:formatCode>_(* #,##0_);_(* \(#,##0\);_(* "-"??_);_(@_)</c:formatCode>
                <c:ptCount val="10"/>
                <c:pt idx="0">
                  <c:v>151525</c:v>
                </c:pt>
                <c:pt idx="1">
                  <c:v>175057</c:v>
                </c:pt>
                <c:pt idx="2">
                  <c:v>212658</c:v>
                </c:pt>
                <c:pt idx="3">
                  <c:v>206655</c:v>
                </c:pt>
                <c:pt idx="4">
                  <c:v>151180</c:v>
                </c:pt>
                <c:pt idx="5">
                  <c:v>152815</c:v>
                </c:pt>
                <c:pt idx="6">
                  <c:v>178758</c:v>
                </c:pt>
                <c:pt idx="7">
                  <c:v>174150</c:v>
                </c:pt>
                <c:pt idx="8">
                  <c:v>184731</c:v>
                </c:pt>
                <c:pt idx="9">
                  <c:v>210642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7"/>
        <c:overlap val="100"/>
        <c:axId val="210345824"/>
        <c:axId val="207585120"/>
      </c:barChart>
      <c:catAx>
        <c:axId val="210345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7585120"/>
        <c:crosses val="autoZero"/>
        <c:auto val="1"/>
        <c:lblAlgn val="ctr"/>
        <c:lblOffset val="100"/>
        <c:noMultiLvlLbl val="0"/>
      </c:catAx>
      <c:valAx>
        <c:axId val="207585120"/>
        <c:scaling>
          <c:orientation val="minMax"/>
          <c:max val="225000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210345824"/>
        <c:crosses val="autoZero"/>
        <c:crossBetween val="between"/>
        <c:majorUnit val="25000"/>
        <c:dispUnits>
          <c:builtInUnit val="thousands"/>
        </c:dispUnits>
      </c:valAx>
      <c:spPr>
        <a:noFill/>
        <a:effectLst>
          <a:outerShdw blurRad="50800" dist="50800" dir="5400000" algn="ctr" rotWithShape="0">
            <a:srgbClr val="000000">
              <a:alpha val="51000"/>
            </a:srgbClr>
          </a:outerShdw>
        </a:effectLst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1124326564442609E-2"/>
          <c:y val="3.5756907198194431E-2"/>
          <c:w val="0.52579617063996031"/>
          <c:h val="0.79511912460217837"/>
        </c:manualLayout>
      </c:layout>
      <c:barChart>
        <c:barDir val="col"/>
        <c:grouping val="stacked"/>
        <c:varyColors val="0"/>
        <c:ser>
          <c:idx val="2"/>
          <c:order val="0"/>
          <c:tx>
            <c:v>Gifts</c:v>
          </c:tx>
          <c:invertIfNegative val="0"/>
          <c:cat>
            <c:strRef>
              <c:f>Sheet1!$D$4:$J$4</c:f>
              <c:strCache>
                <c:ptCount val="7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</c:strCache>
            </c:strRef>
          </c:cat>
          <c:val>
            <c:numRef>
              <c:f>Sheet1!$D$8:$J$8</c:f>
              <c:numCache>
                <c:formatCode>_(* #,##0_);_(* \(#,##0\);_(* "-"??_);_(@_)</c:formatCode>
                <c:ptCount val="7"/>
                <c:pt idx="0">
                  <c:v>4977</c:v>
                </c:pt>
                <c:pt idx="1">
                  <c:v>4417</c:v>
                </c:pt>
                <c:pt idx="2">
                  <c:v>2913</c:v>
                </c:pt>
                <c:pt idx="3">
                  <c:v>1374</c:v>
                </c:pt>
                <c:pt idx="4">
                  <c:v>3879</c:v>
                </c:pt>
                <c:pt idx="5">
                  <c:v>3325</c:v>
                </c:pt>
                <c:pt idx="6">
                  <c:v>10609</c:v>
                </c:pt>
              </c:numCache>
            </c:numRef>
          </c:val>
        </c:ser>
        <c:ser>
          <c:idx val="3"/>
          <c:order val="1"/>
          <c:tx>
            <c:v>Investment Income</c:v>
          </c:tx>
          <c:invertIfNegative val="0"/>
          <c:cat>
            <c:strRef>
              <c:f>Sheet1!$D$4:$J$4</c:f>
              <c:strCache>
                <c:ptCount val="7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</c:strCache>
            </c:strRef>
          </c:cat>
          <c:val>
            <c:numRef>
              <c:f>Sheet1!$D$12:$J$12</c:f>
              <c:numCache>
                <c:formatCode>_(* #,##0_);_(* \(#,##0\);_(* "-"??_);_(@_)</c:formatCode>
                <c:ptCount val="7"/>
                <c:pt idx="0">
                  <c:v>3031</c:v>
                </c:pt>
                <c:pt idx="1">
                  <c:v>2801</c:v>
                </c:pt>
                <c:pt idx="2">
                  <c:v>1717</c:v>
                </c:pt>
                <c:pt idx="3">
                  <c:v>2825</c:v>
                </c:pt>
                <c:pt idx="4">
                  <c:v>1673</c:v>
                </c:pt>
                <c:pt idx="5">
                  <c:v>2254</c:v>
                </c:pt>
                <c:pt idx="6">
                  <c:v>1282</c:v>
                </c:pt>
              </c:numCache>
            </c:numRef>
          </c:val>
        </c:ser>
        <c:ser>
          <c:idx val="4"/>
          <c:order val="2"/>
          <c:tx>
            <c:v>Net Realized and Unrealized Gains (Losses)</c:v>
          </c:tx>
          <c:invertIfNegative val="0"/>
          <c:cat>
            <c:strRef>
              <c:f>Sheet1!$D$4:$J$4</c:f>
              <c:strCache>
                <c:ptCount val="7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</c:strCache>
            </c:strRef>
          </c:cat>
          <c:val>
            <c:numRef>
              <c:f>Sheet1!$D$13:$J$13</c:f>
              <c:numCache>
                <c:formatCode>_(* #,##0_);_(* \(#,##0\);_(* "-"??_);_(@_)</c:formatCode>
                <c:ptCount val="7"/>
                <c:pt idx="0">
                  <c:v>2764</c:v>
                </c:pt>
                <c:pt idx="1">
                  <c:v>-53332</c:v>
                </c:pt>
                <c:pt idx="2">
                  <c:v>7511</c:v>
                </c:pt>
                <c:pt idx="3">
                  <c:v>29199</c:v>
                </c:pt>
                <c:pt idx="4">
                  <c:v>-3658</c:v>
                </c:pt>
                <c:pt idx="5">
                  <c:v>11459</c:v>
                </c:pt>
                <c:pt idx="6">
                  <c:v>26672</c:v>
                </c:pt>
              </c:numCache>
            </c:numRef>
          </c:val>
        </c:ser>
        <c:ser>
          <c:idx val="5"/>
          <c:order val="3"/>
          <c:tx>
            <c:v>Spending</c:v>
          </c:tx>
          <c:invertIfNegative val="0"/>
          <c:cat>
            <c:strRef>
              <c:f>Sheet1!$D$4:$J$4</c:f>
              <c:strCache>
                <c:ptCount val="7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</c:strCache>
            </c:strRef>
          </c:cat>
          <c:val>
            <c:numRef>
              <c:f>Sheet1!$D$15:$J$15</c:f>
              <c:numCache>
                <c:formatCode>_(* #,##0_);_(* \(#,##0\);_(* "-"??_);_(@_)</c:formatCode>
                <c:ptCount val="7"/>
                <c:pt idx="0">
                  <c:v>-6818</c:v>
                </c:pt>
                <c:pt idx="1">
                  <c:v>-7976</c:v>
                </c:pt>
                <c:pt idx="2">
                  <c:v>-8849</c:v>
                </c:pt>
                <c:pt idx="3">
                  <c:v>-7712</c:v>
                </c:pt>
                <c:pt idx="4">
                  <c:v>-6788</c:v>
                </c:pt>
                <c:pt idx="5">
                  <c:v>-6953</c:v>
                </c:pt>
                <c:pt idx="6">
                  <c:v>-7613</c:v>
                </c:pt>
              </c:numCache>
            </c:numRef>
          </c:val>
        </c:ser>
        <c:ser>
          <c:idx val="6"/>
          <c:order val="4"/>
          <c:tx>
            <c:v>Other Changes</c:v>
          </c:tx>
          <c:invertIfNegative val="0"/>
          <c:cat>
            <c:strRef>
              <c:f>Sheet1!$D$4:$J$4</c:f>
              <c:strCache>
                <c:ptCount val="7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FY13</c:v>
                </c:pt>
                <c:pt idx="6">
                  <c:v>FY14</c:v>
                </c:pt>
              </c:strCache>
            </c:strRef>
          </c:cat>
          <c:val>
            <c:numRef>
              <c:f>Sheet1!$D$9:$J$9</c:f>
              <c:numCache>
                <c:formatCode>_(* #,##0_);_(* \(#,##0\);_(* "-"??_);_(@_)</c:formatCode>
                <c:ptCount val="7"/>
                <c:pt idx="0">
                  <c:v>43</c:v>
                </c:pt>
                <c:pt idx="1">
                  <c:v>-1385</c:v>
                </c:pt>
                <c:pt idx="2">
                  <c:v>-1657</c:v>
                </c:pt>
                <c:pt idx="3">
                  <c:v>257</c:v>
                </c:pt>
                <c:pt idx="4">
                  <c:v>286</c:v>
                </c:pt>
                <c:pt idx="5">
                  <c:v>496</c:v>
                </c:pt>
                <c:pt idx="6">
                  <c:v>-5039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8224192"/>
        <c:axId val="288224752"/>
      </c:barChart>
      <c:catAx>
        <c:axId val="288224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288224752"/>
        <c:crosses val="autoZero"/>
        <c:auto val="1"/>
        <c:lblAlgn val="ctr"/>
        <c:lblOffset val="1000"/>
        <c:noMultiLvlLbl val="0"/>
      </c:catAx>
      <c:valAx>
        <c:axId val="288224752"/>
        <c:scaling>
          <c:orientation val="minMax"/>
          <c:max val="45000"/>
          <c:min val="-65000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288224192"/>
        <c:crosses val="autoZero"/>
        <c:crossBetween val="between"/>
        <c:majorUnit val="10000"/>
        <c:minorUnit val="5000"/>
        <c:dispUnits>
          <c:builtInUnit val="thousands"/>
        </c:dispUnits>
      </c:valAx>
    </c:plotArea>
    <c:legend>
      <c:legendPos val="r"/>
      <c:layout>
        <c:manualLayout>
          <c:xMode val="edge"/>
          <c:yMode val="edge"/>
          <c:x val="0.66736117662711514"/>
          <c:y val="0.35440475737634247"/>
          <c:w val="0.31509500828525466"/>
          <c:h val="0.2911902316558256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161399345629748E-2"/>
          <c:y val="0.13017386794075625"/>
          <c:w val="0.89274727645345697"/>
          <c:h val="0.80437794226576831"/>
        </c:manualLayout>
      </c:layout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9724320"/>
        <c:axId val="279726560"/>
      </c:barChart>
      <c:catAx>
        <c:axId val="27972432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279726560"/>
        <c:crosses val="autoZero"/>
        <c:auto val="1"/>
        <c:lblAlgn val="ctr"/>
        <c:lblOffset val="100"/>
        <c:noMultiLvlLbl val="0"/>
      </c:catAx>
      <c:valAx>
        <c:axId val="2797265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79724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161399345629748E-2"/>
          <c:y val="0.13017386794075625"/>
          <c:w val="0.89274727645345697"/>
          <c:h val="0.80437794226576831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8264840182648401E-3"/>
                  <c:y val="-0.110552610455105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264840182648401E-3"/>
                  <c:y val="-0.1093805295435975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0.126808697230832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264840182648401E-3"/>
                  <c:y val="-0.195180981365865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8264840182648401E-3"/>
                  <c:y val="-5.625696645353175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0.1625043170412665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8264840182648401E-3"/>
                  <c:y val="-9.66537011433791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3059360730593605E-3"/>
                  <c:y val="-0.126977451748438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4.1472095924376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Performance!$A$4:$A$14</c:f>
              <c:strCache>
                <c:ptCount val="11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FYTD15</c:v>
                </c:pt>
              </c:strCache>
            </c:strRef>
          </c:cat>
          <c:val>
            <c:numRef>
              <c:f>Performance!$B$4:$B$14</c:f>
              <c:numCache>
                <c:formatCode>0.0%</c:formatCode>
                <c:ptCount val="11"/>
                <c:pt idx="0">
                  <c:v>0.14099999999999999</c:v>
                </c:pt>
                <c:pt idx="1">
                  <c:v>0.13500000000000001</c:v>
                </c:pt>
                <c:pt idx="2">
                  <c:v>0.161</c:v>
                </c:pt>
                <c:pt idx="3">
                  <c:v>1.0999999999999999E-2</c:v>
                </c:pt>
                <c:pt idx="4">
                  <c:v>-0.26300000000000001</c:v>
                </c:pt>
                <c:pt idx="5">
                  <c:v>0.06</c:v>
                </c:pt>
                <c:pt idx="6">
                  <c:v>0.21</c:v>
                </c:pt>
                <c:pt idx="7">
                  <c:v>-5.0000000000000001E-3</c:v>
                </c:pt>
                <c:pt idx="8">
                  <c:v>8.2000000000000003E-2</c:v>
                </c:pt>
                <c:pt idx="9">
                  <c:v>0.157</c:v>
                </c:pt>
                <c:pt idx="10">
                  <c:v>-2.9000000000000001E-2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9820000"/>
        <c:axId val="279820560"/>
      </c:barChart>
      <c:catAx>
        <c:axId val="279820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279820560"/>
        <c:crosses val="autoZero"/>
        <c:auto val="1"/>
        <c:lblAlgn val="ctr"/>
        <c:lblOffset val="100"/>
        <c:noMultiLvlLbl val="0"/>
      </c:catAx>
      <c:valAx>
        <c:axId val="2798205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798200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25216037231457178"/>
                  <c:y val="-4.69674630570333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Liquid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(&lt;3 Months)</a:t>
                    </a:r>
                  </a:p>
                  <a:p>
                    <a:r>
                      <a:rPr lang="en-US" dirty="0" smtClean="0"/>
                      <a:t>54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8912486633615244"/>
                  <c:y val="-0.1319001061210619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Semi-liquid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(3-24 Months)</a:t>
                    </a:r>
                  </a:p>
                  <a:p>
                    <a:r>
                      <a:rPr lang="en-US" dirty="0" smtClean="0"/>
                      <a:t>28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85525420433558"/>
                  <c:y val="0.1483949382705956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Illiquid
</a:t>
                    </a:r>
                    <a:r>
                      <a:rPr lang="en-US" dirty="0" smtClean="0"/>
                      <a:t>(&gt;24 Months)</a:t>
                    </a:r>
                  </a:p>
                  <a:p>
                    <a:r>
                      <a:rPr lang="en-US" dirty="0" smtClean="0"/>
                      <a:t>18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1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Liquidity!$A$3:$A$5</c:f>
              <c:strCache>
                <c:ptCount val="3"/>
                <c:pt idx="0">
                  <c:v>Liquid</c:v>
                </c:pt>
                <c:pt idx="1">
                  <c:v>Semi-liquid</c:v>
                </c:pt>
                <c:pt idx="2">
                  <c:v>Illiquid</c:v>
                </c:pt>
              </c:strCache>
            </c:strRef>
          </c:cat>
          <c:val>
            <c:numRef>
              <c:f>Liquidity!$B$3:$B$5</c:f>
              <c:numCache>
                <c:formatCode>General</c:formatCode>
                <c:ptCount val="3"/>
                <c:pt idx="0">
                  <c:v>104</c:v>
                </c:pt>
                <c:pt idx="1">
                  <c:v>54.4</c:v>
                </c:pt>
                <c:pt idx="2">
                  <c:v>33.9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7988E-CFDE-4353-A1E8-2C7EA1CDAD37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44B16-9587-4439-8287-3DEA62676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84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9057" indent="-2804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4A7CB74-BAFB-4A0D-8A2A-FA15B4B75920}" type="slidenum">
              <a:rPr lang="en-US" altLang="en-U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001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9057" indent="-2804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4A7CB74-BAFB-4A0D-8A2A-FA15B4B75920}" type="slidenum">
              <a:rPr lang="en-US" altLang="en-U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19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9057" indent="-2804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4A7CB74-BAFB-4A0D-8A2A-FA15B4B75920}" type="slidenum">
              <a:rPr lang="en-US" altLang="en-U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09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Comp and benefits account for over 70% of total expenses in operating budget</a:t>
            </a: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29057" indent="-2804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8CA7E8F-F5EA-4A5A-BCAB-30A48E190C9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9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3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40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436198"/>
            <a:ext cx="12179568" cy="113278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385511-51FD-4F6E-8AD3-3EE4C5F9A5A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303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714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4053230"/>
            <a:ext cx="12191999" cy="1362075"/>
          </a:xfrm>
        </p:spPr>
        <p:txBody>
          <a:bodyPr anchor="t">
            <a:normAutofit/>
          </a:bodyPr>
          <a:lstStyle>
            <a:lvl1pPr algn="ctr">
              <a:defRPr sz="24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" y="2553042"/>
            <a:ext cx="12191999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624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2"/>
            <a:ext cx="53848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2"/>
            <a:ext cx="53848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980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908" y="214585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112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174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1569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36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83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453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064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6"/>
            <a:ext cx="27432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6"/>
            <a:ext cx="80264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2014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895600"/>
            <a:ext cx="103632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114800"/>
            <a:ext cx="8534400" cy="1752600"/>
          </a:xfrm>
        </p:spPr>
        <p:txBody>
          <a:bodyPr/>
          <a:lstStyle>
            <a:lvl1pPr marL="0" indent="0" algn="ctr">
              <a:buFont typeface="Times" pitchFamily="80" charset="0"/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400800"/>
            <a:ext cx="2540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r>
              <a:rPr lang="en-US" altLang="en-US" smtClean="0">
                <a:solidFill>
                  <a:prstClr val="black"/>
                </a:solidFill>
              </a:rPr>
              <a:t>  </a:t>
            </a: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10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3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8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6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1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2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D3973-F162-4F15-8030-F093CEF2AE11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A8F17-45BD-40EF-82D2-21541DEAF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1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20195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818743" y="63699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5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Rockwel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27199"/>
            <a:ext cx="9144000" cy="292946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Rockwell" panose="02060603020205020403" pitchFamily="18" charset="0"/>
              </a:rPr>
              <a:t>Seattle University’s endowment and investment policy</a:t>
            </a:r>
            <a:endParaRPr lang="en-US" dirty="0">
              <a:latin typeface="Rockwell" panose="02060603020205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84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Quasi Endowments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funds functioning as endowment</a:t>
            </a:r>
          </a:p>
          <a:p>
            <a:r>
              <a:rPr lang="en-US" dirty="0" smtClean="0"/>
              <a:t>Resources that the Board, rather than donor, determines should be retained and managed like an endowment</a:t>
            </a:r>
          </a:p>
          <a:p>
            <a:r>
              <a:rPr lang="en-US" dirty="0" smtClean="0"/>
              <a:t>Controlled by the Board</a:t>
            </a:r>
          </a:p>
          <a:p>
            <a:r>
              <a:rPr lang="en-US" dirty="0" smtClean="0"/>
              <a:t>Receive distributions like true and term endowments</a:t>
            </a:r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6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74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of Endowment Assets</a:t>
            </a:r>
            <a:br>
              <a:rPr lang="en-US" dirty="0" smtClean="0"/>
            </a:br>
            <a:r>
              <a:rPr lang="en-US" dirty="0" smtClean="0"/>
              <a:t>As of June 30, 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060491" y="2120198"/>
          <a:ext cx="5898630" cy="2428408"/>
        </p:xfrm>
        <a:graphic>
          <a:graphicData uri="http://schemas.openxmlformats.org/drawingml/2006/table">
            <a:tbl>
              <a:tblPr/>
              <a:tblGrid>
                <a:gridCol w="3148404"/>
                <a:gridCol w="2750226"/>
              </a:tblGrid>
              <a:tr h="59960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150,893,000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960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-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960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Quasi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59,749,000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58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210,642,000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43529" y="4991725"/>
            <a:ext cx="7907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>
                <a:solidFill>
                  <a:prstClr val="black"/>
                </a:solidFill>
                <a:latin typeface="Calibri"/>
              </a:rPr>
              <a:t>Note: 28%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of the assets are in our quasi-endowment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Endowment Value Over Time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363196"/>
          <a:ext cx="8229600" cy="4505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2234549" y="1424573"/>
          <a:ext cx="7459090" cy="4249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4550" y="1178531"/>
            <a:ext cx="644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$m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6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446" y="336550"/>
            <a:ext cx="4572000" cy="556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538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Endowment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01188"/>
            <a:ext cx="8229600" cy="3567659"/>
          </a:xfrm>
        </p:spPr>
        <p:txBody>
          <a:bodyPr/>
          <a:lstStyle/>
          <a:p>
            <a:r>
              <a:rPr lang="en-US" dirty="0" smtClean="0"/>
              <a:t>Depends on:</a:t>
            </a:r>
          </a:p>
          <a:p>
            <a:pPr lvl="1"/>
            <a:r>
              <a:rPr lang="en-US" dirty="0" smtClean="0"/>
              <a:t>Original gift value</a:t>
            </a:r>
          </a:p>
          <a:p>
            <a:pPr lvl="1"/>
            <a:r>
              <a:rPr lang="en-US" dirty="0" smtClean="0"/>
              <a:t>Investment returns</a:t>
            </a:r>
          </a:p>
          <a:p>
            <a:pPr lvl="1"/>
            <a:r>
              <a:rPr lang="en-US" dirty="0" smtClean="0"/>
              <a:t>Spending rate</a:t>
            </a:r>
          </a:p>
          <a:p>
            <a:pPr lvl="1"/>
            <a:r>
              <a:rPr lang="en-US" dirty="0" smtClean="0"/>
              <a:t>Gifts/transfers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00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Endowment 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18479" y="1382951"/>
            <a:ext cx="449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dirty="0">
                <a:solidFill>
                  <a:prstClr val="black"/>
                </a:solidFill>
              </a:rPr>
              <a:t>$m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218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08562"/>
            <a:ext cx="8229600" cy="1143000"/>
          </a:xfrm>
        </p:spPr>
        <p:txBody>
          <a:bodyPr/>
          <a:lstStyle/>
          <a:p>
            <a:r>
              <a:rPr lang="en-US" dirty="0" smtClean="0"/>
              <a:t>Pool Accounting</a:t>
            </a:r>
            <a:endParaRPr lang="en-US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346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96925"/>
            <a:ext cx="8229600" cy="4525963"/>
          </a:xfrm>
        </p:spPr>
        <p:txBody>
          <a:bodyPr/>
          <a:lstStyle/>
          <a:p>
            <a:r>
              <a:rPr lang="en-US" dirty="0" smtClean="0"/>
              <a:t>Gift funds are invested into the endowment pool once the gift agreement is executed and the funds are received</a:t>
            </a:r>
          </a:p>
          <a:p>
            <a:r>
              <a:rPr lang="en-US" dirty="0" smtClean="0"/>
              <a:t>Endowment “buys” units in the pool, similar to the way a mutual fund works</a:t>
            </a:r>
          </a:p>
          <a:p>
            <a:pPr lvl="1"/>
            <a:r>
              <a:rPr lang="en-US" dirty="0" smtClean="0"/>
              <a:t>Number of units received = invested amount divided by the pool unit market value</a:t>
            </a:r>
          </a:p>
          <a:p>
            <a:pPr lvl="1"/>
            <a:r>
              <a:rPr lang="en-US" dirty="0" smtClean="0"/>
              <a:t>Number of units changes when income on the pool assets is received or distributions are made</a:t>
            </a: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222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151" y="2738542"/>
            <a:ext cx="8229600" cy="1143000"/>
          </a:xfrm>
        </p:spPr>
        <p:txBody>
          <a:bodyPr/>
          <a:lstStyle/>
          <a:p>
            <a:r>
              <a:rPr lang="en-US" dirty="0" smtClean="0"/>
              <a:t>Investment Policy</a:t>
            </a:r>
            <a:endParaRPr lang="en-US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49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Policy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81934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Investment Policy Statement </a:t>
            </a:r>
            <a:r>
              <a:rPr lang="en-US" dirty="0" smtClean="0"/>
              <a:t>governs the management of the investment portfolio. It is administered by the Finance and Investment Committees.</a:t>
            </a:r>
          </a:p>
          <a:p>
            <a:endParaRPr lang="en-US" sz="1800" dirty="0"/>
          </a:p>
          <a:p>
            <a:r>
              <a:rPr lang="en-US" dirty="0" smtClean="0"/>
              <a:t>Adopted by the Board</a:t>
            </a:r>
          </a:p>
          <a:p>
            <a:endParaRPr lang="en-US" sz="1800" dirty="0"/>
          </a:p>
          <a:p>
            <a:r>
              <a:rPr lang="en-US" dirty="0" smtClean="0"/>
              <a:t>Represents optimal investment strategy given stated financial objectives and spending policy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99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7772400" cy="914400"/>
          </a:xfrm>
        </p:spPr>
        <p:txBody>
          <a:bodyPr/>
          <a:lstStyle/>
          <a:p>
            <a:r>
              <a:rPr lang="en-US" altLang="en-US" sz="3200" b="1" dirty="0"/>
              <a:t>Agenda</a:t>
            </a:r>
            <a:endParaRPr lang="en-US" altLang="en-US" sz="3200" dirty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2209800" y="6400800"/>
            <a:ext cx="19050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000">
                <a:solidFill>
                  <a:prstClr val="black"/>
                </a:solidFill>
                <a:latin typeface="Tahoma" pitchFamily="34" charset="0"/>
              </a:rPr>
              <a:t>  </a:t>
            </a:r>
          </a:p>
        </p:txBody>
      </p:sp>
      <p:sp>
        <p:nvSpPr>
          <p:cNvPr id="5325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648200" y="6400800"/>
            <a:ext cx="28956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endParaRPr lang="en-US" altLang="en-US" sz="1000">
              <a:solidFill>
                <a:prstClr val="black"/>
              </a:solidFill>
              <a:latin typeface="Tahoma" pitchFamily="34" charset="0"/>
            </a:endParaRPr>
          </a:p>
          <a:p>
            <a:pPr defTabSz="457200">
              <a:spcBef>
                <a:spcPct val="0"/>
              </a:spcBef>
              <a:buClrTx/>
              <a:buNone/>
            </a:pPr>
            <a:endParaRPr lang="en-US" altLang="en-US" sz="100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53254" name="TextBox 5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544784"/>
            <a:ext cx="8418786" cy="397909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Overview</a:t>
            </a:r>
          </a:p>
          <a:p>
            <a:r>
              <a:rPr lang="en-US" sz="2800" dirty="0"/>
              <a:t>What is an endowment?</a:t>
            </a:r>
          </a:p>
          <a:p>
            <a:r>
              <a:rPr lang="en-US" sz="2800" dirty="0"/>
              <a:t>What are the different kinds of endowments?</a:t>
            </a:r>
          </a:p>
          <a:p>
            <a:r>
              <a:rPr lang="en-US" sz="2800" dirty="0"/>
              <a:t>Pool accounting</a:t>
            </a:r>
          </a:p>
          <a:p>
            <a:r>
              <a:rPr lang="en-US" sz="2800" dirty="0"/>
              <a:t>Investment policy </a:t>
            </a:r>
          </a:p>
          <a:p>
            <a:r>
              <a:rPr lang="en-US" sz="2800" dirty="0"/>
              <a:t>Asset Allocation</a:t>
            </a:r>
          </a:p>
          <a:p>
            <a:r>
              <a:rPr lang="en-US" sz="2800" dirty="0"/>
              <a:t>Performance</a:t>
            </a:r>
          </a:p>
          <a:p>
            <a:r>
              <a:rPr lang="en-US" sz="2800" dirty="0"/>
              <a:t>Spending policy and distribution</a:t>
            </a:r>
          </a:p>
          <a:p>
            <a:r>
              <a:rPr lang="en-US" sz="2800" dirty="0"/>
              <a:t>Liquidity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09800" y="349678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altLang="en-US" sz="3200" b="1" dirty="0"/>
              <a:t>Investment Objectives for the Endowment</a:t>
            </a:r>
            <a:endParaRPr lang="en-US" altLang="en-US" sz="3200" dirty="0"/>
          </a:p>
        </p:txBody>
      </p:sp>
      <p:sp>
        <p:nvSpPr>
          <p:cNvPr id="53251" name="Content Placeholder 1"/>
          <p:cNvSpPr>
            <a:spLocks noGrp="1"/>
          </p:cNvSpPr>
          <p:nvPr>
            <p:ph idx="1"/>
          </p:nvPr>
        </p:nvSpPr>
        <p:spPr>
          <a:xfrm>
            <a:off x="2104869" y="1837527"/>
            <a:ext cx="8129752" cy="4892572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latin typeface="Calibri" panose="020F0502020204030204" pitchFamily="34" charset="0"/>
              </a:rPr>
              <a:t>Provide an annual, predictable, source of revenue for operations and scholarships</a:t>
            </a:r>
          </a:p>
          <a:p>
            <a:r>
              <a:rPr lang="en-US" altLang="en-US" dirty="0" smtClean="0">
                <a:latin typeface="Calibri" panose="020F0502020204030204" pitchFamily="34" charset="0"/>
              </a:rPr>
              <a:t>Preserve the purchasing power of the original gifts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</a:rPr>
              <a:t>University targets a 7.5 to 8.0% return for the endowment over the </a:t>
            </a:r>
            <a:r>
              <a:rPr lang="en-US" u="sng" dirty="0">
                <a:latin typeface="Calibri" panose="020F0502020204030204" pitchFamily="34" charset="0"/>
              </a:rPr>
              <a:t>long-run</a:t>
            </a:r>
          </a:p>
          <a:p>
            <a:endParaRPr lang="en-US" altLang="en-US" sz="2600" dirty="0">
              <a:latin typeface="Rockwell" panose="02060603020205020403" pitchFamily="18" charset="0"/>
            </a:endParaRPr>
          </a:p>
          <a:p>
            <a:endParaRPr lang="en-US" altLang="en-US" sz="2600" dirty="0">
              <a:latin typeface="Rockwell" panose="02060603020205020403" pitchFamily="18" charset="0"/>
            </a:endParaRPr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2209800" y="6400800"/>
            <a:ext cx="19050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000">
                <a:solidFill>
                  <a:prstClr val="black"/>
                </a:solidFill>
                <a:latin typeface="Tahoma" pitchFamily="34" charset="0"/>
              </a:rPr>
              <a:t>  </a:t>
            </a:r>
          </a:p>
        </p:txBody>
      </p:sp>
      <p:sp>
        <p:nvSpPr>
          <p:cNvPr id="5325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648200" y="6400800"/>
            <a:ext cx="28956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endParaRPr lang="en-US" altLang="en-US" sz="1000">
              <a:solidFill>
                <a:prstClr val="black"/>
              </a:solidFill>
              <a:latin typeface="Tahoma" pitchFamily="34" charset="0"/>
            </a:endParaRPr>
          </a:p>
          <a:p>
            <a:pPr defTabSz="457200">
              <a:spcBef>
                <a:spcPct val="0"/>
              </a:spcBef>
              <a:buClrTx/>
              <a:buNone/>
            </a:pPr>
            <a:endParaRPr lang="en-US" altLang="en-US" sz="100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53254" name="TextBox 5"/>
          <p:cNvSpPr txBox="1">
            <a:spLocks noChangeArrowheads="1"/>
          </p:cNvSpPr>
          <p:nvPr/>
        </p:nvSpPr>
        <p:spPr bwMode="auto">
          <a:xfrm>
            <a:off x="8305800" y="6521020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06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900" b="1" dirty="0"/>
              <a:t>Investment Objectives for the Endowment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0691"/>
            <a:ext cx="8229600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/>
              <a:t>Achieve a total rate of return in excess of sum of spending + </a:t>
            </a:r>
            <a:r>
              <a:rPr lang="en-US" dirty="0" smtClean="0"/>
              <a:t>inflation </a:t>
            </a:r>
            <a:r>
              <a:rPr lang="en-US" dirty="0"/>
              <a:t>+ growth + </a:t>
            </a:r>
            <a:r>
              <a:rPr lang="en-US" dirty="0" smtClean="0"/>
              <a:t>expenses</a:t>
            </a:r>
          </a:p>
          <a:p>
            <a:pPr marL="800100" lvl="2" indent="0">
              <a:buNone/>
            </a:pPr>
            <a:endParaRPr lang="en-US" dirty="0" smtClean="0"/>
          </a:p>
          <a:p>
            <a:pPr marL="800100" lvl="2" indent="0">
              <a:buNone/>
            </a:pPr>
            <a:r>
              <a:rPr lang="en-US" dirty="0" smtClean="0"/>
              <a:t>Spending </a:t>
            </a:r>
            <a:r>
              <a:rPr lang="en-US" dirty="0"/>
              <a:t>rate				4.5%</a:t>
            </a:r>
          </a:p>
          <a:p>
            <a:pPr marL="800100" lvl="2" indent="0">
              <a:buNone/>
            </a:pPr>
            <a:r>
              <a:rPr lang="en-US" dirty="0"/>
              <a:t>Inflation rate				</a:t>
            </a:r>
            <a:r>
              <a:rPr lang="en-US" dirty="0" smtClean="0"/>
              <a:t>2.0%</a:t>
            </a:r>
          </a:p>
          <a:p>
            <a:pPr marL="800100" lvl="2" indent="0">
              <a:buNone/>
            </a:pPr>
            <a:r>
              <a:rPr lang="en-US" dirty="0" smtClean="0"/>
              <a:t>Growth rate				0.5 – 1.0%</a:t>
            </a:r>
            <a:endParaRPr lang="en-US" dirty="0"/>
          </a:p>
          <a:p>
            <a:pPr marL="800100" lvl="2" indent="0">
              <a:buNone/>
            </a:pPr>
            <a:r>
              <a:rPr lang="en-US" dirty="0" smtClean="0"/>
              <a:t>Fees			</a:t>
            </a:r>
            <a:r>
              <a:rPr lang="en-US" dirty="0"/>
              <a:t>				</a:t>
            </a:r>
            <a:r>
              <a:rPr lang="en-US" u="sng" dirty="0" smtClean="0"/>
              <a:t>0.5% </a:t>
            </a:r>
          </a:p>
          <a:p>
            <a:pPr marL="800100" lvl="2" indent="0">
              <a:buNone/>
            </a:pPr>
            <a:r>
              <a:rPr lang="en-US" dirty="0" smtClean="0"/>
              <a:t>    Target </a:t>
            </a:r>
            <a:r>
              <a:rPr lang="en-US" dirty="0"/>
              <a:t>return				7.5 – 8.0%</a:t>
            </a:r>
          </a:p>
          <a:p>
            <a:pPr marL="342900" lvl="1" indent="-342900">
              <a:buFont typeface="Arial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964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292592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Asset Allocation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130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Allocation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1982452"/>
            <a:ext cx="8229600" cy="2574560"/>
          </a:xfrm>
        </p:spPr>
        <p:txBody>
          <a:bodyPr/>
          <a:lstStyle/>
          <a:p>
            <a:r>
              <a:rPr lang="en-US" dirty="0" smtClean="0"/>
              <a:t>Asset allocation goals:</a:t>
            </a:r>
          </a:p>
          <a:p>
            <a:pPr lvl="1"/>
            <a:r>
              <a:rPr lang="en-US" dirty="0" smtClean="0"/>
              <a:t>Risk-appropriate returns</a:t>
            </a:r>
          </a:p>
          <a:p>
            <a:pPr lvl="1"/>
            <a:r>
              <a:rPr lang="en-US" dirty="0" smtClean="0"/>
              <a:t>Diversification</a:t>
            </a:r>
          </a:p>
          <a:p>
            <a:pPr lvl="1"/>
            <a:r>
              <a:rPr lang="en-US" dirty="0" smtClean="0"/>
              <a:t>Liquidity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875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Asset Allocation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133" y="1273255"/>
            <a:ext cx="4512039" cy="476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801579" y="3498014"/>
          <a:ext cx="3251825" cy="2259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6390"/>
                <a:gridCol w="925435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66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US Equity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      17.8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Global ex US Equity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12.8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Emerging Markets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  7.2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Private Equity/Venture Capital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17.3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Marketable Alternatives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17.9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Real Assets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      10.1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Fixed Income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      11.8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Cash and Equivalents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</a:rPr>
                        <a:t>            5.1 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   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     100.0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62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826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287345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898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Performance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363196"/>
          <a:ext cx="8229600" cy="4414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2619375" y="1251679"/>
          <a:ext cx="6953250" cy="4456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30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41161" y="2693572"/>
            <a:ext cx="8229600" cy="1143000"/>
          </a:xfrm>
        </p:spPr>
        <p:txBody>
          <a:bodyPr/>
          <a:lstStyle/>
          <a:p>
            <a:r>
              <a:rPr lang="en-US" dirty="0" smtClean="0"/>
              <a:t>Spending Policy and Distribution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117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3767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Structured to provide </a:t>
            </a:r>
            <a:r>
              <a:rPr lang="en-US" dirty="0"/>
              <a:t>annual revenue for University operations and scholarships while preserving the original value of the gifts</a:t>
            </a:r>
          </a:p>
          <a:p>
            <a:r>
              <a:rPr lang="en-US" dirty="0" smtClean="0"/>
              <a:t>Designed to smooth out the impact of large fluctuations in performance year over year</a:t>
            </a:r>
          </a:p>
          <a:p>
            <a:r>
              <a:rPr lang="en-US" dirty="0" smtClean="0"/>
              <a:t>Recommended annually to the Finance Committee and Board of Trustees for approval through the budget process</a:t>
            </a:r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01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Policy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04739"/>
            <a:ext cx="8229600" cy="2844383"/>
          </a:xfrm>
        </p:spPr>
        <p:txBody>
          <a:bodyPr/>
          <a:lstStyle/>
          <a:p>
            <a:r>
              <a:rPr lang="en-US" dirty="0"/>
              <a:t>The annual spending amount is based on the average market value of the endowment over the previous 12 quarters times the spending rate </a:t>
            </a:r>
            <a:r>
              <a:rPr lang="en-US" dirty="0" smtClean="0"/>
              <a:t>(currently </a:t>
            </a:r>
            <a:r>
              <a:rPr lang="en-US" dirty="0"/>
              <a:t>4.5%)</a:t>
            </a:r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2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en-US" altLang="en-US" b="1" dirty="0" smtClean="0"/>
              <a:t>Investments Overview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2209800" y="1603949"/>
            <a:ext cx="8153400" cy="4047344"/>
          </a:xfrm>
        </p:spPr>
        <p:txBody>
          <a:bodyPr/>
          <a:lstStyle/>
          <a:p>
            <a:pPr>
              <a:defRPr/>
            </a:pPr>
            <a:r>
              <a:rPr lang="en-US" altLang="en-US" sz="2800" dirty="0"/>
              <a:t>Overseen by Investment Committee of the Board of Trustees</a:t>
            </a:r>
          </a:p>
          <a:p>
            <a:pPr>
              <a:defRPr/>
            </a:pPr>
            <a:endParaRPr lang="en-US" altLang="en-US" sz="1600" dirty="0"/>
          </a:p>
          <a:p>
            <a:pPr>
              <a:defRPr/>
            </a:pPr>
            <a:r>
              <a:rPr lang="en-US" altLang="en-US" sz="2800" dirty="0"/>
              <a:t>Guided by the Investment Policy Statement</a:t>
            </a:r>
          </a:p>
          <a:p>
            <a:pPr>
              <a:defRPr/>
            </a:pPr>
            <a:endParaRPr lang="en-US" altLang="en-US" sz="1600" dirty="0"/>
          </a:p>
          <a:p>
            <a:pPr>
              <a:defRPr/>
            </a:pPr>
            <a:r>
              <a:rPr lang="en-US" altLang="en-US" sz="2800" dirty="0"/>
              <a:t>Outside investment advisor</a:t>
            </a:r>
          </a:p>
          <a:p>
            <a:pPr>
              <a:defRPr/>
            </a:pPr>
            <a:endParaRPr lang="en-US" altLang="en-US" sz="1600" dirty="0"/>
          </a:p>
          <a:p>
            <a:pPr>
              <a:defRPr/>
            </a:pPr>
            <a:r>
              <a:rPr lang="en-US" altLang="en-US" sz="2800" dirty="0"/>
              <a:t>Investments in pooled funds</a:t>
            </a:r>
            <a:endParaRPr lang="en-US" altLang="en-US" sz="2800" dirty="0"/>
          </a:p>
          <a:p>
            <a:pPr lvl="1">
              <a:defRPr/>
            </a:pPr>
            <a:r>
              <a:rPr lang="en-US" altLang="en-US" sz="2400" dirty="0"/>
              <a:t>No direct investments in any companies</a:t>
            </a:r>
          </a:p>
        </p:txBody>
      </p:sp>
      <p:sp>
        <p:nvSpPr>
          <p:cNvPr id="4608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2209800" y="6400800"/>
            <a:ext cx="19050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000">
                <a:solidFill>
                  <a:srgbClr val="FFFFFF"/>
                </a:solidFill>
                <a:latin typeface="Tahoma" pitchFamily="34" charset="0"/>
                <a:ea typeface="ＭＳ Ｐゴシック" pitchFamily="34" charset="-128"/>
              </a:rPr>
              <a:t>  </a:t>
            </a:r>
          </a:p>
        </p:txBody>
      </p:sp>
      <p:sp>
        <p:nvSpPr>
          <p:cNvPr id="4608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648200" y="6400800"/>
            <a:ext cx="28956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endParaRPr lang="en-US" altLang="en-US" sz="1000">
              <a:solidFill>
                <a:srgbClr val="FFFFFF"/>
              </a:solidFill>
              <a:latin typeface="Tahoma" pitchFamily="34" charset="0"/>
              <a:ea typeface="ＭＳ Ｐゴシック" pitchFamily="34" charset="-128"/>
            </a:endParaRPr>
          </a:p>
          <a:p>
            <a:pPr defTabSz="457200">
              <a:spcBef>
                <a:spcPct val="0"/>
              </a:spcBef>
              <a:buClrTx/>
              <a:buNone/>
            </a:pPr>
            <a:endParaRPr lang="en-US" altLang="en-US" sz="1000">
              <a:solidFill>
                <a:srgbClr val="FFFFFF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6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altLang="en-US" sz="3200" b="1" dirty="0"/>
              <a:t>Endowment Income</a:t>
            </a:r>
            <a:br>
              <a:rPr lang="en-US" altLang="en-US" sz="3200" b="1" dirty="0"/>
            </a:br>
            <a:r>
              <a:rPr lang="en-US" altLang="en-US" sz="3200" b="1" dirty="0"/>
              <a:t>Provided $8m Support in FY15</a:t>
            </a:r>
            <a:endParaRPr lang="en-US" altLang="en-US" sz="3200" dirty="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648200" y="6400800"/>
            <a:ext cx="28956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endParaRPr lang="en-US" altLang="en-US" sz="1000">
              <a:solidFill>
                <a:srgbClr val="FFFFFF"/>
              </a:solidFill>
              <a:latin typeface="Tahoma" pitchFamily="34" charset="0"/>
              <a:ea typeface="ＭＳ Ｐゴシック" pitchFamily="34" charset="-128"/>
            </a:endParaRPr>
          </a:p>
          <a:p>
            <a:pPr defTabSz="457200">
              <a:spcBef>
                <a:spcPct val="0"/>
              </a:spcBef>
              <a:buClrTx/>
              <a:buNone/>
            </a:pPr>
            <a:endParaRPr lang="en-US" altLang="en-US" sz="1000">
              <a:solidFill>
                <a:srgbClr val="FFFFFF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pic>
        <p:nvPicPr>
          <p:cNvPr id="5018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364" y="1082676"/>
            <a:ext cx="5857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0183" name="Content Placeholder 8"/>
          <p:cNvGraphicFramePr>
            <a:graphicFrameLocks noGrp="1"/>
          </p:cNvGraphicFramePr>
          <p:nvPr>
            <p:ph idx="1"/>
          </p:nvPr>
        </p:nvGraphicFramePr>
        <p:xfrm>
          <a:off x="2159000" y="1397000"/>
          <a:ext cx="8026400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6" imgW="8029128" imgH="4749196" progId="Excel.Chart.8">
                  <p:embed/>
                </p:oleObj>
              </mc:Choice>
              <mc:Fallback>
                <p:oleObj r:id="rId6" imgW="8029128" imgH="4749196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1397000"/>
                        <a:ext cx="8026400" cy="474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839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41161" y="2693572"/>
            <a:ext cx="8229600" cy="1143000"/>
          </a:xfrm>
        </p:spPr>
        <p:txBody>
          <a:bodyPr/>
          <a:lstStyle/>
          <a:p>
            <a:r>
              <a:rPr lang="en-US" dirty="0" smtClean="0"/>
              <a:t>Liquidity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923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Liquidity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73962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063646" y="2603631"/>
            <a:ext cx="8229600" cy="1143000"/>
          </a:xfrm>
        </p:spPr>
        <p:txBody>
          <a:bodyPr/>
          <a:lstStyle/>
          <a:p>
            <a:r>
              <a:rPr lang="en-US" dirty="0" smtClean="0"/>
              <a:t>What is an Endowment?</a:t>
            </a:r>
            <a:endParaRPr lang="en-US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9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Content Placeholder 1"/>
          <p:cNvSpPr>
            <a:spLocks noGrp="1"/>
          </p:cNvSpPr>
          <p:nvPr>
            <p:ph idx="1"/>
          </p:nvPr>
        </p:nvSpPr>
        <p:spPr>
          <a:xfrm>
            <a:off x="2127354" y="1574475"/>
            <a:ext cx="7772400" cy="4496788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latin typeface="Rockwell" panose="02060603020205020403" pitchFamily="18" charset="0"/>
              </a:rPr>
              <a:t>An endowment is created when funds are invested for the purpose of creating present and future income that can be used for a particular purpose</a:t>
            </a:r>
          </a:p>
          <a:p>
            <a:endParaRPr lang="en-US" altLang="en-US" sz="1400" dirty="0">
              <a:latin typeface="Rockwell" panose="02060603020205020403" pitchFamily="18" charset="0"/>
            </a:endParaRPr>
          </a:p>
          <a:p>
            <a:r>
              <a:rPr lang="en-US" altLang="en-US" sz="2800" dirty="0">
                <a:latin typeface="Rockwell" panose="02060603020205020403" pitchFamily="18" charset="0"/>
              </a:rPr>
              <a:t>Seattle University has 278 endowments with a market value of ~$211 million (as of June 30, 2014)</a:t>
            </a:r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2209800" y="6400800"/>
            <a:ext cx="19050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000">
                <a:solidFill>
                  <a:prstClr val="black"/>
                </a:solidFill>
                <a:latin typeface="Tahoma" pitchFamily="34" charset="0"/>
              </a:rPr>
              <a:t>  </a:t>
            </a:r>
          </a:p>
        </p:txBody>
      </p:sp>
      <p:sp>
        <p:nvSpPr>
          <p:cNvPr id="5325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648200" y="6400800"/>
            <a:ext cx="28956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endParaRPr lang="en-US" altLang="en-US" sz="1000">
              <a:solidFill>
                <a:prstClr val="black"/>
              </a:solidFill>
              <a:latin typeface="Tahoma" pitchFamily="34" charset="0"/>
            </a:endParaRPr>
          </a:p>
          <a:p>
            <a:pPr defTabSz="457200">
              <a:spcBef>
                <a:spcPct val="0"/>
              </a:spcBef>
              <a:buClrTx/>
              <a:buNone/>
            </a:pPr>
            <a:endParaRPr lang="en-US" altLang="en-US" sz="100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53254" name="TextBox 5"/>
          <p:cNvSpPr txBox="1">
            <a:spLocks noChangeArrowheads="1"/>
          </p:cNvSpPr>
          <p:nvPr/>
        </p:nvSpPr>
        <p:spPr bwMode="auto">
          <a:xfrm>
            <a:off x="8305800" y="6521020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3916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What is an endowment?</a:t>
            </a:r>
            <a:endParaRPr 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88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2925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the different kinds of endowments?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097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Endowment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1990857"/>
            <a:ext cx="8229600" cy="4525963"/>
          </a:xfrm>
        </p:spPr>
        <p:txBody>
          <a:bodyPr/>
          <a:lstStyle/>
          <a:p>
            <a:r>
              <a:rPr lang="en-US" dirty="0" smtClean="0"/>
              <a:t>There are three types of endowments: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Term</a:t>
            </a:r>
          </a:p>
          <a:p>
            <a:pPr lvl="1"/>
            <a:r>
              <a:rPr lang="en-US" dirty="0" smtClean="0"/>
              <a:t>Quasi</a:t>
            </a:r>
            <a:endParaRPr lang="en-US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1524000" y="6400800"/>
            <a:ext cx="1905000" cy="30480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000">
                <a:solidFill>
                  <a:srgbClr val="FFFFFF"/>
                </a:solidFill>
                <a:latin typeface="Tahoma" pitchFamily="34" charset="0"/>
                <a:ea typeface="ＭＳ Ｐゴシック" pitchFamily="34" charset="-128"/>
              </a:rPr>
              <a:t>  </a:t>
            </a:r>
            <a:endParaRPr lang="en-US" altLang="en-US" sz="1000">
              <a:solidFill>
                <a:prstClr val="black"/>
              </a:solidFill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772400" y="6505575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0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80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80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80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8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defTabSz="457200">
              <a:defRPr/>
            </a:pPr>
            <a:r>
              <a:rPr lang="en-US" sz="1400">
                <a:solidFill>
                  <a:prstClr val="black"/>
                </a:solidFill>
                <a:latin typeface="Rockwell"/>
              </a:rPr>
              <a:t> </a:t>
            </a:r>
            <a:endParaRPr lang="en-US" sz="1400" dirty="0">
              <a:solidFill>
                <a:prstClr val="black"/>
              </a:solidFill>
              <a:latin typeface="Rockwel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34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Endowments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permanent endowments</a:t>
            </a:r>
          </a:p>
          <a:p>
            <a:r>
              <a:rPr lang="en-US" dirty="0" smtClean="0"/>
              <a:t>Resources given to the University where a donor has stipulated, as a condition of the gift, that the gift be maintained in perpetuity</a:t>
            </a:r>
          </a:p>
          <a:p>
            <a:r>
              <a:rPr lang="en-US" dirty="0" smtClean="0"/>
              <a:t>Can only be created by donor stipulation</a:t>
            </a:r>
          </a:p>
          <a:p>
            <a:r>
              <a:rPr lang="en-US" dirty="0" smtClean="0"/>
              <a:t>Evidenced by a gift agreement or by bequest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99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 Endowments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 to true endowments except that, upon the passage of a stated period of time or the occurrence of a particular event, all or part of the donation may be expended</a:t>
            </a:r>
          </a:p>
          <a:p>
            <a:r>
              <a:rPr lang="en-US" dirty="0" smtClean="0"/>
              <a:t>Generally not as common as true and quasi (we don’t have any)</a:t>
            </a:r>
          </a:p>
          <a:p>
            <a:r>
              <a:rPr lang="en-US" dirty="0" smtClean="0"/>
              <a:t>Also created by donor intent and evidenced by gift agreement or bequest</a:t>
            </a: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305800" y="6401099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3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6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42822"/>
              </a:buClr>
              <a:buFont typeface="Times" pitchFamily="80" charset="0"/>
              <a:buChar char="•"/>
              <a:defRPr sz="14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defTabSz="457200">
              <a:spcBef>
                <a:spcPct val="0"/>
              </a:spcBef>
              <a:buClrTx/>
              <a:buNone/>
            </a:pPr>
            <a:r>
              <a:rPr lang="en-US" altLang="en-US" sz="1400" b="1" dirty="0">
                <a:solidFill>
                  <a:prstClr val="black"/>
                </a:solidFill>
                <a:latin typeface="Arial" charset="0"/>
              </a:rPr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85511-51FD-4F6E-8AD3-3EE4C5F9A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9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U Official Template -yellowarr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Rockwell"/>
        <a:ea typeface=""/>
        <a:cs typeface=""/>
      </a:majorFont>
      <a:minorFont>
        <a:latin typeface="Rockw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773</Words>
  <Application>Microsoft Office PowerPoint</Application>
  <PresentationFormat>Widescreen</PresentationFormat>
  <Paragraphs>224</Paragraphs>
  <Slides>32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ＭＳ Ｐゴシック</vt:lpstr>
      <vt:lpstr>Arial</vt:lpstr>
      <vt:lpstr>Calibri</vt:lpstr>
      <vt:lpstr>Calibri Light</vt:lpstr>
      <vt:lpstr>Rockwell</vt:lpstr>
      <vt:lpstr>Tahoma</vt:lpstr>
      <vt:lpstr>Times</vt:lpstr>
      <vt:lpstr>Office Theme</vt:lpstr>
      <vt:lpstr>1_SU Official Template -yellowarrow</vt:lpstr>
      <vt:lpstr>Microsoft Excel Chart</vt:lpstr>
      <vt:lpstr>Seattle University’s endowment and investment policy</vt:lpstr>
      <vt:lpstr>Agenda</vt:lpstr>
      <vt:lpstr>Investments Overview</vt:lpstr>
      <vt:lpstr>What is an Endowment?</vt:lpstr>
      <vt:lpstr>What is an endowment?</vt:lpstr>
      <vt:lpstr>What are the different kinds of endowments? </vt:lpstr>
      <vt:lpstr>Types of Endowment</vt:lpstr>
      <vt:lpstr>True Endowments</vt:lpstr>
      <vt:lpstr>Term Endowments</vt:lpstr>
      <vt:lpstr>Quasi Endowments</vt:lpstr>
      <vt:lpstr>Summary of Endowment Assets As of June 30, 2014</vt:lpstr>
      <vt:lpstr>Endowment Value Over Time</vt:lpstr>
      <vt:lpstr>PowerPoint Presentation</vt:lpstr>
      <vt:lpstr>Endowment Value</vt:lpstr>
      <vt:lpstr>Endowment Activity</vt:lpstr>
      <vt:lpstr>Pool Accounting</vt:lpstr>
      <vt:lpstr>Pool Accounting</vt:lpstr>
      <vt:lpstr>Investment Policy</vt:lpstr>
      <vt:lpstr>Investment Policy Statement</vt:lpstr>
      <vt:lpstr>Investment Objectives for the Endowment</vt:lpstr>
      <vt:lpstr>Investment Objectives for the Endowment</vt:lpstr>
      <vt:lpstr>Asset Allocation</vt:lpstr>
      <vt:lpstr>Asset Allocation</vt:lpstr>
      <vt:lpstr>Current Asset Allocation</vt:lpstr>
      <vt:lpstr>Performance</vt:lpstr>
      <vt:lpstr>Historical Performance</vt:lpstr>
      <vt:lpstr>Spending Policy and Distribution</vt:lpstr>
      <vt:lpstr>Spending Policy</vt:lpstr>
      <vt:lpstr>Spending Policy (con’t)</vt:lpstr>
      <vt:lpstr>Endowment Income Provided $8m Support in FY15</vt:lpstr>
      <vt:lpstr>Liquidity</vt:lpstr>
      <vt:lpstr>Liquidity</vt:lpstr>
    </vt:vector>
  </TitlesOfParts>
  <Company>Seattle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 University’s endowment and investment policy</dc:title>
  <dc:creator>Thee, Mike</dc:creator>
  <cp:lastModifiedBy>Thee, Mike</cp:lastModifiedBy>
  <cp:revision>1</cp:revision>
  <dcterms:created xsi:type="dcterms:W3CDTF">2016-01-06T23:41:16Z</dcterms:created>
  <dcterms:modified xsi:type="dcterms:W3CDTF">2016-01-06T23:41:35Z</dcterms:modified>
</cp:coreProperties>
</file>