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458" r:id="rId1"/>
  </p:sldMasterIdLst>
  <p:notesMasterIdLst>
    <p:notesMasterId r:id="rId13"/>
  </p:notesMasterIdLst>
  <p:handoutMasterIdLst>
    <p:handoutMasterId r:id="rId14"/>
  </p:handoutMasterIdLst>
  <p:sldIdLst>
    <p:sldId id="386" r:id="rId2"/>
    <p:sldId id="390" r:id="rId3"/>
    <p:sldId id="387" r:id="rId4"/>
    <p:sldId id="388" r:id="rId5"/>
    <p:sldId id="389" r:id="rId6"/>
    <p:sldId id="393" r:id="rId7"/>
    <p:sldId id="391" r:id="rId8"/>
    <p:sldId id="392" r:id="rId9"/>
    <p:sldId id="395" r:id="rId10"/>
    <p:sldId id="396" r:id="rId11"/>
    <p:sldId id="397" r:id="rId12"/>
  </p:sldIdLst>
  <p:sldSz cx="9144000" cy="6858000" type="screen4x3"/>
  <p:notesSz cx="7077075" cy="9363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720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ized User" initials="AU" lastIdx="22" clrIdx="0"/>
  <p:cmAuthor id="1" name="Evashoff, Alexey" initials="AE" lastIdx="3" clrIdx="1"/>
  <p:cmAuthor id="2" name="Arias, Sam" initials="SA" lastIdx="2" clrIdx="2"/>
  <p:cmAuthor id="3" name="Murtland, Jerry" initials="JM" lastIdx="10" clrIdx="3"/>
  <p:cmAuthor id="4" name="Jeffrey Bird (Open)&#10;" initials="JB" lastIdx="19" clrIdx="4"/>
  <p:cmAuthor id="5" name="Walsh, Sean C" initials="SW" lastIdx="0" clrIdx="5"/>
  <p:cmAuthor id="6" name="LeGarde, Evan" initials="ECL" lastIdx="26" clrIdx="6"/>
  <p:cmAuthor id="7" name="Sun, Yi" initials="YS" lastIdx="8" clrIdx="7"/>
  <p:cmAuthor id="8" name="Kasireddy, Anugna" initials="AK" lastIdx="1" clrIdx="8"/>
  <p:cmAuthor id="9" name="Rastogi, Komal" initials="KR" lastIdx="5" clrIdx="9"/>
  <p:cmAuthor id="10" name="Kavanagh, Michael" initials="MPK" lastIdx="11" clrIdx="10">
    <p:extLst/>
  </p:cmAuthor>
  <p:cmAuthor id="11" name="Norton, Kieran" initials="KN" lastIdx="4" clrIdx="11"/>
  <p:cmAuthor id="12" name="Williams, Daniel" initials="DW" lastIdx="5" clrIdx="1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74A67"/>
    <a:srgbClr val="F28B13"/>
    <a:srgbClr val="FCE8D0"/>
    <a:srgbClr val="FFFF99"/>
    <a:srgbClr val="EBEEF6"/>
    <a:srgbClr val="C6E0B4"/>
    <a:srgbClr val="FFFF66"/>
    <a:srgbClr val="BB0826"/>
    <a:srgbClr val="445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35" autoAdjust="0"/>
    <p:restoredTop sz="94830" autoAdjust="0"/>
  </p:normalViewPr>
  <p:slideViewPr>
    <p:cSldViewPr>
      <p:cViewPr varScale="1">
        <p:scale>
          <a:sx n="127" d="100"/>
          <a:sy n="127" d="100"/>
        </p:scale>
        <p:origin x="-1392" y="-90"/>
      </p:cViewPr>
      <p:guideLst>
        <p:guide orient="horz" pos="2160"/>
        <p:guide orient="horz" pos="7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12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66733" cy="468473"/>
          </a:xfrm>
          <a:prstGeom prst="rect">
            <a:avLst/>
          </a:prstGeom>
        </p:spPr>
        <p:txBody>
          <a:bodyPr vert="horz" lIns="92164" tIns="46081" rIns="92164" bIns="46081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7" y="1"/>
            <a:ext cx="3066733" cy="468473"/>
          </a:xfrm>
          <a:prstGeom prst="rect">
            <a:avLst/>
          </a:prstGeom>
        </p:spPr>
        <p:txBody>
          <a:bodyPr vert="horz" lIns="92164" tIns="46081" rIns="92164" bIns="46081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426F50E-FA11-49BA-A7B0-258CA9D94DB7}" type="datetimeFigureOut">
              <a:rPr lang="en-US"/>
              <a:pPr>
                <a:defRPr/>
              </a:pPr>
              <a:t>11/13/2015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93005"/>
            <a:ext cx="3066733" cy="468473"/>
          </a:xfrm>
          <a:prstGeom prst="rect">
            <a:avLst/>
          </a:prstGeom>
        </p:spPr>
        <p:txBody>
          <a:bodyPr vert="horz" lIns="92164" tIns="46081" rIns="92164" bIns="46081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7" y="8893005"/>
            <a:ext cx="3066733" cy="468473"/>
          </a:xfrm>
          <a:prstGeom prst="rect">
            <a:avLst/>
          </a:prstGeom>
        </p:spPr>
        <p:txBody>
          <a:bodyPr vert="horz" lIns="92164" tIns="46081" rIns="92164" bIns="46081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D303996-23E2-4DC2-B029-1899DA0811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933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66733" cy="468473"/>
          </a:xfrm>
          <a:prstGeom prst="rect">
            <a:avLst/>
          </a:prstGeom>
        </p:spPr>
        <p:txBody>
          <a:bodyPr vert="horz" lIns="92164" tIns="46081" rIns="92164" bIns="46081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7" y="1"/>
            <a:ext cx="3066733" cy="468473"/>
          </a:xfrm>
          <a:prstGeom prst="rect">
            <a:avLst/>
          </a:prstGeom>
        </p:spPr>
        <p:txBody>
          <a:bodyPr vert="horz" lIns="92164" tIns="46081" rIns="92164" bIns="46081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196CE66-B766-475A-82AC-24C3E71BC1A9}" type="datetimeFigureOut">
              <a:rPr lang="en-US"/>
              <a:pPr>
                <a:defRPr/>
              </a:pPr>
              <a:t>11/13/2015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64" tIns="46081" rIns="92164" bIns="46081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8103"/>
            <a:ext cx="5661660" cy="4213064"/>
          </a:xfrm>
          <a:prstGeom prst="rect">
            <a:avLst/>
          </a:prstGeom>
        </p:spPr>
        <p:txBody>
          <a:bodyPr vert="horz" lIns="92164" tIns="46081" rIns="92164" bIns="4608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93005"/>
            <a:ext cx="3066733" cy="468473"/>
          </a:xfrm>
          <a:prstGeom prst="rect">
            <a:avLst/>
          </a:prstGeom>
        </p:spPr>
        <p:txBody>
          <a:bodyPr vert="horz" lIns="92164" tIns="46081" rIns="92164" bIns="46081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7" y="8893005"/>
            <a:ext cx="3066733" cy="468473"/>
          </a:xfrm>
          <a:prstGeom prst="rect">
            <a:avLst/>
          </a:prstGeom>
        </p:spPr>
        <p:txBody>
          <a:bodyPr vert="horz" lIns="92164" tIns="46081" rIns="92164" bIns="46081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D89A1B9-3CAB-4726-845B-CAD362F692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625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6975" y="701675"/>
            <a:ext cx="4683125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7B028-1434-453D-8CE4-C175A206B51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991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logo-and-stagecoach-lockup-pp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69066"/>
            <a:ext cx="3670300" cy="632777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6786" y="1251856"/>
            <a:ext cx="7772400" cy="195988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defRPr lang="en-US" sz="50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46786" y="3657600"/>
            <a:ext cx="6400800" cy="9144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lang="en-US" sz="1800" b="1" baseline="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Presenter Name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554040" y="3430588"/>
            <a:ext cx="5775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546786" y="5275171"/>
            <a:ext cx="2819400" cy="7620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Location</a:t>
            </a:r>
            <a:br>
              <a:rPr lang="en-US" dirty="0" smtClean="0"/>
            </a:br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554040" y="3430588"/>
            <a:ext cx="5775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3" name="Line 9"/>
          <p:cNvSpPr>
            <a:spLocks noChangeShapeType="1"/>
          </p:cNvSpPr>
          <p:nvPr userDrawn="1"/>
        </p:nvSpPr>
        <p:spPr bwMode="auto">
          <a:xfrm>
            <a:off x="554040" y="3430588"/>
            <a:ext cx="5775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4351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730" y="31990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730" y="1646600"/>
            <a:ext cx="8229600" cy="5047672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 marL="687388" indent="-342900">
              <a:spcBef>
                <a:spcPts val="0"/>
              </a:spcBef>
              <a:defRPr/>
            </a:lvl2pPr>
            <a:lvl3pPr marL="914400" indent="-227013">
              <a:spcBef>
                <a:spcPts val="0"/>
              </a:spcBef>
              <a:defRPr/>
            </a:lvl3pPr>
            <a:lvl4pPr marL="1141413" indent="-227013">
              <a:spcBef>
                <a:spcPts val="0"/>
              </a:spcBef>
              <a:defRPr/>
            </a:lvl4pPr>
            <a:lvl5pPr marL="1376363" indent="-234950"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8582672" y="6449841"/>
            <a:ext cx="517179" cy="3810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pPr marL="342900" indent="-342900" algn="r" fontAlgn="auto">
              <a:spcBef>
                <a:spcPts val="800"/>
              </a:spcBef>
              <a:spcAft>
                <a:spcPts val="0"/>
              </a:spcAft>
              <a:buFont typeface="Wingdings" pitchFamily="2" charset="2"/>
              <a:buNone/>
            </a:pPr>
            <a:fld id="{FADCEBFB-37FA-403A-BBB6-4FD647D7E370}" type="slidenum">
              <a:rPr lang="en-US" sz="1200" smtClean="0">
                <a:solidFill>
                  <a:srgbClr val="000000"/>
                </a:solidFill>
                <a:latin typeface="Verdana" pitchFamily="34" charset="0"/>
                <a:cs typeface="+mn-cs"/>
              </a:rPr>
              <a:pPr marL="342900" indent="-342900" algn="r" fontAlgn="auto">
                <a:spcBef>
                  <a:spcPts val="800"/>
                </a:spcBef>
                <a:spcAft>
                  <a:spcPts val="0"/>
                </a:spcAft>
                <a:buFont typeface="Wingdings" pitchFamily="2" charset="2"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7405958" y="0"/>
            <a:ext cx="1295400" cy="37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r" defTabSz="939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kern="0" dirty="0" smtClean="0">
                <a:solidFill>
                  <a:srgbClr val="080808"/>
                </a:solidFill>
                <a:ea typeface="+mj-ea"/>
              </a:rPr>
              <a:t>DRAFT</a:t>
            </a:r>
            <a:endParaRPr lang="en-US" sz="2000" b="1" kern="0" dirty="0" smtClean="0">
              <a:solidFill>
                <a:srgbClr val="080808"/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03068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2286004"/>
            <a:ext cx="8229600" cy="3840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8582672" y="6449841"/>
            <a:ext cx="517179" cy="3810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pPr marL="342900" indent="-342900" algn="r" fontAlgn="auto">
              <a:spcBef>
                <a:spcPts val="800"/>
              </a:spcBef>
              <a:spcAft>
                <a:spcPts val="0"/>
              </a:spcAft>
              <a:buFont typeface="Wingdings" pitchFamily="2" charset="2"/>
              <a:buNone/>
            </a:pPr>
            <a:fld id="{FADCEBFB-37FA-403A-BBB6-4FD647D7E370}" type="slidenum">
              <a:rPr lang="en-US" sz="1200" smtClean="0">
                <a:solidFill>
                  <a:srgbClr val="631D71"/>
                </a:solidFill>
                <a:latin typeface="Verdana" pitchFamily="34" charset="0"/>
                <a:cs typeface="+mn-cs"/>
              </a:rPr>
              <a:pPr marL="342900" indent="-342900" algn="r" fontAlgn="auto">
                <a:spcBef>
                  <a:spcPts val="800"/>
                </a:spcBef>
                <a:spcAft>
                  <a:spcPts val="0"/>
                </a:spcAft>
                <a:buFont typeface="Wingdings" pitchFamily="2" charset="2"/>
                <a:buNone/>
              </a:pPr>
              <a:t>‹#›</a:t>
            </a:fld>
            <a:endParaRPr lang="en-US" sz="1200" dirty="0" smtClean="0">
              <a:solidFill>
                <a:srgbClr val="631D71"/>
              </a:solidFill>
              <a:latin typeface="Verdana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996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51506" y="3383179"/>
            <a:ext cx="7772400" cy="533400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sub-headline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51506" y="2159440"/>
            <a:ext cx="8343900" cy="1143000"/>
          </a:xfrm>
        </p:spPr>
        <p:txBody>
          <a:bodyPr anchor="b" anchorCtr="0"/>
          <a:lstStyle>
            <a:lvl1pPr>
              <a:defRPr sz="5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8582672" y="6449841"/>
            <a:ext cx="517179" cy="3810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pPr marL="342900" indent="-342900" algn="r" fontAlgn="auto">
              <a:spcBef>
                <a:spcPts val="800"/>
              </a:spcBef>
              <a:spcAft>
                <a:spcPts val="0"/>
              </a:spcAft>
              <a:buFont typeface="Wingdings" pitchFamily="2" charset="2"/>
              <a:buNone/>
            </a:pPr>
            <a:fld id="{FADCEBFB-37FA-403A-BBB6-4FD647D7E370}" type="slidenum">
              <a:rPr lang="en-US" sz="1200" smtClean="0">
                <a:solidFill>
                  <a:srgbClr val="000000"/>
                </a:solidFill>
                <a:latin typeface="Verdana" pitchFamily="34" charset="0"/>
                <a:cs typeface="+mn-cs"/>
              </a:rPr>
              <a:pPr marL="342900" indent="-342900" algn="r" fontAlgn="auto">
                <a:spcBef>
                  <a:spcPts val="800"/>
                </a:spcBef>
                <a:spcAft>
                  <a:spcPts val="0"/>
                </a:spcAft>
                <a:buFont typeface="Wingdings" pitchFamily="2" charset="2"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Verdana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6307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7731" y="1647827"/>
            <a:ext cx="402427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7783" y="1647827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8582672" y="6449841"/>
            <a:ext cx="517179" cy="3810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pPr marL="342900" indent="-342900" algn="r" fontAlgn="auto">
              <a:spcBef>
                <a:spcPts val="800"/>
              </a:spcBef>
              <a:spcAft>
                <a:spcPts val="0"/>
              </a:spcAft>
              <a:buFont typeface="Wingdings" pitchFamily="2" charset="2"/>
              <a:buNone/>
            </a:pPr>
            <a:fld id="{FADCEBFB-37FA-403A-BBB6-4FD647D7E370}" type="slidenum">
              <a:rPr lang="en-US" sz="1200" smtClean="0">
                <a:solidFill>
                  <a:srgbClr val="000000"/>
                </a:solidFill>
                <a:latin typeface="Verdana" pitchFamily="34" charset="0"/>
                <a:cs typeface="+mn-cs"/>
              </a:rPr>
              <a:pPr marL="342900" indent="-342900" algn="r" fontAlgn="auto">
                <a:spcBef>
                  <a:spcPts val="800"/>
                </a:spcBef>
                <a:spcAft>
                  <a:spcPts val="0"/>
                </a:spcAft>
                <a:buFont typeface="Wingdings" pitchFamily="2" charset="2"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Verdana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0214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7731" y="1643945"/>
            <a:ext cx="4024270" cy="74442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731" y="2546048"/>
            <a:ext cx="40242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4610" y="1643945"/>
            <a:ext cx="4041775" cy="74442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4610" y="2546048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582672" y="6449841"/>
            <a:ext cx="517179" cy="3810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pPr marL="342900" indent="-342900" algn="r" fontAlgn="auto">
              <a:spcBef>
                <a:spcPts val="800"/>
              </a:spcBef>
              <a:spcAft>
                <a:spcPts val="0"/>
              </a:spcAft>
              <a:buFont typeface="Wingdings" pitchFamily="2" charset="2"/>
              <a:buNone/>
            </a:pPr>
            <a:fld id="{FADCEBFB-37FA-403A-BBB6-4FD647D7E370}" type="slidenum">
              <a:rPr lang="en-US" sz="1200" smtClean="0">
                <a:solidFill>
                  <a:srgbClr val="000000"/>
                </a:solidFill>
                <a:latin typeface="Verdana" pitchFamily="34" charset="0"/>
                <a:cs typeface="+mn-cs"/>
              </a:rPr>
              <a:pPr marL="342900" indent="-342900" algn="r" fontAlgn="auto">
                <a:spcBef>
                  <a:spcPts val="800"/>
                </a:spcBef>
                <a:spcAft>
                  <a:spcPts val="0"/>
                </a:spcAft>
                <a:buFont typeface="Wingdings" pitchFamily="2" charset="2"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Verdana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8792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8582672" y="6449841"/>
            <a:ext cx="517179" cy="3810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pPr marL="342900" indent="-342900" algn="r" fontAlgn="auto">
              <a:spcBef>
                <a:spcPts val="800"/>
              </a:spcBef>
              <a:spcAft>
                <a:spcPts val="0"/>
              </a:spcAft>
              <a:buFont typeface="Wingdings" pitchFamily="2" charset="2"/>
              <a:buNone/>
            </a:pPr>
            <a:fld id="{FADCEBFB-37FA-403A-BBB6-4FD647D7E370}" type="slidenum">
              <a:rPr lang="en-US" sz="1200" smtClean="0">
                <a:solidFill>
                  <a:srgbClr val="000000"/>
                </a:solidFill>
                <a:latin typeface="Verdana" pitchFamily="34" charset="0"/>
                <a:cs typeface="+mn-cs"/>
              </a:rPr>
              <a:pPr marL="342900" indent="-342900" algn="r" fontAlgn="auto">
                <a:spcBef>
                  <a:spcPts val="800"/>
                </a:spcBef>
                <a:spcAft>
                  <a:spcPts val="0"/>
                </a:spcAft>
                <a:buFont typeface="Wingdings" pitchFamily="2" charset="2"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Verdana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177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82672" y="6449841"/>
            <a:ext cx="517179" cy="3810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pPr marL="342900" indent="-342900" algn="r" fontAlgn="auto">
              <a:spcBef>
                <a:spcPts val="800"/>
              </a:spcBef>
              <a:spcAft>
                <a:spcPts val="0"/>
              </a:spcAft>
              <a:buFont typeface="Wingdings" pitchFamily="2" charset="2"/>
              <a:buNone/>
            </a:pPr>
            <a:fld id="{FADCEBFB-37FA-403A-BBB6-4FD647D7E370}" type="slidenum">
              <a:rPr lang="en-US" sz="1200" smtClean="0">
                <a:solidFill>
                  <a:srgbClr val="000000"/>
                </a:solidFill>
                <a:latin typeface="Verdana" pitchFamily="34" charset="0"/>
                <a:cs typeface="+mn-cs"/>
              </a:rPr>
              <a:pPr marL="342900" indent="-342900" algn="r" fontAlgn="auto">
                <a:spcBef>
                  <a:spcPts val="800"/>
                </a:spcBef>
                <a:spcAft>
                  <a:spcPts val="0"/>
                </a:spcAft>
                <a:buFont typeface="Wingdings" pitchFamily="2" charset="2"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Verdana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899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2450" y="1724026"/>
            <a:ext cx="8248650" cy="2313820"/>
          </a:xfrm>
        </p:spPr>
        <p:txBody>
          <a:bodyPr vert="horz" lIns="0" tIns="0" rIns="91440" bIns="45720" rtlCol="0">
            <a:normAutofit/>
          </a:bodyPr>
          <a:lstStyle>
            <a:lvl1pPr marL="227013" indent="-227013" algn="l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lang="en-US" sz="2800" kern="1200" dirty="0" smtClean="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“Quote”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948240" y="4138207"/>
            <a:ext cx="3470275" cy="403225"/>
          </a:xfrm>
        </p:spPr>
        <p:txBody>
          <a:bodyPr>
            <a:normAutofit/>
          </a:bodyPr>
          <a:lstStyle>
            <a:lvl1pPr marL="0" indent="0" algn="r">
              <a:buNone/>
              <a:defRPr sz="18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— Source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582672" y="6449841"/>
            <a:ext cx="517179" cy="3810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pPr marL="342900" indent="-342900" algn="r" fontAlgn="auto">
              <a:spcBef>
                <a:spcPts val="800"/>
              </a:spcBef>
              <a:spcAft>
                <a:spcPts val="0"/>
              </a:spcAft>
              <a:buFont typeface="Wingdings" pitchFamily="2" charset="2"/>
              <a:buNone/>
            </a:pPr>
            <a:fld id="{FADCEBFB-37FA-403A-BBB6-4FD647D7E370}" type="slidenum">
              <a:rPr lang="en-US" sz="1200" smtClean="0">
                <a:solidFill>
                  <a:srgbClr val="FFFFFF"/>
                </a:solidFill>
                <a:latin typeface="Verdana" pitchFamily="34" charset="0"/>
                <a:cs typeface="+mn-cs"/>
              </a:rPr>
              <a:pPr marL="342900" indent="-342900" algn="r" fontAlgn="auto">
                <a:spcBef>
                  <a:spcPts val="800"/>
                </a:spcBef>
                <a:spcAft>
                  <a:spcPts val="0"/>
                </a:spcAft>
                <a:buFont typeface="Wingdings" pitchFamily="2" charset="2"/>
                <a:buNone/>
              </a:pPr>
              <a:t>‹#›</a:t>
            </a:fld>
            <a:endParaRPr lang="en-US" sz="1200" dirty="0" smtClean="0">
              <a:solidFill>
                <a:srgbClr val="FFFFFF"/>
              </a:solidFill>
              <a:latin typeface="Verdana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905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7730" y="31990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7730" y="1651605"/>
            <a:ext cx="8229600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138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459" r:id="rId1"/>
    <p:sldLayoutId id="2147486460" r:id="rId2"/>
    <p:sldLayoutId id="2147486461" r:id="rId3"/>
    <p:sldLayoutId id="2147486462" r:id="rId4"/>
    <p:sldLayoutId id="2147486463" r:id="rId5"/>
    <p:sldLayoutId id="2147486464" r:id="rId6"/>
    <p:sldLayoutId id="2147486465" r:id="rId7"/>
    <p:sldLayoutId id="2147486466" r:id="rId8"/>
    <p:sldLayoutId id="2147486467" r:id="rId9"/>
  </p:sldLayoutIdLst>
  <p:hf hdr="0" ftr="0" dt="0"/>
  <p:txStyles>
    <p:titleStyle>
      <a:lvl1pPr algn="l" defTabSz="914400" rtl="0" eaLnBrk="1" fontAlgn="base" latinLnBrk="0" hangingPunct="1">
        <a:lnSpc>
          <a:spcPct val="105000"/>
        </a:lnSpc>
        <a:spcBef>
          <a:spcPct val="0"/>
        </a:spcBef>
        <a:spcAft>
          <a:spcPct val="0"/>
        </a:spcAft>
        <a:buNone/>
        <a:defRPr lang="en-US" sz="3200" kern="1200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 typeface="Wingdings" pitchFamily="2" charset="2"/>
        <a:buChar char="§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687388" indent="-342900" algn="l" defTabSz="914400" rtl="0" eaLnBrk="1" latinLnBrk="0" hangingPunct="1">
        <a:spcBef>
          <a:spcPts val="0"/>
        </a:spcBef>
        <a:spcAft>
          <a:spcPts val="1200"/>
        </a:spcAft>
        <a:buFont typeface="Verdana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914400" indent="-227013" algn="l" defTabSz="914400" rtl="0" eaLnBrk="1" latinLnBrk="0" hangingPunct="1">
        <a:spcBef>
          <a:spcPts val="0"/>
        </a:spcBef>
        <a:spcAft>
          <a:spcPts val="1200"/>
        </a:spcAft>
        <a:buFont typeface="Arial" pitchFamily="34" charset="0"/>
        <a:buChar char="•"/>
        <a:defRPr sz="18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141413" indent="-227013" algn="l" defTabSz="914400" rtl="0" eaLnBrk="1" latinLnBrk="0" hangingPunct="1">
        <a:spcBef>
          <a:spcPts val="0"/>
        </a:spcBef>
        <a:spcAft>
          <a:spcPts val="120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1376363" indent="-234950" algn="l" defTabSz="914400" rtl="0" eaLnBrk="1" latinLnBrk="0" hangingPunct="1">
        <a:spcBef>
          <a:spcPts val="0"/>
        </a:spcBef>
        <a:spcAft>
          <a:spcPts val="120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United Nations Principles for Responsible Investment (UNPRI) Initiative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responsible investment?</a:t>
            </a:r>
          </a:p>
          <a:p>
            <a:pPr lvl="1"/>
            <a:r>
              <a:rPr lang="en-US" dirty="0" smtClean="0"/>
              <a:t>Explicit </a:t>
            </a:r>
            <a:r>
              <a:rPr lang="en-US" dirty="0" smtClean="0"/>
              <a:t>acknowledgement of the relevance of environmental, social and governance factors in investment decisions</a:t>
            </a:r>
          </a:p>
          <a:p>
            <a:r>
              <a:rPr lang="en-US" dirty="0" smtClean="0"/>
              <a:t>How is it different from conventional investing?</a:t>
            </a:r>
          </a:p>
          <a:p>
            <a:pPr lvl="1"/>
            <a:r>
              <a:rPr lang="en-US" dirty="0" smtClean="0"/>
              <a:t>Creation of sustainable, long-term investment returns not just short-term returns</a:t>
            </a:r>
          </a:p>
          <a:p>
            <a:pPr lvl="1"/>
            <a:r>
              <a:rPr lang="en-US" dirty="0" smtClean="0"/>
              <a:t>Investors must realize that well-functioning social, environmental and economic systems are critical to long-term investment returns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934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report,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1295400"/>
            <a:ext cx="8286750" cy="483076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indicator scorecard summarizes scores for each core and additional assessed indicator within each module</a:t>
            </a:r>
          </a:p>
          <a:p>
            <a:pPr lvl="1"/>
            <a:r>
              <a:rPr lang="en-US" dirty="0" smtClean="0"/>
              <a:t>Ranges from                (no stars) to               (three stars)</a:t>
            </a:r>
          </a:p>
          <a:p>
            <a:r>
              <a:rPr lang="en-US" dirty="0" smtClean="0"/>
              <a:t>Each signatory’s module score will fall in four broad ranges to be assigned based on their score in a specific module</a:t>
            </a:r>
          </a:p>
          <a:p>
            <a:pPr lvl="1">
              <a:lnSpc>
                <a:spcPct val="110000"/>
              </a:lnSpc>
              <a:spcAft>
                <a:spcPts val="0"/>
              </a:spcAft>
            </a:pPr>
            <a:r>
              <a:rPr lang="en-US" dirty="0" smtClean="0"/>
              <a:t>&gt;95% = Band A+</a:t>
            </a:r>
          </a:p>
          <a:p>
            <a:pPr lvl="1">
              <a:lnSpc>
                <a:spcPct val="110000"/>
              </a:lnSpc>
              <a:spcAft>
                <a:spcPts val="0"/>
              </a:spcAft>
            </a:pPr>
            <a:r>
              <a:rPr lang="en-US" dirty="0" smtClean="0"/>
              <a:t>76% - 94% = Band A</a:t>
            </a:r>
          </a:p>
          <a:p>
            <a:pPr lvl="1">
              <a:lnSpc>
                <a:spcPct val="110000"/>
              </a:lnSpc>
              <a:spcAft>
                <a:spcPts val="0"/>
              </a:spcAft>
            </a:pPr>
            <a:r>
              <a:rPr lang="en-US" dirty="0" smtClean="0"/>
              <a:t>51% - 75% = Band B</a:t>
            </a:r>
          </a:p>
          <a:p>
            <a:pPr lvl="1">
              <a:lnSpc>
                <a:spcPct val="110000"/>
              </a:lnSpc>
              <a:spcAft>
                <a:spcPts val="0"/>
              </a:spcAft>
            </a:pPr>
            <a:r>
              <a:rPr lang="en-US" dirty="0" smtClean="0"/>
              <a:t>26% - 50% = Band C</a:t>
            </a:r>
          </a:p>
          <a:p>
            <a:pPr lvl="1">
              <a:lnSpc>
                <a:spcPct val="110000"/>
              </a:lnSpc>
              <a:spcAft>
                <a:spcPts val="0"/>
              </a:spcAft>
            </a:pPr>
            <a:r>
              <a:rPr lang="en-US" dirty="0" smtClean="0"/>
              <a:t>1% - 25% = Band D</a:t>
            </a:r>
          </a:p>
          <a:p>
            <a:pPr lvl="1">
              <a:lnSpc>
                <a:spcPct val="110000"/>
              </a:lnSpc>
              <a:spcAft>
                <a:spcPts val="0"/>
              </a:spcAft>
            </a:pPr>
            <a:r>
              <a:rPr lang="en-US" dirty="0" smtClean="0"/>
              <a:t>0% = Band E 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6019800" y="2392680"/>
            <a:ext cx="1066800" cy="304800"/>
            <a:chOff x="4724400" y="5257800"/>
            <a:chExt cx="1066800" cy="304800"/>
          </a:xfrm>
        </p:grpSpPr>
        <p:sp>
          <p:nvSpPr>
            <p:cNvPr id="4" name="5-Point Star 3"/>
            <p:cNvSpPr/>
            <p:nvPr/>
          </p:nvSpPr>
          <p:spPr>
            <a:xfrm>
              <a:off x="5486400" y="5257800"/>
              <a:ext cx="304800" cy="3048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5-Point Star 4"/>
            <p:cNvSpPr/>
            <p:nvPr/>
          </p:nvSpPr>
          <p:spPr>
            <a:xfrm>
              <a:off x="5105400" y="5257800"/>
              <a:ext cx="304800" cy="3048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5-Point Star 5"/>
            <p:cNvSpPr/>
            <p:nvPr/>
          </p:nvSpPr>
          <p:spPr>
            <a:xfrm>
              <a:off x="4724400" y="5257800"/>
              <a:ext cx="304800" cy="3048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032760" y="2362200"/>
            <a:ext cx="1066800" cy="304800"/>
            <a:chOff x="2971800" y="5257800"/>
            <a:chExt cx="1066800" cy="304800"/>
          </a:xfrm>
        </p:grpSpPr>
        <p:sp>
          <p:nvSpPr>
            <p:cNvPr id="7" name="5-Point Star 6"/>
            <p:cNvSpPr/>
            <p:nvPr/>
          </p:nvSpPr>
          <p:spPr>
            <a:xfrm>
              <a:off x="2971800" y="5257800"/>
              <a:ext cx="304800" cy="304800"/>
            </a:xfrm>
            <a:prstGeom prst="star5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3352800" y="5257800"/>
              <a:ext cx="685800" cy="304800"/>
              <a:chOff x="3352800" y="5257800"/>
              <a:chExt cx="685800" cy="304800"/>
            </a:xfrm>
          </p:grpSpPr>
          <p:sp>
            <p:nvSpPr>
              <p:cNvPr id="8" name="5-Point Star 7"/>
              <p:cNvSpPr/>
              <p:nvPr/>
            </p:nvSpPr>
            <p:spPr>
              <a:xfrm>
                <a:off x="3352800" y="5257800"/>
                <a:ext cx="304800" cy="304800"/>
              </a:xfrm>
              <a:prstGeom prst="star5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5-Point Star 8"/>
              <p:cNvSpPr/>
              <p:nvPr/>
            </p:nvSpPr>
            <p:spPr>
              <a:xfrm>
                <a:off x="3733800" y="5257800"/>
                <a:ext cx="304800" cy="304800"/>
              </a:xfrm>
              <a:prstGeom prst="star5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26407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report,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maximum score (100%) for each module will be based on the ‘core’ indicators and on the highest scoring ‘additional’ indicators.</a:t>
            </a:r>
          </a:p>
          <a:p>
            <a:r>
              <a:rPr lang="en-US" dirty="0" smtClean="0"/>
              <a:t>For example: 12 indicators; seven core, five additional – score is based on the core [7X3 stars = 70%] and the three highest additional indicators  [3X3 stars = 30%]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968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Principles of the UNPRI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1600200"/>
            <a:ext cx="8229600" cy="452596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Incorporate ESG issues into investment analysis and decision making processes</a:t>
            </a:r>
          </a:p>
          <a:p>
            <a:r>
              <a:rPr lang="en-US" dirty="0" smtClean="0"/>
              <a:t>Be an active owner and incorporate ESG into ownership policies and practices</a:t>
            </a:r>
          </a:p>
          <a:p>
            <a:r>
              <a:rPr lang="en-US" dirty="0" smtClean="0"/>
              <a:t>Seek appropriate disclosure on ESG issues by the entities in which one is invested</a:t>
            </a:r>
          </a:p>
          <a:p>
            <a:r>
              <a:rPr lang="en-US" dirty="0" smtClean="0"/>
              <a:t>Promote acceptance and implementation of the Principles within the industry</a:t>
            </a:r>
          </a:p>
          <a:p>
            <a:r>
              <a:rPr lang="en-US" dirty="0" smtClean="0"/>
              <a:t>Work together to enhance effectiveness in implementing the Principles</a:t>
            </a:r>
          </a:p>
          <a:p>
            <a:r>
              <a:rPr lang="en-US" dirty="0" smtClean="0"/>
              <a:t>Report on activities and progress toward implementing the Principles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858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become a signatory?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Publicly demonstrate SU’s commitment to responsible investment</a:t>
            </a:r>
          </a:p>
          <a:p>
            <a:r>
              <a:rPr lang="en-US" dirty="0" smtClean="0"/>
              <a:t>Provides a framework for integrating ESG issues into investment decision-making and ownership practices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947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Signatory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Asset owner – Pension funds, foundations and endowments are in the asset owner category</a:t>
            </a:r>
          </a:p>
          <a:p>
            <a:pPr lvl="1"/>
            <a:r>
              <a:rPr lang="en-US" dirty="0" smtClean="0"/>
              <a:t>Recognition of ESG issues as a method of reducing risk and generating sustainable financial returns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089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Mandatory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a one year grace period, signatories must:</a:t>
            </a:r>
          </a:p>
          <a:p>
            <a:pPr lvl="1"/>
            <a:r>
              <a:rPr lang="en-US" dirty="0" smtClean="0"/>
              <a:t>Complete the PRI reporting framework</a:t>
            </a:r>
          </a:p>
          <a:p>
            <a:pPr lvl="1"/>
            <a:r>
              <a:rPr lang="en-US" dirty="0" smtClean="0"/>
              <a:t>Pay the annual fee</a:t>
            </a:r>
          </a:p>
          <a:p>
            <a:pPr lvl="2"/>
            <a:r>
              <a:rPr lang="en-US" dirty="0" smtClean="0"/>
              <a:t>AUM under $1bn - £800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091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to the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SHORT TERM:</a:t>
            </a:r>
          </a:p>
          <a:p>
            <a:pPr lvl="1"/>
            <a:r>
              <a:rPr lang="en-GB" dirty="0" smtClean="0"/>
              <a:t>Embed </a:t>
            </a:r>
            <a:r>
              <a:rPr lang="en-GB" dirty="0"/>
              <a:t>the principles in your </a:t>
            </a:r>
            <a:r>
              <a:rPr lang="en-GB" dirty="0" smtClean="0"/>
              <a:t>investment policy statement</a:t>
            </a:r>
          </a:p>
          <a:p>
            <a:pPr lvl="1"/>
            <a:r>
              <a:rPr lang="en-GB" dirty="0" smtClean="0"/>
              <a:t>Request more </a:t>
            </a:r>
            <a:r>
              <a:rPr lang="en-GB" dirty="0"/>
              <a:t>reporting on proxy/engagement by </a:t>
            </a:r>
            <a:r>
              <a:rPr lang="en-GB" dirty="0" smtClean="0"/>
              <a:t>managers</a:t>
            </a:r>
          </a:p>
          <a:p>
            <a:r>
              <a:rPr lang="en-US" dirty="0" smtClean="0"/>
              <a:t>LONG TERM:</a:t>
            </a:r>
          </a:p>
          <a:p>
            <a:pPr lvl="1"/>
            <a:r>
              <a:rPr lang="en-GB" dirty="0" smtClean="0"/>
              <a:t>Create a committee to research </a:t>
            </a:r>
            <a:r>
              <a:rPr lang="en-GB" dirty="0"/>
              <a:t>the implications (benefits/drawbacks) of becoming a UNPRI </a:t>
            </a:r>
            <a:r>
              <a:rPr lang="en-GB" dirty="0" smtClean="0"/>
              <a:t>signatory</a:t>
            </a:r>
          </a:p>
          <a:p>
            <a:pPr lvl="1"/>
            <a:r>
              <a:rPr lang="en-GB" dirty="0" smtClean="0"/>
              <a:t>Provide a recommendation within 18 months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957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involved in completing the framework?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1828800"/>
            <a:ext cx="8229600" cy="4297367"/>
          </a:xfrm>
        </p:spPr>
        <p:txBody>
          <a:bodyPr/>
          <a:lstStyle/>
          <a:p>
            <a:r>
              <a:rPr lang="en-US" dirty="0" smtClean="0"/>
              <a:t>The framework consists of 12 modules</a:t>
            </a:r>
          </a:p>
          <a:p>
            <a:r>
              <a:rPr lang="en-US" dirty="0" smtClean="0"/>
              <a:t>It is only mandatory to complete a module if more than 10% of your AUM is in that asset class</a:t>
            </a:r>
          </a:p>
          <a:p>
            <a:r>
              <a:rPr lang="en-US" dirty="0" smtClean="0"/>
              <a:t>Each module contains mandatory and voluntary report indicators</a:t>
            </a:r>
          </a:p>
          <a:p>
            <a:pPr lvl="1"/>
            <a:r>
              <a:rPr lang="en-US" dirty="0" smtClean="0"/>
              <a:t>Mandatory to report, mandatory to disclose; these are made public</a:t>
            </a:r>
          </a:p>
          <a:p>
            <a:pPr lvl="1"/>
            <a:r>
              <a:rPr lang="en-US" dirty="0" smtClean="0"/>
              <a:t>Voluntary to report, voluntary to disclose; signatory can decide to make responses public</a:t>
            </a:r>
          </a:p>
          <a:p>
            <a:pPr lvl="1"/>
            <a:r>
              <a:rPr lang="en-US" dirty="0" smtClean="0"/>
              <a:t>Mandatory to report, voluntary to disclose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508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Responsible investment transparency report</a:t>
            </a:r>
          </a:p>
          <a:p>
            <a:pPr lvl="1"/>
            <a:r>
              <a:rPr lang="en-US" dirty="0" smtClean="0"/>
              <a:t>The mandatory indicators and voluntary indicators that the signatory has agreed to make public</a:t>
            </a:r>
          </a:p>
          <a:p>
            <a:r>
              <a:rPr lang="en-US" dirty="0" smtClean="0"/>
              <a:t>Assessment report</a:t>
            </a:r>
          </a:p>
          <a:p>
            <a:pPr lvl="1"/>
            <a:r>
              <a:rPr lang="en-US" dirty="0" smtClean="0"/>
              <a:t>Confidential report demonstrating how the signatory has progressed in its implementation of the Principles and relative to peers</a:t>
            </a:r>
          </a:p>
          <a:p>
            <a:r>
              <a:rPr lang="en-US" dirty="0" smtClean="0"/>
              <a:t>PRI report on progress</a:t>
            </a:r>
          </a:p>
          <a:p>
            <a:pPr lvl="1"/>
            <a:r>
              <a:rPr lang="en-US" dirty="0" smtClean="0"/>
              <a:t>Showcases the progress and activities of the signatory base as a whole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668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12954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Designed to provide feedback to signatories</a:t>
            </a:r>
          </a:p>
          <a:p>
            <a:r>
              <a:rPr lang="en-US" dirty="0" smtClean="0"/>
              <a:t>Is still in a ‘pilot’ stage; subject to change</a:t>
            </a:r>
          </a:p>
          <a:p>
            <a:r>
              <a:rPr lang="en-US" dirty="0" smtClean="0"/>
              <a:t>Summary scorecard provides an overview of the aggregate score for each module and the median score</a:t>
            </a:r>
          </a:p>
          <a:p>
            <a:pPr lvl="1"/>
            <a:r>
              <a:rPr lang="en-US" dirty="0" smtClean="0"/>
              <a:t>Ranges from A+ to E</a:t>
            </a:r>
          </a:p>
          <a:p>
            <a:pPr lvl="1"/>
            <a:r>
              <a:rPr lang="en-US" dirty="0" smtClean="0"/>
              <a:t>The A+ band was created for signatories scoring above 95% in a module</a:t>
            </a:r>
          </a:p>
          <a:p>
            <a:pPr lvl="1"/>
            <a:r>
              <a:rPr lang="en-US" dirty="0" smtClean="0"/>
              <a:t>The E band  is for those who </a:t>
            </a:r>
            <a:r>
              <a:rPr lang="en-US" dirty="0"/>
              <a:t>do not implement responsible </a:t>
            </a:r>
            <a:r>
              <a:rPr lang="en-US" dirty="0" smtClean="0"/>
              <a:t>investment activities </a:t>
            </a:r>
            <a:r>
              <a:rPr lang="en-US" dirty="0"/>
              <a:t>for an asset class </a:t>
            </a:r>
            <a:endParaRPr lang="en-US" dirty="0" smtClean="0"/>
          </a:p>
          <a:p>
            <a:pPr lvl="1"/>
            <a:r>
              <a:rPr lang="en-US" dirty="0" smtClean="0"/>
              <a:t>Those who demonstrate active participation, but are in the early stages of developing processes are in a different band</a:t>
            </a:r>
          </a:p>
        </p:txBody>
      </p:sp>
    </p:spTree>
    <p:extLst>
      <p:ext uri="{BB962C8B-B14F-4D97-AF65-F5344CB8AC3E}">
        <p14:creationId xmlns:p14="http://schemas.microsoft.com/office/powerpoint/2010/main" val="1416399078"/>
      </p:ext>
    </p:extLst>
  </p:cSld>
  <p:clrMapOvr>
    <a:masterClrMapping/>
  </p:clrMapOvr>
</p:sld>
</file>

<file path=ppt/theme/theme1.xml><?xml version="1.0" encoding="utf-8"?>
<a:theme xmlns:a="http://schemas.openxmlformats.org/drawingml/2006/main" name="1_ppt-template-2007-and-2010">
  <a:themeElements>
    <a:clrScheme name="Wells Fargo">
      <a:dk1>
        <a:srgbClr val="000000"/>
      </a:dk1>
      <a:lt1>
        <a:srgbClr val="FFFFFF"/>
      </a:lt1>
      <a:dk2>
        <a:srgbClr val="BB0826"/>
      </a:dk2>
      <a:lt2>
        <a:srgbClr val="8F8F8F"/>
      </a:lt2>
      <a:accent1>
        <a:srgbClr val="688FCF"/>
      </a:accent1>
      <a:accent2>
        <a:srgbClr val="F28B13"/>
      </a:accent2>
      <a:accent3>
        <a:srgbClr val="739600"/>
      </a:accent3>
      <a:accent4>
        <a:srgbClr val="F25316"/>
      </a:accent4>
      <a:accent5>
        <a:srgbClr val="C2BF00"/>
      </a:accent5>
      <a:accent6>
        <a:srgbClr val="631D71"/>
      </a:accent6>
      <a:hlink>
        <a:srgbClr val="704610"/>
      </a:hlink>
      <a:folHlink>
        <a:srgbClr val="E0E3E2"/>
      </a:folHlink>
    </a:clrScheme>
    <a:fontScheme name="Wells Fargo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wrap="none" lIns="91440" tIns="45720" rIns="91440" bIns="45720" rtlCol="0">
        <a:normAutofit/>
      </a:bodyPr>
      <a:lstStyle>
        <a:defPPr marL="342900" indent="-342900" algn="l" defTabSz="914400" rtl="0" eaLnBrk="1" latinLnBrk="0" hangingPunct="1">
          <a:spcBef>
            <a:spcPts val="800"/>
          </a:spcBef>
          <a:buFont typeface="Wingdings" pitchFamily="2" charset="2"/>
          <a:buChar char="§"/>
          <a:defRPr sz="1400" kern="1200" dirty="0" err="1" smtClean="0">
            <a:solidFill>
              <a:schemeClr val="tx1"/>
            </a:solidFill>
            <a:latin typeface="Verdana" pitchFamily="34" charset="0"/>
            <a:ea typeface="+mn-ea"/>
            <a:cs typeface="+mn-cs"/>
          </a:defRPr>
        </a:defPPr>
      </a:lstStyle>
    </a:txDef>
  </a:objectDefaults>
  <a:extraClrSchemeLst/>
  <a:custClrLst>
    <a:custClr name="Custom Color 1">
      <a:srgbClr val="FCC60A"/>
    </a:custClr>
    <a:custClr name="Custom Color 2">
      <a:srgbClr val="A4BCE2"/>
    </a:custClr>
    <a:custClr name="Custom Color 3">
      <a:srgbClr val="F7B971"/>
    </a:custClr>
    <a:custClr name="Custom Color 4">
      <a:srgbClr val="ABC071"/>
    </a:custClr>
    <a:custClr name="Custom Color 5">
      <a:srgbClr val="F79873"/>
    </a:custClr>
    <a:custClr name="Custom Color 6">
      <a:srgbClr val="DAD971"/>
    </a:custClr>
    <a:custClr name="Custom Color 7">
      <a:srgbClr val="A177AD"/>
    </a:custClr>
    <a:custClr name="Custom Color 8">
      <a:srgbClr val="F2E2BD"/>
    </a:custClr>
    <a:custClr name="Custom Color 9">
      <a:srgbClr val="704610"/>
    </a:custClr>
    <a:custClr name="Custom Color 10">
      <a:srgbClr val="A99070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194367</TotalTime>
  <Words>659</Words>
  <Application>Microsoft Office PowerPoint</Application>
  <PresentationFormat>On-screen Show (4:3)</PresentationFormat>
  <Paragraphs>67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1_ppt-template-2007-and-2010</vt:lpstr>
      <vt:lpstr>United Nations Principles for Responsible Investment (UNPRI) Initiative</vt:lpstr>
      <vt:lpstr>Six Principles of the UNPRI</vt:lpstr>
      <vt:lpstr>Why become a signatory?</vt:lpstr>
      <vt:lpstr>Signatory categories</vt:lpstr>
      <vt:lpstr>Mandatory requirements</vt:lpstr>
      <vt:lpstr>Recommendation to the board</vt:lpstr>
      <vt:lpstr>What is involved in completing the framework?</vt:lpstr>
      <vt:lpstr>Reporting outputs</vt:lpstr>
      <vt:lpstr>Assessment report</vt:lpstr>
      <vt:lpstr>Assessment report, cont.</vt:lpstr>
      <vt:lpstr>Assessment report, cont.</vt:lpstr>
    </vt:vector>
  </TitlesOfParts>
  <Company>Deloitte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SJHS MU Risk Analysis</dc:title>
  <dc:creator>Deloitte</dc:creator>
  <cp:lastModifiedBy>Saroca, Tatiana</cp:lastModifiedBy>
  <cp:revision>3687</cp:revision>
  <cp:lastPrinted>2014-01-27T20:03:47Z</cp:lastPrinted>
  <dcterms:created xsi:type="dcterms:W3CDTF">2009-02-03T17:52:48Z</dcterms:created>
  <dcterms:modified xsi:type="dcterms:W3CDTF">2015-11-13T18:27:09Z</dcterms:modified>
</cp:coreProperties>
</file>