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318" r:id="rId4"/>
    <p:sldId id="314" r:id="rId5"/>
    <p:sldId id="315" r:id="rId6"/>
    <p:sldId id="316" r:id="rId7"/>
    <p:sldId id="274" r:id="rId8"/>
    <p:sldId id="321" r:id="rId9"/>
    <p:sldId id="324" r:id="rId10"/>
    <p:sldId id="269" r:id="rId11"/>
    <p:sldId id="323" r:id="rId12"/>
    <p:sldId id="322" r:id="rId13"/>
    <p:sldId id="317" r:id="rId14"/>
    <p:sldId id="325" r:id="rId15"/>
    <p:sldId id="319" r:id="rId16"/>
    <p:sldId id="301" r:id="rId17"/>
    <p:sldId id="303" r:id="rId18"/>
    <p:sldId id="275" r:id="rId19"/>
    <p:sldId id="288" r:id="rId20"/>
    <p:sldId id="320" r:id="rId21"/>
    <p:sldId id="326" r:id="rId22"/>
    <p:sldId id="283" r:id="rId23"/>
    <p:sldId id="276" r:id="rId24"/>
    <p:sldId id="291" r:id="rId2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44050" autoAdjust="0"/>
    <p:restoredTop sz="94825" autoAdjust="0"/>
  </p:normalViewPr>
  <p:slideViewPr>
    <p:cSldViewPr snapToGrid="0" snapToObjects="1">
      <p:cViewPr varScale="1">
        <p:scale>
          <a:sx n="38" d="100"/>
          <a:sy n="38" d="100"/>
        </p:scale>
        <p:origin x="176" y="1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0AD953A-8777-4030-9F41-CB9EF22003A0}" type="datetimeFigureOut">
              <a:rPr lang="en-US" smtClean="0"/>
              <a:t>3/28/22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0F24D7-93F4-4280-9328-535554DF6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337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nih.gov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nih.gov/" TargetMode="Externa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50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Self-compassion</a:t>
            </a:r>
            <a:r>
              <a:rPr lang="en-US" baseline="0"/>
              <a:t> associated with a range of health and wellness benefits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42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solidFill>
                  <a:srgbClr val="002060"/>
                </a:solidFill>
              </a:rPr>
              <a:t>When you feel yourself upset or stressed, take a moment to check in with how you feel in your body and what is happening in your mind.</a:t>
            </a:r>
            <a:r>
              <a:rPr lang="en-US" baseline="0">
                <a:solidFill>
                  <a:srgbClr val="002060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Try telling yourself these things, or something similar, slowly and calmly:1. This is a moment of suffering</a:t>
            </a:r>
            <a:r>
              <a:rPr lang="en-US" baseline="0">
                <a:solidFill>
                  <a:srgbClr val="002060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2. Suffering is a part of life</a:t>
            </a:r>
            <a:r>
              <a:rPr lang="en-US" baseline="0">
                <a:solidFill>
                  <a:srgbClr val="002060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3. May I be kind to myself in this moment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4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Feel free to look on google scholar or PubMed.</a:t>
            </a:r>
            <a:r>
              <a:rPr lang="en-US" baseline="0"/>
              <a:t> PubMed is the </a:t>
            </a:r>
            <a:r>
              <a:rPr lang="en-US">
                <a:hlinkClick r:id="rId3" tooltip="National Library of Medicine"/>
              </a:rPr>
              <a:t>US National Library of Medicine</a:t>
            </a:r>
            <a:r>
              <a:rPr lang="en-US">
                <a:hlinkClick r:id="rId4" tooltip="National Institutes of Health"/>
              </a:rPr>
              <a:t>National Institutes of Health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68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Feel free to look on google scholar or PubMed.</a:t>
            </a:r>
            <a:r>
              <a:rPr lang="en-US" baseline="0"/>
              <a:t> PubMed is the </a:t>
            </a:r>
            <a:r>
              <a:rPr lang="en-US">
                <a:hlinkClick r:id="rId3" tooltip="National Library of Medicine"/>
              </a:rPr>
              <a:t>US National Library of Medicine</a:t>
            </a:r>
            <a:r>
              <a:rPr lang="en-US">
                <a:hlinkClick r:id="rId4" tooltip="National Institutes of Health"/>
              </a:rPr>
              <a:t>National Institutes of Health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42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889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89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97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43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can consider alternative interpretations. Example: If a friend hasn’t called me back, I might notice myself thinking, “she doesn’t like me anymore.” Once I notice this, I can come up with some alternative explanations. The same is true</a:t>
            </a:r>
            <a:r>
              <a:rPr lang="en-US" baseline="0"/>
              <a:t> when an emotion arises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99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77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18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67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78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 so that you can only see one bullet</a:t>
            </a:r>
            <a:r>
              <a:rPr lang="en-US" baseline="0"/>
              <a:t> at a time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24D7-93F4-4280-9328-535554DF6A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73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21071"/>
            <a:ext cx="9134676" cy="113278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499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708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794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967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406901"/>
            <a:ext cx="9143999" cy="1362075"/>
          </a:xfrm>
        </p:spPr>
        <p:txBody>
          <a:bodyPr anchor="t">
            <a:normAutofit/>
          </a:bodyPr>
          <a:lstStyle>
            <a:lvl1pPr algn="ctr">
              <a:defRPr sz="3000" b="0" i="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2906713"/>
            <a:ext cx="9143999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70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819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35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103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14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529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05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388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Rockwel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aps@seattleu.ed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l--Sa_C4bcY&amp;ab_channel=HowtoADHD" TargetMode="External"/><Relationship Id="rId5" Type="http://schemas.openxmlformats.org/officeDocument/2006/relationships/hyperlink" Target="http://marc.ucla.edu/body.cfm?id=22" TargetMode="External"/><Relationship Id="rId4" Type="http://schemas.openxmlformats.org/officeDocument/2006/relationships/hyperlink" Target="http://www.psychologytoday.com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932808"/>
            <a:ext cx="9134676" cy="2379216"/>
          </a:xfrm>
        </p:spPr>
        <p:txBody>
          <a:bodyPr>
            <a:normAutofit/>
          </a:bodyPr>
          <a:lstStyle/>
          <a:p>
            <a:r>
              <a:rPr lang="en-US" dirty="0"/>
              <a:t>Enhancing Mental Focus and Well-Being</a:t>
            </a:r>
            <a:br>
              <a:rPr lang="en-US" dirty="0"/>
            </a:br>
            <a:br>
              <a:rPr lang="en-US" dirty="0"/>
            </a:br>
            <a:r>
              <a:rPr lang="en-US" sz="2700" dirty="0"/>
              <a:t>Rachel Turow, Ph.D.</a:t>
            </a:r>
            <a:br>
              <a:rPr lang="en-US" sz="2700" dirty="0"/>
            </a:b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775190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2979" y="108284"/>
            <a:ext cx="7543800" cy="105773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Mindfulness/ </a:t>
            </a:r>
            <a:br>
              <a:rPr lang="en-US" sz="3600" dirty="0"/>
            </a:br>
            <a:r>
              <a:rPr lang="en-US" sz="3600" dirty="0"/>
              <a:t>Embodied Awareness</a:t>
            </a:r>
          </a:p>
        </p:txBody>
      </p:sp>
      <p:pic>
        <p:nvPicPr>
          <p:cNvPr id="4098" name="Picture 2" descr="http://assets.nydailynews.com/polopoly_fs/1.1305504!/img/httpImage/image.jpg_gen/derivatives/article_970/shutterstock-man-bea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4429932" cy="32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5309" y="116601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Mindfulness is the practice of paying attention to your experiences in this moment with care, openness, and curiosity rather than judgment. It is </a:t>
            </a:r>
            <a:r>
              <a:rPr lang="en-US" b="1" dirty="0"/>
              <a:t>not</a:t>
            </a:r>
            <a:r>
              <a:rPr lang="en-US" dirty="0"/>
              <a:t> “clearing the mind.”</a:t>
            </a:r>
          </a:p>
          <a:p>
            <a:pPr>
              <a:defRPr/>
            </a:pPr>
            <a:r>
              <a:rPr lang="en-US" dirty="0"/>
              <a:t>Some people prefer the term “embodied awareness.”</a:t>
            </a:r>
          </a:p>
          <a:p>
            <a:pPr>
              <a:defRPr/>
            </a:pPr>
            <a:r>
              <a:rPr lang="en-US" dirty="0"/>
              <a:t>The specific time that                                                               you set aside to practice                                              mindfulness is called                                  meditation. 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27876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300"/>
              <a:t>Two Kinds of Attention Skills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  <a:gd name="connsiteX0" fmla="*/ 0 w 2606040"/>
              <a:gd name="connsiteY0" fmla="*/ 0 h 18288"/>
              <a:gd name="connsiteX1" fmla="*/ 599389 w 2606040"/>
              <a:gd name="connsiteY1" fmla="*/ 0 h 18288"/>
              <a:gd name="connsiteX2" fmla="*/ 1303020 w 2606040"/>
              <a:gd name="connsiteY2" fmla="*/ 0 h 18288"/>
              <a:gd name="connsiteX3" fmla="*/ 1876349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80590 w 2606040"/>
              <a:gd name="connsiteY6" fmla="*/ 18288 h 18288"/>
              <a:gd name="connsiteX7" fmla="*/ 1276960 w 2606040"/>
              <a:gd name="connsiteY7" fmla="*/ 18288 h 18288"/>
              <a:gd name="connsiteX8" fmla="*/ 65151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11079" y="-22080"/>
                  <a:pt x="479378" y="-26537"/>
                  <a:pt x="625450" y="0"/>
                </a:cubicBezTo>
                <a:cubicBezTo>
                  <a:pt x="925937" y="-4758"/>
                  <a:pt x="973176" y="15739"/>
                  <a:pt x="1224839" y="0"/>
                </a:cubicBezTo>
                <a:cubicBezTo>
                  <a:pt x="1479663" y="-11328"/>
                  <a:pt x="1566636" y="18697"/>
                  <a:pt x="1824228" y="0"/>
                </a:cubicBezTo>
                <a:cubicBezTo>
                  <a:pt x="2086799" y="-72665"/>
                  <a:pt x="2306223" y="-891"/>
                  <a:pt x="2606040" y="0"/>
                </a:cubicBezTo>
                <a:cubicBezTo>
                  <a:pt x="2606645" y="4461"/>
                  <a:pt x="2607031" y="13181"/>
                  <a:pt x="2606040" y="18288"/>
                </a:cubicBezTo>
                <a:cubicBezTo>
                  <a:pt x="2260204" y="29342"/>
                  <a:pt x="2175708" y="5614"/>
                  <a:pt x="1902409" y="18288"/>
                </a:cubicBezTo>
                <a:cubicBezTo>
                  <a:pt x="1638502" y="41064"/>
                  <a:pt x="1460923" y="-16269"/>
                  <a:pt x="1276960" y="18288"/>
                </a:cubicBezTo>
                <a:cubicBezTo>
                  <a:pt x="1057717" y="14361"/>
                  <a:pt x="867956" y="2320"/>
                  <a:pt x="677570" y="18288"/>
                </a:cubicBezTo>
                <a:cubicBezTo>
                  <a:pt x="457951" y="33373"/>
                  <a:pt x="189752" y="55388"/>
                  <a:pt x="0" y="18288"/>
                </a:cubicBezTo>
                <a:cubicBezTo>
                  <a:pt x="1586" y="13022"/>
                  <a:pt x="-95" y="4569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72759" y="3236"/>
                  <a:pt x="361166" y="-13413"/>
                  <a:pt x="599389" y="0"/>
                </a:cubicBezTo>
                <a:cubicBezTo>
                  <a:pt x="841226" y="37042"/>
                  <a:pt x="968991" y="14587"/>
                  <a:pt x="1303020" y="0"/>
                </a:cubicBezTo>
                <a:cubicBezTo>
                  <a:pt x="1643101" y="-7120"/>
                  <a:pt x="1717813" y="7213"/>
                  <a:pt x="1876349" y="0"/>
                </a:cubicBezTo>
                <a:cubicBezTo>
                  <a:pt x="2036762" y="-14138"/>
                  <a:pt x="2426397" y="-4451"/>
                  <a:pt x="2606040" y="0"/>
                </a:cubicBezTo>
                <a:cubicBezTo>
                  <a:pt x="2606314" y="8448"/>
                  <a:pt x="2606550" y="14527"/>
                  <a:pt x="2606040" y="18288"/>
                </a:cubicBezTo>
                <a:cubicBezTo>
                  <a:pt x="2344840" y="2643"/>
                  <a:pt x="2192043" y="7399"/>
                  <a:pt x="1980590" y="18288"/>
                </a:cubicBezTo>
                <a:cubicBezTo>
                  <a:pt x="1783984" y="-9745"/>
                  <a:pt x="1487673" y="45908"/>
                  <a:pt x="1276960" y="18288"/>
                </a:cubicBezTo>
                <a:cubicBezTo>
                  <a:pt x="1088134" y="-41257"/>
                  <a:pt x="877974" y="49968"/>
                  <a:pt x="651510" y="18288"/>
                </a:cubicBezTo>
                <a:cubicBezTo>
                  <a:pt x="430798" y="-27764"/>
                  <a:pt x="132889" y="-33467"/>
                  <a:pt x="0" y="18288"/>
                </a:cubicBezTo>
                <a:cubicBezTo>
                  <a:pt x="212" y="10845"/>
                  <a:pt x="-833" y="6193"/>
                  <a:pt x="0" y="0"/>
                </a:cubicBezTo>
                <a:close/>
              </a:path>
              <a:path w="2606040" h="18288" fill="none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27712" y="6878"/>
                  <a:pt x="971143" y="7084"/>
                  <a:pt x="1224839" y="0"/>
                </a:cubicBezTo>
                <a:cubicBezTo>
                  <a:pt x="1477775" y="-16815"/>
                  <a:pt x="1569904" y="19146"/>
                  <a:pt x="1824228" y="0"/>
                </a:cubicBezTo>
                <a:cubicBezTo>
                  <a:pt x="2055206" y="24867"/>
                  <a:pt x="2317192" y="-62872"/>
                  <a:pt x="2606040" y="0"/>
                </a:cubicBezTo>
                <a:cubicBezTo>
                  <a:pt x="2606166" y="3680"/>
                  <a:pt x="2606905" y="11461"/>
                  <a:pt x="2606040" y="18288"/>
                </a:cubicBezTo>
                <a:cubicBezTo>
                  <a:pt x="2234648" y="26976"/>
                  <a:pt x="2180202" y="-10361"/>
                  <a:pt x="1902409" y="18288"/>
                </a:cubicBezTo>
                <a:cubicBezTo>
                  <a:pt x="1635562" y="47194"/>
                  <a:pt x="1477339" y="4794"/>
                  <a:pt x="1276960" y="18288"/>
                </a:cubicBezTo>
                <a:cubicBezTo>
                  <a:pt x="1058094" y="66922"/>
                  <a:pt x="904206" y="-20636"/>
                  <a:pt x="677570" y="18288"/>
                </a:cubicBezTo>
                <a:cubicBezTo>
                  <a:pt x="485746" y="14713"/>
                  <a:pt x="195925" y="33005"/>
                  <a:pt x="0" y="18288"/>
                </a:cubicBezTo>
                <a:cubicBezTo>
                  <a:pt x="1168" y="12774"/>
                  <a:pt x="-229" y="374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2606040"/>
                      <a:gd name="connsiteY0" fmla="*/ 0 h 18288"/>
                      <a:gd name="connsiteX1" fmla="*/ 625450 w 2606040"/>
                      <a:gd name="connsiteY1" fmla="*/ 0 h 18288"/>
                      <a:gd name="connsiteX2" fmla="*/ 1224839 w 2606040"/>
                      <a:gd name="connsiteY2" fmla="*/ 0 h 18288"/>
                      <a:gd name="connsiteX3" fmla="*/ 1824228 w 2606040"/>
                      <a:gd name="connsiteY3" fmla="*/ 0 h 18288"/>
                      <a:gd name="connsiteX4" fmla="*/ 2606040 w 2606040"/>
                      <a:gd name="connsiteY4" fmla="*/ 0 h 18288"/>
                      <a:gd name="connsiteX5" fmla="*/ 2606040 w 2606040"/>
                      <a:gd name="connsiteY5" fmla="*/ 18288 h 18288"/>
                      <a:gd name="connsiteX6" fmla="*/ 1902409 w 2606040"/>
                      <a:gd name="connsiteY6" fmla="*/ 18288 h 18288"/>
                      <a:gd name="connsiteX7" fmla="*/ 1276960 w 2606040"/>
                      <a:gd name="connsiteY7" fmla="*/ 18288 h 18288"/>
                      <a:gd name="connsiteX8" fmla="*/ 677570 w 2606040"/>
                      <a:gd name="connsiteY8" fmla="*/ 18288 h 18288"/>
                      <a:gd name="connsiteX9" fmla="*/ 0 w 2606040"/>
                      <a:gd name="connsiteY9" fmla="*/ 18288 h 18288"/>
                      <a:gd name="connsiteX10" fmla="*/ 0 w 2606040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606040" h="18288" fill="none" extrusionOk="0">
                        <a:moveTo>
                          <a:pt x="0" y="0"/>
                        </a:moveTo>
                        <a:cubicBezTo>
                          <a:pt x="266776" y="-600"/>
                          <a:pt x="322756" y="3201"/>
                          <a:pt x="625450" y="0"/>
                        </a:cubicBezTo>
                        <a:cubicBezTo>
                          <a:pt x="928144" y="-3201"/>
                          <a:pt x="968141" y="9269"/>
                          <a:pt x="1224839" y="0"/>
                        </a:cubicBezTo>
                        <a:cubicBezTo>
                          <a:pt x="1481537" y="-9269"/>
                          <a:pt x="1569059" y="21947"/>
                          <a:pt x="1824228" y="0"/>
                        </a:cubicBezTo>
                        <a:cubicBezTo>
                          <a:pt x="2079397" y="-21947"/>
                          <a:pt x="2326053" y="-10194"/>
                          <a:pt x="2606040" y="0"/>
                        </a:cubicBezTo>
                        <a:cubicBezTo>
                          <a:pt x="2605462" y="4771"/>
                          <a:pt x="2606793" y="12323"/>
                          <a:pt x="2606040" y="18288"/>
                        </a:cubicBezTo>
                        <a:cubicBezTo>
                          <a:pt x="2256758" y="31410"/>
                          <a:pt x="2173673" y="-12878"/>
                          <a:pt x="1902409" y="18288"/>
                        </a:cubicBezTo>
                        <a:cubicBezTo>
                          <a:pt x="1631145" y="49454"/>
                          <a:pt x="1461378" y="5466"/>
                          <a:pt x="1276960" y="18288"/>
                        </a:cubicBezTo>
                        <a:cubicBezTo>
                          <a:pt x="1092542" y="31110"/>
                          <a:pt x="890442" y="13213"/>
                          <a:pt x="677570" y="18288"/>
                        </a:cubicBezTo>
                        <a:cubicBezTo>
                          <a:pt x="464698" y="23364"/>
                          <a:pt x="187648" y="35837"/>
                          <a:pt x="0" y="18288"/>
                        </a:cubicBezTo>
                        <a:cubicBezTo>
                          <a:pt x="841" y="12879"/>
                          <a:pt x="-726" y="3977"/>
                          <a:pt x="0" y="0"/>
                        </a:cubicBezTo>
                        <a:close/>
                      </a:path>
                      <a:path w="2606040" h="18288" stroke="0" extrusionOk="0">
                        <a:moveTo>
                          <a:pt x="0" y="0"/>
                        </a:moveTo>
                        <a:cubicBezTo>
                          <a:pt x="197231" y="3803"/>
                          <a:pt x="358914" y="-9291"/>
                          <a:pt x="599389" y="0"/>
                        </a:cubicBezTo>
                        <a:cubicBezTo>
                          <a:pt x="839864" y="9291"/>
                          <a:pt x="979371" y="8509"/>
                          <a:pt x="1303020" y="0"/>
                        </a:cubicBezTo>
                        <a:cubicBezTo>
                          <a:pt x="1626669" y="-8509"/>
                          <a:pt x="1726300" y="7440"/>
                          <a:pt x="1876349" y="0"/>
                        </a:cubicBezTo>
                        <a:cubicBezTo>
                          <a:pt x="2026398" y="-7440"/>
                          <a:pt x="2430712" y="17957"/>
                          <a:pt x="2606040" y="0"/>
                        </a:cubicBezTo>
                        <a:cubicBezTo>
                          <a:pt x="2605426" y="8857"/>
                          <a:pt x="2606544" y="13619"/>
                          <a:pt x="2606040" y="18288"/>
                        </a:cubicBezTo>
                        <a:cubicBezTo>
                          <a:pt x="2393024" y="2241"/>
                          <a:pt x="2191161" y="39259"/>
                          <a:pt x="1980590" y="18288"/>
                        </a:cubicBezTo>
                        <a:cubicBezTo>
                          <a:pt x="1770019" y="-2683"/>
                          <a:pt x="1476440" y="36114"/>
                          <a:pt x="1276960" y="18288"/>
                        </a:cubicBezTo>
                        <a:cubicBezTo>
                          <a:pt x="1077480" y="463"/>
                          <a:pt x="880988" y="42125"/>
                          <a:pt x="651510" y="18288"/>
                        </a:cubicBezTo>
                        <a:cubicBezTo>
                          <a:pt x="422032" y="-5549"/>
                          <a:pt x="130744" y="-1947"/>
                          <a:pt x="0" y="18288"/>
                        </a:cubicBezTo>
                        <a:cubicBezTo>
                          <a:pt x="-487" y="10816"/>
                          <a:pt x="-839" y="605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0060" y="2872899"/>
            <a:ext cx="3182691" cy="3320668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1900" dirty="0"/>
          </a:p>
          <a:p>
            <a:pPr>
              <a:defRPr/>
            </a:pPr>
            <a:endParaRPr lang="en-US" sz="1900" dirty="0"/>
          </a:p>
          <a:p>
            <a:pPr>
              <a:defRPr/>
            </a:pPr>
            <a:r>
              <a:rPr lang="en-US" dirty="0"/>
              <a:t>Focusing</a:t>
            </a:r>
          </a:p>
          <a:p>
            <a:pPr>
              <a:defRPr/>
            </a:pPr>
            <a:r>
              <a:rPr lang="en-US" dirty="0"/>
              <a:t>Shifting</a:t>
            </a:r>
          </a:p>
        </p:txBody>
      </p:sp>
      <p:pic>
        <p:nvPicPr>
          <p:cNvPr id="2" name="Picture 1" descr="A plant growing in the sand&#10;&#10;Description automatically generated with low confidence">
            <a:extLst>
              <a:ext uri="{FF2B5EF4-FFF2-40B4-BE49-F238E27FC236}">
                <a16:creationId xmlns:a16="http://schemas.microsoft.com/office/drawing/2014/main" id="{A0C24CFD-38BA-DD41-882B-4AA5F24E71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8" r="7593"/>
          <a:stretch/>
        </p:blipFill>
        <p:spPr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62880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12295" y="32084"/>
            <a:ext cx="8293767" cy="150582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/>
              <a:t>There’s More in This Moment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5726" y="784997"/>
            <a:ext cx="8040989" cy="5728129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700" dirty="0"/>
          </a:p>
          <a:p>
            <a:pPr>
              <a:defRPr/>
            </a:pPr>
            <a:r>
              <a:rPr lang="en-US" sz="3500" dirty="0"/>
              <a:t>Take a minute to check in with how you’re feeling in this very moment (not your thoughts)</a:t>
            </a:r>
            <a:endParaRPr lang="en-US" sz="1200" dirty="0"/>
          </a:p>
          <a:p>
            <a:pPr>
              <a:defRPr/>
            </a:pPr>
            <a:endParaRPr lang="en-US" sz="700" dirty="0"/>
          </a:p>
          <a:p>
            <a:pPr>
              <a:defRPr/>
            </a:pPr>
            <a:r>
              <a:rPr lang="en-US" sz="3500" dirty="0"/>
              <a:t>Notice what’s obvious, but then notice some things that are less obvious</a:t>
            </a:r>
            <a:endParaRPr lang="en-US" sz="2400" dirty="0"/>
          </a:p>
          <a:p>
            <a:pPr marL="0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sz="3500" dirty="0"/>
              <a:t>Can you find more in the present moment to notice? What do you hear? What do you see?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1961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929A3-68D2-3F48-B773-E991A0FB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9" y="2725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Your Goal is Not to “Stay Focused,”  but to Return Your Focus Quickly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F6D82-A9C3-DB4B-91D8-78A8E09B8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5552"/>
            <a:ext cx="9144000" cy="5111150"/>
          </a:xfrm>
        </p:spPr>
        <p:txBody>
          <a:bodyPr>
            <a:normAutofit/>
          </a:bodyPr>
          <a:lstStyle/>
          <a:p>
            <a:r>
              <a:rPr lang="en-US" dirty="0"/>
              <a:t>If you have a mind, it will probably wander away </a:t>
            </a:r>
          </a:p>
          <a:p>
            <a:r>
              <a:rPr lang="en-US" dirty="0"/>
              <a:t>You can train your focus by practicing returning it quickly and non-judgmentally when you are distracted</a:t>
            </a:r>
          </a:p>
          <a:p>
            <a:r>
              <a:rPr lang="en-US" dirty="0"/>
              <a:t>It’s nice to have an object of present-moment focus to go back to, such as:</a:t>
            </a:r>
          </a:p>
          <a:p>
            <a:pPr marL="0" indent="0">
              <a:buNone/>
            </a:pPr>
            <a:r>
              <a:rPr lang="en-US" dirty="0"/>
              <a:t>          -the breath</a:t>
            </a:r>
          </a:p>
          <a:p>
            <a:pPr marL="0" indent="0">
              <a:buNone/>
            </a:pPr>
            <a:r>
              <a:rPr lang="en-US" dirty="0"/>
              <a:t>          -wiggling your toes</a:t>
            </a:r>
          </a:p>
          <a:p>
            <a:pPr marL="0" indent="0">
              <a:buNone/>
            </a:pPr>
            <a:r>
              <a:rPr lang="en-US" dirty="0"/>
              <a:t>          -an object that you can touch or look at </a:t>
            </a:r>
          </a:p>
        </p:txBody>
      </p:sp>
    </p:spTree>
    <p:extLst>
      <p:ext uri="{BB962C8B-B14F-4D97-AF65-F5344CB8AC3E}">
        <p14:creationId xmlns:p14="http://schemas.microsoft.com/office/powerpoint/2010/main" val="3644225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14D8-EF88-5C48-91B3-B123EB7E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859" y="11170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Establish 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Mental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BAF3E-6BF1-AB41-A2F6-D513ADB93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1417639"/>
            <a:ext cx="5277852" cy="563077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=</a:t>
            </a:r>
          </a:p>
          <a:p>
            <a:pPr marL="0" indent="0">
              <a:buNone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1A1E5E-5085-0F46-A992-214724133DD4}"/>
              </a:ext>
            </a:extLst>
          </p:cNvPr>
          <p:cNvSpPr txBox="1"/>
          <p:nvPr/>
        </p:nvSpPr>
        <p:spPr>
          <a:xfrm>
            <a:off x="880533" y="4301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84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14D8-EF88-5C48-91B3-B123EB7EA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10 Breaths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BAF3E-6BF1-AB41-A2F6-D513ADB93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978" y="1417639"/>
            <a:ext cx="8867274" cy="563077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Pay attention to our breath for 10 breaths. It is normal that your attention will wander. When it goes away, bring it back, as non-judgmentally as possible. The process of bringing back your attention strengthens your “mindfulness muscle.”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When your mind wanders, bring it back; if you have lost track of the count, start again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When you reach 10, start again at 1</a:t>
            </a:r>
          </a:p>
          <a:p>
            <a:pPr marL="0" indent="0"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40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12295" y="32084"/>
            <a:ext cx="8293767" cy="150582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/>
              <a:t>Benefits of Mindfulness Practice: </a:t>
            </a:r>
            <a:br>
              <a:rPr lang="en-US" sz="4400"/>
            </a:br>
            <a:r>
              <a:rPr lang="en-US" sz="4400"/>
              <a:t>What’s the Research?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03011" y="1505827"/>
            <a:ext cx="8040989" cy="5728129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700" dirty="0"/>
          </a:p>
          <a:p>
            <a:pPr>
              <a:defRPr/>
            </a:pPr>
            <a:r>
              <a:rPr lang="en-US" sz="3500" dirty="0"/>
              <a:t>Increases ability to direct attention</a:t>
            </a:r>
            <a:r>
              <a:rPr lang="en-US" sz="2400" dirty="0"/>
              <a:t>                             (e.g., Morrison et al., 2014; </a:t>
            </a:r>
            <a:r>
              <a:rPr lang="en-US" sz="2400" dirty="0" err="1"/>
              <a:t>Solhaug</a:t>
            </a:r>
            <a:r>
              <a:rPr lang="en-US" sz="2400" dirty="0"/>
              <a:t> et al., 2016)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700" dirty="0"/>
          </a:p>
          <a:p>
            <a:pPr>
              <a:defRPr/>
            </a:pPr>
            <a:r>
              <a:rPr lang="en-US" sz="3500" dirty="0"/>
              <a:t>Reduces anxiety and panic attacks                                </a:t>
            </a:r>
            <a:r>
              <a:rPr lang="en-US" sz="2400" dirty="0"/>
              <a:t>(e.g., Miller, Fletcher, &amp; Kabat-Zinn, 1995)</a:t>
            </a:r>
          </a:p>
          <a:p>
            <a:pPr marL="0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sz="3500" dirty="0"/>
              <a:t>Improves overall general health, mental health, social functioning, serenity, and empathy </a:t>
            </a:r>
            <a:r>
              <a:rPr lang="en-US" sz="2400" dirty="0"/>
              <a:t>(</a:t>
            </a:r>
            <a:r>
              <a:rPr lang="en-US" sz="2400" dirty="0" err="1"/>
              <a:t>Bazarko</a:t>
            </a:r>
            <a:r>
              <a:rPr lang="en-US" sz="2400" dirty="0"/>
              <a:t> et al., 2013)</a:t>
            </a:r>
          </a:p>
        </p:txBody>
      </p:sp>
    </p:spTree>
    <p:extLst>
      <p:ext uri="{BB962C8B-B14F-4D97-AF65-F5344CB8AC3E}">
        <p14:creationId xmlns:p14="http://schemas.microsoft.com/office/powerpoint/2010/main" val="334181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769" y="376733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/>
              <a:t>Two Minutes of Mindfulness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9733"/>
            <a:ext cx="8229600" cy="4525963"/>
          </a:xfrm>
        </p:spPr>
        <p:txBody>
          <a:bodyPr>
            <a:normAutofit fontScale="40000" lnSpcReduction="20000"/>
          </a:bodyPr>
          <a:lstStyle/>
          <a:p>
            <a:r>
              <a:rPr lang="en-US" altLang="en-US" sz="9000"/>
              <a:t>Feel your fingers; Now feel your toes. Try to stay open and curious to how they feel right now, in this moment</a:t>
            </a:r>
          </a:p>
          <a:p>
            <a:pPr marL="0" indent="0">
              <a:buNone/>
            </a:pPr>
            <a:endParaRPr lang="en-US" altLang="en-US" sz="2000"/>
          </a:p>
          <a:p>
            <a:r>
              <a:rPr lang="en-US" altLang="en-US" sz="9000"/>
              <a:t>Feel yourself take one breath, and then another. Notice the breaths as they are happening, in this very moment</a:t>
            </a:r>
          </a:p>
          <a:p>
            <a:pPr marL="0" indent="0">
              <a:buNone/>
            </a:pPr>
            <a:endParaRPr lang="en-US" altLang="en-US" sz="2000"/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796" y="5353237"/>
            <a:ext cx="1345850" cy="138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22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6304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/>
              <a:t>Self-Compassion</a:t>
            </a:r>
          </a:p>
        </p:txBody>
      </p:sp>
      <p:pic>
        <p:nvPicPr>
          <p:cNvPr id="3074" name="Picture 2" descr="http://risinguptheladderoflove.com/wp-content/uploads/2012/02/hug-yoursel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549" y="1593544"/>
            <a:ext cx="2796251" cy="443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5157" y="15935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>
                <a:ea typeface="MS PGothic" charset="0"/>
              </a:rPr>
              <a:t>Self-compassion cultivates the                                         quality of being a kind,                                                                        encouraging friend to oneself                                                                         in any circumstance </a:t>
            </a:r>
          </a:p>
          <a:p>
            <a:pPr marL="0" indent="0">
              <a:buNone/>
              <a:defRPr/>
            </a:pPr>
            <a:endParaRPr lang="en-US" sz="900">
              <a:ea typeface="MS PGothic" charset="0"/>
            </a:endParaRPr>
          </a:p>
          <a:p>
            <a:pPr>
              <a:defRPr/>
            </a:pPr>
            <a:r>
              <a:rPr lang="en-US">
                <a:ea typeface="MS PGothic" charset="0"/>
              </a:rPr>
              <a:t>Self-compassion is not the                                             same as self-esteem or thinking                       positive </a:t>
            </a:r>
          </a:p>
          <a:p>
            <a:pPr marL="0" indent="0">
              <a:buNone/>
              <a:defRPr/>
            </a:pPr>
            <a:endParaRPr lang="en-US" sz="900">
              <a:ea typeface="MS PGothic" charset="0"/>
            </a:endParaRPr>
          </a:p>
          <a:p>
            <a:pPr>
              <a:defRPr/>
            </a:pPr>
            <a:r>
              <a:rPr lang="en-US">
                <a:ea typeface="MS PGothic" charset="0"/>
              </a:rPr>
              <a:t>Self-compassion is a powerful                            antidote to self-criticism</a:t>
            </a:r>
          </a:p>
          <a:p>
            <a:pPr marL="0" indent="0">
              <a:buNone/>
            </a:pPr>
            <a:endParaRPr lang="en-US" sz="1050">
              <a:ea typeface="MS PGothic" charset="0"/>
            </a:endParaRPr>
          </a:p>
          <a:p>
            <a:pPr marL="0" indent="0">
              <a:buNone/>
            </a:pPr>
            <a:endParaRPr lang="en-US" sz="1050">
              <a:ea typeface="MS PGothic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18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369" y="440015"/>
            <a:ext cx="8229600" cy="1143000"/>
          </a:xfrm>
        </p:spPr>
        <p:txBody>
          <a:bodyPr>
            <a:normAutofit/>
          </a:bodyPr>
          <a:lstStyle/>
          <a:p>
            <a:r>
              <a:rPr lang="en-US" sz="4100"/>
              <a:t>Two Minutes of Self-Compassion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9999"/>
            <a:ext cx="8229600" cy="4525963"/>
          </a:xfrm>
        </p:spPr>
        <p:txBody>
          <a:bodyPr>
            <a:normAutofit/>
          </a:bodyPr>
          <a:lstStyle/>
          <a:p>
            <a:r>
              <a:rPr lang="en-US" sz="3500" dirty="0"/>
              <a:t>“Inhale, my friend; Exhale, my friend”</a:t>
            </a:r>
          </a:p>
          <a:p>
            <a:endParaRPr lang="en-US" sz="2000" dirty="0"/>
          </a:p>
          <a:p>
            <a:r>
              <a:rPr lang="en-US" sz="3500" dirty="0"/>
              <a:t>Where do I feel the difficult emotion in my body, in this moment?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3500" dirty="0"/>
              <a:t>Self-Compassion Break (Neff, 2011)</a:t>
            </a:r>
          </a:p>
          <a:p>
            <a:pPr marL="0" indent="0">
              <a:buNone/>
            </a:pPr>
            <a:endParaRPr lang="en-US" sz="35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53" y="5078029"/>
            <a:ext cx="1345850" cy="138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6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88232"/>
            <a:ext cx="8085221" cy="130394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/>
              <a:t>Introduction &amp; Today’s Intention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0127" y="1119459"/>
            <a:ext cx="8221578" cy="5465825"/>
          </a:xfrm>
        </p:spPr>
        <p:txBody>
          <a:bodyPr>
            <a:noAutofit/>
          </a:bodyPr>
          <a:lstStyle/>
          <a:p>
            <a:r>
              <a:rPr lang="en-US" dirty="0"/>
              <a:t>My background: science, practice, person</a:t>
            </a:r>
          </a:p>
          <a:p>
            <a:r>
              <a:rPr lang="en-US" dirty="0"/>
              <a:t>Enhancing mental focus and well-being is a normal, human, lifetime task—it doesn’t reflect that there is anything “wrong” with you</a:t>
            </a:r>
          </a:p>
          <a:p>
            <a:r>
              <a:rPr lang="en-US" dirty="0"/>
              <a:t>Stress, trauma, anxiety, and depression make it harder to pay attention</a:t>
            </a:r>
          </a:p>
          <a:p>
            <a:r>
              <a:rPr lang="en-US" dirty="0"/>
              <a:t>Practicing specific techniques can help!</a:t>
            </a:r>
          </a:p>
          <a:p>
            <a:r>
              <a:rPr lang="en-US" dirty="0"/>
              <a:t>You can decide which skills seem like the best fit for you</a:t>
            </a:r>
          </a:p>
        </p:txBody>
      </p:sp>
    </p:spTree>
    <p:extLst>
      <p:ext uri="{BB962C8B-B14F-4D97-AF65-F5344CB8AC3E}">
        <p14:creationId xmlns:p14="http://schemas.microsoft.com/office/powerpoint/2010/main" val="3282935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1473"/>
            <a:ext cx="8229600" cy="156304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/>
              <a:t>Lovingkindness Meditation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1892" y="1430953"/>
            <a:ext cx="8882107" cy="52855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Research demonstrates that practicing this meditation reduces depression and anxiety and improves physical health </a:t>
            </a:r>
            <a:r>
              <a:rPr lang="en-US" sz="2000" dirty="0"/>
              <a:t>(Hoge et al., 2013; Simpson et al., 2013)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r>
              <a:rPr lang="en-US" sz="2800" dirty="0"/>
              <a:t>The meditation involves silent repetition of the following phrases, over and over, matched to the breath if you like, for at least 5 minutes per day</a:t>
            </a:r>
            <a:r>
              <a:rPr lang="en-US" sz="2000" dirty="0"/>
              <a:t>:</a:t>
            </a:r>
          </a:p>
          <a:p>
            <a:pPr marL="0" indent="0">
              <a:buNone/>
              <a:defRPr/>
            </a:pPr>
            <a:r>
              <a:rPr lang="en-US" sz="2000" dirty="0"/>
              <a:t> 	</a:t>
            </a:r>
            <a:r>
              <a:rPr lang="en-US" sz="2200" dirty="0"/>
              <a:t>   - May I be safe                </a:t>
            </a:r>
          </a:p>
          <a:p>
            <a:pPr marL="0" indent="0">
              <a:buNone/>
              <a:defRPr/>
            </a:pPr>
            <a:r>
              <a:rPr lang="en-US" sz="2200" dirty="0"/>
              <a:t>          - May I be happy             </a:t>
            </a:r>
          </a:p>
          <a:p>
            <a:pPr marL="0" indent="0">
              <a:buNone/>
              <a:defRPr/>
            </a:pPr>
            <a:r>
              <a:rPr lang="en-US" sz="2200" dirty="0"/>
              <a:t>          - May I be healthy</a:t>
            </a:r>
          </a:p>
          <a:p>
            <a:pPr marL="0" indent="0">
              <a:buNone/>
              <a:defRPr/>
            </a:pPr>
            <a:r>
              <a:rPr lang="en-US" sz="2200" dirty="0"/>
              <a:t>          - May I live with ease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dirty="0">
              <a:ea typeface="MS PGothic" charset="0"/>
            </a:endParaRPr>
          </a:p>
          <a:p>
            <a:pPr marL="0" indent="0">
              <a:buNone/>
            </a:pPr>
            <a:endParaRPr lang="en-US" sz="1050" dirty="0">
              <a:ea typeface="MS PGothic" charset="0"/>
            </a:endParaRPr>
          </a:p>
          <a:p>
            <a:pPr marL="0" indent="0">
              <a:buNone/>
            </a:pPr>
            <a:endParaRPr lang="en-US" sz="1050" dirty="0">
              <a:ea typeface="MS PGothic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082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14D8-EF88-5C48-91B3-B123EB7E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859" y="11170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Establish 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Mental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BAF3E-6BF1-AB41-A2F6-D513ADB93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1417639"/>
            <a:ext cx="5277852" cy="563077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=</a:t>
            </a:r>
          </a:p>
          <a:p>
            <a:pPr marL="0" indent="0">
              <a:buNone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1A1E5E-5085-0F46-A992-214724133DD4}"/>
              </a:ext>
            </a:extLst>
          </p:cNvPr>
          <p:cNvSpPr txBox="1"/>
          <p:nvPr/>
        </p:nvSpPr>
        <p:spPr>
          <a:xfrm>
            <a:off x="880533" y="4301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76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1473"/>
            <a:ext cx="8229600" cy="156304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/>
              <a:t>Research Evidence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1893" y="1430953"/>
            <a:ext cx="8784454" cy="478341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a typeface="MS PGothic" charset="0"/>
              </a:rPr>
              <a:t>Hundreds of research studies                           demonstrate that these skills are                  </a:t>
            </a:r>
            <a:r>
              <a:rPr lang="en-US" b="1" dirty="0">
                <a:ea typeface="MS PGothic" charset="0"/>
              </a:rPr>
              <a:t>strongly</a:t>
            </a:r>
            <a:r>
              <a:rPr lang="en-US" dirty="0">
                <a:ea typeface="MS PGothic" charset="0"/>
              </a:rPr>
              <a:t> related to well-being</a:t>
            </a:r>
          </a:p>
          <a:p>
            <a:pPr marL="0" indent="0">
              <a:buNone/>
              <a:defRPr/>
            </a:pPr>
            <a:endParaRPr lang="en-US" sz="800" dirty="0">
              <a:ea typeface="MS PGothic" charset="0"/>
            </a:endParaRPr>
          </a:p>
          <a:p>
            <a:pPr>
              <a:defRPr/>
            </a:pPr>
            <a:r>
              <a:rPr lang="en-US" dirty="0">
                <a:ea typeface="MS PGothic" charset="0"/>
              </a:rPr>
              <a:t>Studies also show that these                                    skills </a:t>
            </a:r>
            <a:r>
              <a:rPr lang="en-US" b="1" dirty="0">
                <a:ea typeface="MS PGothic" charset="0"/>
              </a:rPr>
              <a:t>can be learned</a:t>
            </a:r>
            <a:r>
              <a:rPr lang="en-US" dirty="0">
                <a:ea typeface="MS PGothic" charset="0"/>
              </a:rPr>
              <a:t>, and are                                linked with changes in our                   thoughts, </a:t>
            </a:r>
            <a:r>
              <a:rPr lang="en-US" b="1" dirty="0">
                <a:ea typeface="MS PGothic" charset="0"/>
              </a:rPr>
              <a:t>thoughts, feelings, brains, and nervous systems</a:t>
            </a:r>
          </a:p>
          <a:p>
            <a:pPr marL="0" indent="0">
              <a:buNone/>
              <a:defRPr/>
            </a:pPr>
            <a:endParaRPr lang="en-US" sz="900" dirty="0">
              <a:ea typeface="MS PGothic" charset="0"/>
            </a:endParaRPr>
          </a:p>
          <a:p>
            <a:pPr>
              <a:defRPr/>
            </a:pPr>
            <a:r>
              <a:rPr lang="en-US" b="1" dirty="0">
                <a:ea typeface="MS PGothic" charset="0"/>
              </a:rPr>
              <a:t>You can investigate </a:t>
            </a:r>
            <a:r>
              <a:rPr lang="en-US" dirty="0">
                <a:ea typeface="MS PGothic" charset="0"/>
              </a:rPr>
              <a:t>these topics and find research examples on Google Scholar or on </a:t>
            </a:r>
            <a:r>
              <a:rPr lang="en-US" dirty="0" err="1">
                <a:ea typeface="MS PGothic" charset="0"/>
              </a:rPr>
              <a:t>PubMed.gov</a:t>
            </a:r>
            <a:endParaRPr lang="en-US" dirty="0">
              <a:ea typeface="MS PGothic" charset="0"/>
            </a:endParaRPr>
          </a:p>
          <a:p>
            <a:pPr marL="0" indent="0">
              <a:buNone/>
            </a:pPr>
            <a:endParaRPr lang="en-US" sz="1050" dirty="0">
              <a:ea typeface="MS PGothic" charset="0"/>
            </a:endParaRPr>
          </a:p>
          <a:p>
            <a:pPr marL="0" indent="0">
              <a:buNone/>
            </a:pPr>
            <a:endParaRPr lang="en-US" sz="1050" dirty="0">
              <a:ea typeface="MS PGothic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546" y="2192907"/>
            <a:ext cx="2228297" cy="213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48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192505" y="1217146"/>
            <a:ext cx="8778380" cy="4630201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buNone/>
            </a:pPr>
            <a:r>
              <a:rPr lang="en-US" altLang="en-US" sz="12800" dirty="0"/>
              <a:t>CAPS - Pavilion 120, (206) 296-6090</a:t>
            </a:r>
          </a:p>
          <a:p>
            <a:pPr marL="0" indent="0" eaLnBrk="1" hangingPunct="1">
              <a:buNone/>
            </a:pPr>
            <a:r>
              <a:rPr lang="en-US" altLang="en-US" sz="12800" dirty="0">
                <a:hlinkClick r:id="rId3"/>
              </a:rPr>
              <a:t>caps@seattleu.edu</a:t>
            </a:r>
            <a:endParaRPr lang="en-US" altLang="en-US" sz="12800" dirty="0"/>
          </a:p>
          <a:p>
            <a:pPr marL="0" indent="0" eaLnBrk="1" hangingPunct="1">
              <a:buNone/>
            </a:pPr>
            <a:endParaRPr lang="en-US" altLang="en-US" sz="7200" dirty="0"/>
          </a:p>
          <a:p>
            <a:pPr marL="0" indent="0" eaLnBrk="1" hangingPunct="1">
              <a:buNone/>
            </a:pPr>
            <a:r>
              <a:rPr lang="en-US" altLang="en-US" sz="12800" dirty="0">
                <a:hlinkClick r:id="rId4"/>
              </a:rPr>
              <a:t>www.PsychologyToday.com</a:t>
            </a:r>
            <a:r>
              <a:rPr lang="en-US" altLang="en-US" sz="12800" dirty="0"/>
              <a:t> (off-campus therapy)</a:t>
            </a:r>
          </a:p>
          <a:p>
            <a:pPr marL="0" indent="0" eaLnBrk="1" hangingPunct="1">
              <a:buNone/>
            </a:pPr>
            <a:endParaRPr lang="en-US" altLang="en-US" sz="7200" dirty="0"/>
          </a:p>
          <a:p>
            <a:pPr marL="0" indent="0">
              <a:buNone/>
            </a:pPr>
            <a:r>
              <a:rPr lang="en-US" altLang="en-US" sz="12800" dirty="0"/>
              <a:t>Relaxation/mediation tracks: </a:t>
            </a:r>
            <a:r>
              <a:rPr lang="en-US" altLang="en-US" sz="12800" dirty="0">
                <a:hlinkClick r:id="rId5"/>
              </a:rPr>
              <a:t>http://marc.ucla.edu/body.cfm?id=22</a:t>
            </a:r>
            <a:endParaRPr lang="en-US" altLang="en-US" sz="12800" dirty="0"/>
          </a:p>
          <a:p>
            <a:pPr marL="0" indent="0">
              <a:buNone/>
            </a:pPr>
            <a:endParaRPr lang="en-US" altLang="en-US" sz="2000" dirty="0"/>
          </a:p>
          <a:p>
            <a:pPr marL="0" indent="0" eaLnBrk="1" hangingPunct="1">
              <a:buNone/>
            </a:pPr>
            <a:endParaRPr lang="en-US" altLang="en-US" sz="7200" dirty="0"/>
          </a:p>
          <a:p>
            <a:pPr marL="0" indent="0">
              <a:buNone/>
            </a:pPr>
            <a:r>
              <a:rPr lang="en-US" altLang="en-US" sz="12800" dirty="0"/>
              <a:t>YouTube channel: </a:t>
            </a:r>
            <a:r>
              <a:rPr lang="en-US" altLang="en-US" sz="12800" dirty="0" err="1"/>
              <a:t>HowtoADHD</a:t>
            </a:r>
            <a:endParaRPr lang="en-US" altLang="en-US" sz="12800" dirty="0"/>
          </a:p>
          <a:p>
            <a:pPr marL="0" indent="0">
              <a:buNone/>
            </a:pPr>
            <a:r>
              <a:rPr lang="en-US" altLang="en-US" sz="12800" dirty="0">
                <a:hlinkClick r:id="rId6"/>
              </a:rPr>
              <a:t>https://www.youtube.com/watch?v=l--Sa_C4bcY&amp;ab_channel=HowtoADHD</a:t>
            </a:r>
            <a:endParaRPr lang="en-US" altLang="en-US" sz="12800" dirty="0"/>
          </a:p>
          <a:p>
            <a:pPr marL="0" indent="0">
              <a:buNone/>
            </a:pPr>
            <a:endParaRPr lang="en-US" altLang="en-US" sz="4000" dirty="0"/>
          </a:p>
          <a:p>
            <a:pPr marL="0" indent="0">
              <a:buNone/>
            </a:pPr>
            <a:r>
              <a:rPr lang="en-US" altLang="en-US" sz="12800" dirty="0"/>
              <a:t>                Urgent Mental Health/Suicide/Emergency:     		       </a:t>
            </a:r>
            <a:r>
              <a:rPr lang="en-US" altLang="en-US" sz="12800" dirty="0">
                <a:solidFill>
                  <a:schemeClr val="accent2"/>
                </a:solidFill>
              </a:rPr>
              <a:t>Public Safety, x5911</a:t>
            </a:r>
          </a:p>
          <a:p>
            <a:pPr marL="0" indent="0">
              <a:buNone/>
            </a:pPr>
            <a:endParaRPr lang="en-US" altLang="en-US" sz="6400" dirty="0"/>
          </a:p>
          <a:p>
            <a:pPr marL="0" indent="0">
              <a:buNone/>
            </a:pPr>
            <a:endParaRPr lang="en-US" alt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2307" y="0"/>
            <a:ext cx="7106575" cy="139436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785627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653" y="353683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6582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88232"/>
            <a:ext cx="8085221" cy="130394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/>
              <a:t>Getting Distracted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0127" y="1119459"/>
            <a:ext cx="8221578" cy="5465825"/>
          </a:xfrm>
        </p:spPr>
        <p:txBody>
          <a:bodyPr>
            <a:noAutofit/>
          </a:bodyPr>
          <a:lstStyle/>
          <a:p>
            <a:r>
              <a:rPr lang="en-US" dirty="0"/>
              <a:t>You are probably going to have lots of thoughts in the next 45 minutes</a:t>
            </a:r>
          </a:p>
          <a:p>
            <a:r>
              <a:rPr lang="en-US" dirty="0"/>
              <a:t>During this session, let’s practice returning your mind back when it wanders away</a:t>
            </a:r>
          </a:p>
          <a:p>
            <a:r>
              <a:rPr lang="en-US" dirty="0"/>
              <a:t>Let’s try choosing something specific to come back to, like wiggling your toes, touching an object, tuning into the breath, or looking at something in this room</a:t>
            </a:r>
          </a:p>
          <a:p>
            <a:r>
              <a:rPr lang="en-US" dirty="0"/>
              <a:t>Try not to judge yourself when you get distracted and need to bring your mind back</a:t>
            </a:r>
          </a:p>
        </p:txBody>
      </p:sp>
    </p:spTree>
    <p:extLst>
      <p:ext uri="{BB962C8B-B14F-4D97-AF65-F5344CB8AC3E}">
        <p14:creationId xmlns:p14="http://schemas.microsoft.com/office/powerpoint/2010/main" val="352360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929A3-68D2-3F48-B773-E991A0FB4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Brain’s Attention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F6D82-A9C3-DB4B-91D8-78A8E09B8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76" y="1417639"/>
            <a:ext cx="9144000" cy="5111150"/>
          </a:xfrm>
        </p:spPr>
        <p:txBody>
          <a:bodyPr/>
          <a:lstStyle/>
          <a:p>
            <a:r>
              <a:rPr lang="en-US" dirty="0"/>
              <a:t>Default Mode Network (DMN)</a:t>
            </a:r>
          </a:p>
          <a:p>
            <a:r>
              <a:rPr lang="en-US" dirty="0"/>
              <a:t>Task Positive Network/ Central Executive Network</a:t>
            </a:r>
          </a:p>
          <a:p>
            <a:r>
              <a:rPr lang="en-US" dirty="0"/>
              <a:t>The Salience Network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ADD723-B665-AE42-85B9-A2CE71632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250" y="3429000"/>
            <a:ext cx="5397500" cy="29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09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14D8-EF88-5C48-91B3-B123EB7EA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10 Breaths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BAF3E-6BF1-AB41-A2F6-D513ADB93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978" y="1417639"/>
            <a:ext cx="8867274" cy="563077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Pay attention to our breath for 10 breaths. It is normal that your attention will wander. When it goes away, bring it back, as non-judgmentally as possible. The process of bringing back your attention strengthens your “mindfulness muscle.”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When your mind wanders, bring it back; if you have lost track of the count, start again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When you reach 10, start again at 1</a:t>
            </a:r>
          </a:p>
          <a:p>
            <a:pPr marL="0" indent="0"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9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929A3-68D2-3F48-B773-E991A0FB4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Attention and Well-Being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F6D82-A9C3-DB4B-91D8-78A8E09B8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5552"/>
            <a:ext cx="9144000" cy="5111150"/>
          </a:xfrm>
        </p:spPr>
        <p:txBody>
          <a:bodyPr>
            <a:normAutofit/>
          </a:bodyPr>
          <a:lstStyle/>
          <a:p>
            <a:r>
              <a:rPr lang="en-US" dirty="0"/>
              <a:t>Stress, trauma, depression, and anxiety each make attention and concentration more difficult</a:t>
            </a:r>
          </a:p>
          <a:p>
            <a:r>
              <a:rPr lang="en-US" dirty="0"/>
              <a:t>Difficulties with attention and concentration can contribute to stress, depression, and anxiety</a:t>
            </a:r>
          </a:p>
          <a:p>
            <a:r>
              <a:rPr lang="en-US" dirty="0"/>
              <a:t>Improving attention and concentration can enhance well-being. Why? </a:t>
            </a:r>
          </a:p>
          <a:p>
            <a:pPr marL="0" indent="0">
              <a:buNone/>
            </a:pPr>
            <a:r>
              <a:rPr lang="en-US" dirty="0"/>
              <a:t>          Cultivating present-moment awareness can    		     reduce rumination, decrease self-judgment, and    		improve emotion regulation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97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60338"/>
            <a:ext cx="8229600" cy="1864311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Is this ADD or ADHD? How do I know if I have ADHD?</a:t>
            </a:r>
          </a:p>
        </p:txBody>
      </p:sp>
      <p:sp>
        <p:nvSpPr>
          <p:cNvPr id="2" name="AutoShape 2" descr="https://i.guim.co.uk/img/static/sys-images/Guardian/Pix/pictures/2013/3/13/1363193472989/Man-running-while-listeni-010.jpg?w=620&amp;q=85&amp;auto=format&amp;sharp=10&amp;s=dd441c1d0dee6bd99177fc16f99c68f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https://i.guim.co.uk/img/static/sys-images/Guardian/Pix/pictures/2013/3/13/1363193472989/Man-running-while-listeni-010.jpg?w=620&amp;q=85&amp;auto=format&amp;sharp=10&amp;s=dd441c1d0dee6bd99177fc16f99c68f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695" y="3792715"/>
            <a:ext cx="5536571" cy="2696861"/>
          </a:xfrm>
        </p:spPr>
      </p:pic>
      <p:sp>
        <p:nvSpPr>
          <p:cNvPr id="11" name="Rectangle 10"/>
          <p:cNvSpPr/>
          <p:nvPr/>
        </p:nvSpPr>
        <p:spPr>
          <a:xfrm>
            <a:off x="307974" y="1899316"/>
            <a:ext cx="85352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It’s normal to struggle with attention, and it doesn’t necessarily mean that you have ADD/ ADHD. Attention difficulties aren’t all or nothing. People with or without ADD/ ADHD can improve attention with practice. </a:t>
            </a:r>
          </a:p>
        </p:txBody>
      </p:sp>
    </p:spTree>
    <p:extLst>
      <p:ext uri="{BB962C8B-B14F-4D97-AF65-F5344CB8AC3E}">
        <p14:creationId xmlns:p14="http://schemas.microsoft.com/office/powerpoint/2010/main" val="335208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14D8-EF88-5C48-91B3-B123EB7E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859" y="11170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Establish 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Mental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BAF3E-6BF1-AB41-A2F6-D513ADB93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1417639"/>
            <a:ext cx="5277852" cy="563077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=</a:t>
            </a:r>
          </a:p>
          <a:p>
            <a:pPr marL="0" indent="0">
              <a:buNone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1A1E5E-5085-0F46-A992-214724133DD4}"/>
              </a:ext>
            </a:extLst>
          </p:cNvPr>
          <p:cNvSpPr txBox="1"/>
          <p:nvPr/>
        </p:nvSpPr>
        <p:spPr>
          <a:xfrm>
            <a:off x="880533" y="4301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24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14D8-EF88-5C48-91B3-B123EB7EA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10 Breaths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BAF3E-6BF1-AB41-A2F6-D513ADB93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978" y="1417639"/>
            <a:ext cx="8867274" cy="563077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Pay attention to our breath for 10 breaths. It is normal that your attention will wander. When it goes away, bring it back, as non-judgmentally as possible. The process of bringing back your attention strengthens your “mindfulness muscle.”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When your mind wanders, bring it back; if you have lost track of the count, start again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When you reach 10, start again at 1</a:t>
            </a:r>
          </a:p>
          <a:p>
            <a:pPr marL="0" indent="0"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18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16490</TotalTime>
  <Words>1391</Words>
  <Application>Microsoft Macintosh PowerPoint</Application>
  <PresentationFormat>On-screen Show (4:3)</PresentationFormat>
  <Paragraphs>147</Paragraphs>
  <Slides>24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Rockwell</vt:lpstr>
      <vt:lpstr>Wingdings</vt:lpstr>
      <vt:lpstr>Office Theme</vt:lpstr>
      <vt:lpstr>Enhancing Mental Focus and Well-Being  Rachel Turow, Ph.D. </vt:lpstr>
      <vt:lpstr>Introduction &amp; Today’s Intention</vt:lpstr>
      <vt:lpstr>Getting Distracted</vt:lpstr>
      <vt:lpstr>The Brain’s Attention Networks</vt:lpstr>
      <vt:lpstr>Counting 10 Breaths</vt:lpstr>
      <vt:lpstr>Attention and Well-Being</vt:lpstr>
      <vt:lpstr>Is this ADD or ADHD? How do I know if I have ADHD?</vt:lpstr>
      <vt:lpstr>Establish a  Mental  Home</vt:lpstr>
      <vt:lpstr>Counting 10 Breaths</vt:lpstr>
      <vt:lpstr>Mindfulness/  Embodied Awareness</vt:lpstr>
      <vt:lpstr>Two Kinds of Attention Skills</vt:lpstr>
      <vt:lpstr>There’s More in This Moment</vt:lpstr>
      <vt:lpstr>Your Goal is Not to “Stay Focused,”  but to Return Your Focus Quickly</vt:lpstr>
      <vt:lpstr>Establish a  Mental  Home</vt:lpstr>
      <vt:lpstr>Counting 10 Breaths</vt:lpstr>
      <vt:lpstr>Benefits of Mindfulness Practice:  What’s the Research?</vt:lpstr>
      <vt:lpstr>Two Minutes of Mindfulness</vt:lpstr>
      <vt:lpstr>Self-Compassion</vt:lpstr>
      <vt:lpstr>Two Minutes of Self-Compassion</vt:lpstr>
      <vt:lpstr>Lovingkindness Meditation</vt:lpstr>
      <vt:lpstr>Establish a  Mental  Home</vt:lpstr>
      <vt:lpstr>Research Evidence</vt:lpstr>
      <vt:lpstr>Resources</vt:lpstr>
      <vt:lpstr>Thank You!</vt:lpstr>
    </vt:vector>
  </TitlesOfParts>
  <Company>Office of Information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Seattle University</dc:creator>
  <cp:lastModifiedBy>Jon Turow</cp:lastModifiedBy>
  <cp:revision>157</cp:revision>
  <cp:lastPrinted>2016-02-09T18:40:57Z</cp:lastPrinted>
  <dcterms:created xsi:type="dcterms:W3CDTF">2014-04-24T22:34:56Z</dcterms:created>
  <dcterms:modified xsi:type="dcterms:W3CDTF">2022-04-05T16:12:21Z</dcterms:modified>
</cp:coreProperties>
</file>