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A3122B4-8EF9-4B90-B67C-E075D7FC2192}">
          <p14:sldIdLst>
            <p14:sldId id="256"/>
            <p14:sldId id="257"/>
            <p14:sldId id="261"/>
            <p14:sldId id="258"/>
            <p14:sldId id="259"/>
            <p14:sldId id="260"/>
            <p14:sldId id="262"/>
            <p14:sldId id="263"/>
            <p14:sldId id="264"/>
            <p14:sldId id="265"/>
            <p14:sldId id="266"/>
            <p14:sldId id="268"/>
            <p14:sldId id="267"/>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F85B3F-901B-4BA0-90E3-A3E87A52AAAE}" v="2" dt="2022-08-31T23:26:05.0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C43A76A3-ADC8-4477-8FC1-B9DD55D84908}" type="datetime1">
              <a:rPr lang="en-US" smtClean="0"/>
              <a:t>1/30/2023</a:t>
            </a:fld>
            <a:endParaRPr lang="en-US" dirty="0"/>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dirty="0"/>
          </a:p>
        </p:txBody>
      </p:sp>
    </p:spTree>
    <p:extLst>
      <p:ext uri="{BB962C8B-B14F-4D97-AF65-F5344CB8AC3E}">
        <p14:creationId xmlns:p14="http://schemas.microsoft.com/office/powerpoint/2010/main" val="373507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D6762538-DC4D-4667-96E5-B3278DDF8B12}" type="datetime1">
              <a:rPr lang="en-US" smtClean="0"/>
              <a:t>1/30/2023</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240760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05880548-5C08-4BE3-B63E-F2BB63B0B00C}" type="datetime1">
              <a:rPr lang="en-US" smtClean="0"/>
              <a:t>1/30/2023</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197182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DE7F49BE-398D-479A-8A7E-5DDBCA61EDCB}" type="datetime1">
              <a:rPr lang="en-US" smtClean="0"/>
              <a:t>1/30/2023</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79995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77240" y="1709738"/>
            <a:ext cx="10570210"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77240" y="4589463"/>
            <a:ext cx="1057021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CCD0C193-4974-4A1F-9C63-07D595E30D66}" type="datetime1">
              <a:rPr lang="en-US" smtClean="0"/>
              <a:t>1/30/2023</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39885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701AA87F-28D4-4BF0-B81F-877A89DFD5AC}" type="datetime1">
              <a:rPr lang="en-US" smtClean="0"/>
              <a:t>1/30/2023</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87541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1812"/>
            <a:ext cx="5220335"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825749"/>
            <a:ext cx="5220335"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1812"/>
            <a:ext cx="5183188"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825749"/>
            <a:ext cx="5183188"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A8A9F1F3-208B-49A3-B337-9C8ACEB3E0E1}" type="datetime1">
              <a:rPr lang="en-US" smtClean="0"/>
              <a:t>1/30/2023</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532535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a:xfrm>
            <a:off x="777240" y="365125"/>
            <a:ext cx="1065911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27AF6CA6-7293-4AA2-A0E0-A3BF4416E786}" type="datetime1">
              <a:rPr lang="en-US" smtClean="0"/>
              <a:t>1/30/2023</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60807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98D87016-7BCD-46FB-8EE3-AB6C369108B4}" type="datetime1">
              <a:rPr lang="en-US" smtClean="0"/>
              <a:t>1/30/2023</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98535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2501900"/>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3092450"/>
            <a:ext cx="3994785" cy="27765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A1547011-1FFC-4EF8-9A2E-53B4AD2ADBD4}" type="datetime1">
              <a:rPr lang="en-US" smtClean="0"/>
              <a:t>1/30/2023</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888396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77240" y="457200"/>
            <a:ext cx="3994785" cy="2505456"/>
          </a:xfrm>
        </p:spPr>
        <p:txBody>
          <a:bodyPr anchor="b"/>
          <a:lstStyle>
            <a:lvl1pPr>
              <a:defRPr sz="4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77240" y="3081275"/>
            <a:ext cx="3994785" cy="277977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9562EB47-45B4-4EF5-A743-B4885DD2F060}" type="datetime1">
              <a:rPr lang="en-US" smtClean="0"/>
              <a:t>1/30/2023</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54748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9B5B3C5-A599-465B-B2B9-866E8B2087CE}"/>
              </a:ext>
            </a:extLst>
          </p:cNvPr>
          <p:cNvSpPr/>
          <p:nvPr/>
        </p:nvSpPr>
        <p:spPr>
          <a:xfrm>
            <a:off x="-1" y="-1"/>
            <a:ext cx="121920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5C84982-7DD0-43B1-8A2D-BFA4DF1B4E60}"/>
              </a:ext>
            </a:extLst>
          </p:cNvPr>
          <p:cNvSpPr/>
          <p:nvPr/>
        </p:nvSpPr>
        <p:spPr>
          <a:xfrm>
            <a:off x="-1" y="-1"/>
            <a:ext cx="12192001"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8" name="Decorative Circles">
            <a:extLst>
              <a:ext uri="{FF2B5EF4-FFF2-40B4-BE49-F238E27FC236}">
                <a16:creationId xmlns:a16="http://schemas.microsoft.com/office/drawing/2014/main" id="{1D912E1C-3BBA-42F0-A3EE-FEC382E7230A}"/>
              </a:ext>
            </a:extLst>
          </p:cNvPr>
          <p:cNvGrpSpPr/>
          <p:nvPr/>
        </p:nvGrpSpPr>
        <p:grpSpPr>
          <a:xfrm>
            <a:off x="-1" y="-1"/>
            <a:ext cx="12192001" cy="6858001"/>
            <a:chOff x="-1" y="-1"/>
            <a:chExt cx="12192001" cy="6858001"/>
          </a:xfrm>
        </p:grpSpPr>
        <p:sp>
          <p:nvSpPr>
            <p:cNvPr id="21" name="Oval 20">
              <a:extLst>
                <a:ext uri="{FF2B5EF4-FFF2-40B4-BE49-F238E27FC236}">
                  <a16:creationId xmlns:a16="http://schemas.microsoft.com/office/drawing/2014/main" id="{2FEEAC76-E273-46A8-8F8E-CE59860FE70D}"/>
                </a:ext>
              </a:extLst>
            </p:cNvPr>
            <p:cNvSpPr/>
            <p:nvPr/>
          </p:nvSpPr>
          <p:spPr>
            <a:xfrm>
              <a:off x="209098" y="727602"/>
              <a:ext cx="172408" cy="172408"/>
            </a:xfrm>
            <a:prstGeom prst="ellipse">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6594A0E-9400-45AD-A431-1DA1C0B28966}"/>
                </a:ext>
              </a:extLst>
            </p:cNvPr>
            <p:cNvSpPr/>
            <p:nvPr/>
          </p:nvSpPr>
          <p:spPr>
            <a:xfrm>
              <a:off x="949947" y="136523"/>
              <a:ext cx="113367" cy="113367"/>
            </a:xfrm>
            <a:prstGeom prst="ellipse">
              <a:avLst/>
            </a:prstGeom>
            <a:solidFill>
              <a:srgbClr val="F39E2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0916D6C-D32F-42B6-8512-CD5EDB8F2B9B}"/>
                </a:ext>
              </a:extLst>
            </p:cNvPr>
            <p:cNvSpPr/>
            <p:nvPr/>
          </p:nvSpPr>
          <p:spPr>
            <a:xfrm>
              <a:off x="11575290" y="5859047"/>
              <a:ext cx="305780" cy="305780"/>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34846D-59C6-40F4-907C-F1A4689B58F1}"/>
                </a:ext>
              </a:extLst>
            </p:cNvPr>
            <p:cNvSpPr/>
            <p:nvPr/>
          </p:nvSpPr>
          <p:spPr>
            <a:xfrm>
              <a:off x="95730" y="1133938"/>
              <a:ext cx="226735" cy="226735"/>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5A257CDF-2E36-4DC7-8EE4-5CD8F8ECAC87}"/>
                </a:ext>
              </a:extLst>
            </p:cNvPr>
            <p:cNvSpPr/>
            <p:nvPr/>
          </p:nvSpPr>
          <p:spPr>
            <a:xfrm>
              <a:off x="11536830" y="554419"/>
              <a:ext cx="382700" cy="382700"/>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5B26E0E-A115-4AE2-82D8-76BB93CC494F}"/>
                </a:ext>
              </a:extLst>
            </p:cNvPr>
            <p:cNvSpPr/>
            <p:nvPr/>
          </p:nvSpPr>
          <p:spPr>
            <a:xfrm>
              <a:off x="1122430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755058DB-7E01-4E95-BF59-983AA1BBB38E}"/>
                </a:ext>
              </a:extLst>
            </p:cNvPr>
            <p:cNvSpPr/>
            <p:nvPr/>
          </p:nvSpPr>
          <p:spPr>
            <a:xfrm>
              <a:off x="11629630" y="5482355"/>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10F7E2-23F3-44D6-B09E-71E556536052}"/>
                </a:ext>
              </a:extLst>
            </p:cNvPr>
            <p:cNvSpPr/>
            <p:nvPr/>
          </p:nvSpPr>
          <p:spPr>
            <a:xfrm>
              <a:off x="1041532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59D5C391-E1DB-410A-A78C-ED3BBDFF0758}"/>
                </a:ext>
              </a:extLst>
            </p:cNvPr>
            <p:cNvSpPr/>
            <p:nvPr/>
          </p:nvSpPr>
          <p:spPr>
            <a:xfrm>
              <a:off x="10120382" y="6255986"/>
              <a:ext cx="305780" cy="3057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77C4944D-9373-4283-BCAA-927A0316659E}"/>
                </a:ext>
              </a:extLst>
            </p:cNvPr>
            <p:cNvSpPr/>
            <p:nvPr/>
          </p:nvSpPr>
          <p:spPr>
            <a:xfrm>
              <a:off x="9934343" y="6204350"/>
              <a:ext cx="113367" cy="11336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804C521-2D9F-4CE4-AFD3-D4F1551FEC6A}"/>
                </a:ext>
              </a:extLst>
            </p:cNvPr>
            <p:cNvSpPr/>
            <p:nvPr/>
          </p:nvSpPr>
          <p:spPr>
            <a:xfrm>
              <a:off x="11642244" y="6317718"/>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6" name="Freeform: Shape 55">
              <a:extLst>
                <a:ext uri="{FF2B5EF4-FFF2-40B4-BE49-F238E27FC236}">
                  <a16:creationId xmlns:a16="http://schemas.microsoft.com/office/drawing/2014/main" id="{755AC65C-13EF-4182-AA3C-62BE165CC033}"/>
                </a:ext>
              </a:extLst>
            </p:cNvPr>
            <p:cNvSpPr/>
            <p:nvPr/>
          </p:nvSpPr>
          <p:spPr>
            <a:xfrm>
              <a:off x="-1" y="-1"/>
              <a:ext cx="510196" cy="538336"/>
            </a:xfrm>
            <a:custGeom>
              <a:avLst/>
              <a:gdLst>
                <a:gd name="connsiteX0" fmla="*/ 0 w 510196"/>
                <a:gd name="connsiteY0" fmla="*/ 0 h 538336"/>
                <a:gd name="connsiteX1" fmla="*/ 459276 w 510196"/>
                <a:gd name="connsiteY1" fmla="*/ 0 h 538336"/>
                <a:gd name="connsiteX2" fmla="*/ 482126 w 510196"/>
                <a:gd name="connsiteY2" fmla="*/ 42098 h 538336"/>
                <a:gd name="connsiteX3" fmla="*/ 510196 w 510196"/>
                <a:gd name="connsiteY3" fmla="*/ 181136 h 538336"/>
                <a:gd name="connsiteX4" fmla="*/ 152996 w 510196"/>
                <a:gd name="connsiteY4" fmla="*/ 538336 h 538336"/>
                <a:gd name="connsiteX5" fmla="*/ 13958 w 510196"/>
                <a:gd name="connsiteY5" fmla="*/ 510266 h 538336"/>
                <a:gd name="connsiteX6" fmla="*/ 0 w 510196"/>
                <a:gd name="connsiteY6" fmla="*/ 502690 h 5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0196" h="538336">
                  <a:moveTo>
                    <a:pt x="0" y="0"/>
                  </a:moveTo>
                  <a:lnTo>
                    <a:pt x="459276" y="0"/>
                  </a:lnTo>
                  <a:lnTo>
                    <a:pt x="482126" y="42098"/>
                  </a:lnTo>
                  <a:cubicBezTo>
                    <a:pt x="500201" y="84833"/>
                    <a:pt x="510196" y="131817"/>
                    <a:pt x="510196" y="181136"/>
                  </a:cubicBezTo>
                  <a:cubicBezTo>
                    <a:pt x="510196" y="378412"/>
                    <a:pt x="350272" y="538336"/>
                    <a:pt x="152996" y="538336"/>
                  </a:cubicBezTo>
                  <a:cubicBezTo>
                    <a:pt x="103677" y="538336"/>
                    <a:pt x="56693" y="528341"/>
                    <a:pt x="13958" y="510266"/>
                  </a:cubicBezTo>
                  <a:lnTo>
                    <a:pt x="0" y="50269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8" name="Freeform: Shape 57">
              <a:extLst>
                <a:ext uri="{FF2B5EF4-FFF2-40B4-BE49-F238E27FC236}">
                  <a16:creationId xmlns:a16="http://schemas.microsoft.com/office/drawing/2014/main" id="{E40DA8D2-FA4B-4282-9D44-48C27B63A153}"/>
                </a:ext>
              </a:extLst>
            </p:cNvPr>
            <p:cNvSpPr/>
            <p:nvPr/>
          </p:nvSpPr>
          <p:spPr>
            <a:xfrm>
              <a:off x="10528695" y="1"/>
              <a:ext cx="554074" cy="282754"/>
            </a:xfrm>
            <a:custGeom>
              <a:avLst/>
              <a:gdLst>
                <a:gd name="connsiteX0" fmla="*/ 644 w 309162"/>
                <a:gd name="connsiteY0" fmla="*/ 0 h 157771"/>
                <a:gd name="connsiteX1" fmla="*/ 308518 w 309162"/>
                <a:gd name="connsiteY1" fmla="*/ 0 h 157771"/>
                <a:gd name="connsiteX2" fmla="*/ 309162 w 309162"/>
                <a:gd name="connsiteY2" fmla="*/ 3190 h 157771"/>
                <a:gd name="connsiteX3" fmla="*/ 154581 w 309162"/>
                <a:gd name="connsiteY3" fmla="*/ 157771 h 157771"/>
                <a:gd name="connsiteX4" fmla="*/ 0 w 309162"/>
                <a:gd name="connsiteY4" fmla="*/ 3190 h 157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162" h="157771">
                  <a:moveTo>
                    <a:pt x="644" y="0"/>
                  </a:moveTo>
                  <a:lnTo>
                    <a:pt x="308518" y="0"/>
                  </a:lnTo>
                  <a:lnTo>
                    <a:pt x="309162" y="3190"/>
                  </a:lnTo>
                  <a:cubicBezTo>
                    <a:pt x="309162" y="88563"/>
                    <a:pt x="239954" y="157771"/>
                    <a:pt x="154581" y="157771"/>
                  </a:cubicBezTo>
                  <a:cubicBezTo>
                    <a:pt x="69208" y="157771"/>
                    <a:pt x="0" y="88563"/>
                    <a:pt x="0" y="319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10" name="Oval 9">
              <a:extLst>
                <a:ext uri="{FF2B5EF4-FFF2-40B4-BE49-F238E27FC236}">
                  <a16:creationId xmlns:a16="http://schemas.microsoft.com/office/drawing/2014/main" id="{99065014-CB18-414D-A527-31ECC45700AB}"/>
                </a:ext>
              </a:extLst>
            </p:cNvPr>
            <p:cNvSpPr/>
            <p:nvPr/>
          </p:nvSpPr>
          <p:spPr>
            <a:xfrm>
              <a:off x="504140" y="1132500"/>
              <a:ext cx="84680" cy="8468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F39E27A-56C1-4328-8DF1-2DA147C78483}"/>
                </a:ext>
              </a:extLst>
            </p:cNvPr>
            <p:cNvSpPr/>
            <p:nvPr/>
          </p:nvSpPr>
          <p:spPr>
            <a:xfrm>
              <a:off x="12051348" y="5576515"/>
              <a:ext cx="137603" cy="210490"/>
            </a:xfrm>
            <a:custGeom>
              <a:avLst/>
              <a:gdLst>
                <a:gd name="connsiteX0" fmla="*/ 105245 w 137603"/>
                <a:gd name="connsiteY0" fmla="*/ 0 h 210490"/>
                <a:gd name="connsiteX1" fmla="*/ 137603 w 137603"/>
                <a:gd name="connsiteY1" fmla="*/ 6533 h 210490"/>
                <a:gd name="connsiteX2" fmla="*/ 137603 w 137603"/>
                <a:gd name="connsiteY2" fmla="*/ 203957 h 210490"/>
                <a:gd name="connsiteX3" fmla="*/ 105245 w 137603"/>
                <a:gd name="connsiteY3" fmla="*/ 210490 h 210490"/>
                <a:gd name="connsiteX4" fmla="*/ 0 w 137603"/>
                <a:gd name="connsiteY4" fmla="*/ 105245 h 210490"/>
                <a:gd name="connsiteX5" fmla="*/ 105245 w 137603"/>
                <a:gd name="connsiteY5" fmla="*/ 0 h 21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603" h="210490">
                  <a:moveTo>
                    <a:pt x="105245" y="0"/>
                  </a:moveTo>
                  <a:lnTo>
                    <a:pt x="137603" y="6533"/>
                  </a:lnTo>
                  <a:lnTo>
                    <a:pt x="137603" y="203957"/>
                  </a:lnTo>
                  <a:lnTo>
                    <a:pt x="105245" y="210490"/>
                  </a:lnTo>
                  <a:cubicBezTo>
                    <a:pt x="47120" y="210490"/>
                    <a:pt x="0" y="163370"/>
                    <a:pt x="0" y="105245"/>
                  </a:cubicBezTo>
                  <a:cubicBezTo>
                    <a:pt x="0" y="47120"/>
                    <a:pt x="47120" y="0"/>
                    <a:pt x="105245"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0" y="6488268"/>
            <a:ext cx="2743200" cy="233209"/>
          </a:xfrm>
          <a:prstGeom prst="rect">
            <a:avLst/>
          </a:prstGeom>
        </p:spPr>
        <p:txBody>
          <a:bodyPr vert="horz" lIns="91440" tIns="45720" rIns="91440" bIns="45720" rtlCol="0" anchor="ctr"/>
          <a:lstStyle>
            <a:lvl1pPr algn="l">
              <a:defRPr sz="1000">
                <a:solidFill>
                  <a:schemeClr val="tx1">
                    <a:tint val="75000"/>
                  </a:schemeClr>
                </a:solidFill>
              </a:defRPr>
            </a:lvl1pPr>
          </a:lstStyle>
          <a:p>
            <a:fld id="{4A8D24A4-5FEC-4062-8995-EB21925B3B40}" type="datetime1">
              <a:rPr lang="en-US" smtClean="0"/>
              <a:t>1/30/2023</a:t>
            </a:fld>
            <a:endParaRPr lang="en-US" sz="1000"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sz="1000"/>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93150" y="6488268"/>
            <a:ext cx="2743200" cy="233209"/>
          </a:xfrm>
          <a:prstGeom prst="rect">
            <a:avLst/>
          </a:prstGeom>
        </p:spPr>
        <p:txBody>
          <a:bodyPr vert="horz" lIns="91440" tIns="45720" rIns="91440" bIns="45720" rtlCol="0" anchor="ctr"/>
          <a:lstStyle>
            <a:lvl1pPr algn="r">
              <a:defRPr sz="1000">
                <a:solidFill>
                  <a:schemeClr val="tx1">
                    <a:tint val="75000"/>
                  </a:schemeClr>
                </a:solidFill>
              </a:defRPr>
            </a:lvl1pPr>
          </a:lstStyle>
          <a:p>
            <a:fld id="{35747434-7036-48DB-A148-6B3D8EE75CDA}" type="slidenum">
              <a:rPr lang="en-US" smtClean="0"/>
              <a:pPr/>
              <a:t>‹#›</a:t>
            </a:fld>
            <a:endParaRPr lang="en-US" sz="1000" dirty="0"/>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0" y="365125"/>
            <a:ext cx="1065911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0" y="1825625"/>
            <a:ext cx="1065911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116687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lumMod val="75000"/>
            <a:lumOff val="25000"/>
          </a:schemeClr>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E2748806-3AF5-4078-830A-C1F26BF1B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 name="Picture 3">
            <a:extLst>
              <a:ext uri="{FF2B5EF4-FFF2-40B4-BE49-F238E27FC236}">
                <a16:creationId xmlns:a16="http://schemas.microsoft.com/office/drawing/2014/main" id="{403C0339-DC7F-E5A6-2648-F469F4930FFA}"/>
              </a:ext>
            </a:extLst>
          </p:cNvPr>
          <p:cNvPicPr>
            <a:picLocks noChangeAspect="1"/>
          </p:cNvPicPr>
          <p:nvPr/>
        </p:nvPicPr>
        <p:blipFill rotWithShape="1">
          <a:blip r:embed="rId2">
            <a:alphaModFix/>
          </a:blip>
          <a:srcRect t="29670" r="-1" b="-1"/>
          <a:stretch/>
        </p:blipFill>
        <p:spPr>
          <a:xfrm>
            <a:off x="1525" y="10"/>
            <a:ext cx="12188951" cy="6857990"/>
          </a:xfrm>
          <a:prstGeom prst="rect">
            <a:avLst/>
          </a:prstGeom>
        </p:spPr>
      </p:pic>
      <p:sp>
        <p:nvSpPr>
          <p:cNvPr id="28" name="Rectangle 27">
            <a:extLst>
              <a:ext uri="{FF2B5EF4-FFF2-40B4-BE49-F238E27FC236}">
                <a16:creationId xmlns:a16="http://schemas.microsoft.com/office/drawing/2014/main" id="{34FBEBF3-C941-4CB0-8AC2-3B50E1371B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83220-DB28-B9B5-C27D-D2CD1AA55CA7}"/>
              </a:ext>
            </a:extLst>
          </p:cNvPr>
          <p:cNvSpPr>
            <a:spLocks noGrp="1"/>
          </p:cNvSpPr>
          <p:nvPr>
            <p:ph type="ctrTitle"/>
          </p:nvPr>
        </p:nvSpPr>
        <p:spPr>
          <a:xfrm>
            <a:off x="777240" y="565846"/>
            <a:ext cx="4887458" cy="3610622"/>
          </a:xfrm>
        </p:spPr>
        <p:txBody>
          <a:bodyPr anchor="b">
            <a:normAutofit/>
          </a:bodyPr>
          <a:lstStyle/>
          <a:p>
            <a:pPr algn="l"/>
            <a:r>
              <a:rPr lang="en-US" sz="6000" dirty="0">
                <a:solidFill>
                  <a:srgbClr val="FFFFFF"/>
                </a:solidFill>
              </a:rPr>
              <a:t>CLSS Training</a:t>
            </a:r>
          </a:p>
        </p:txBody>
      </p:sp>
      <p:sp>
        <p:nvSpPr>
          <p:cNvPr id="3" name="Subtitle 2">
            <a:extLst>
              <a:ext uri="{FF2B5EF4-FFF2-40B4-BE49-F238E27FC236}">
                <a16:creationId xmlns:a16="http://schemas.microsoft.com/office/drawing/2014/main" id="{1769AF2E-ABB1-5BE6-6403-B2F2FDDBC242}"/>
              </a:ext>
            </a:extLst>
          </p:cNvPr>
          <p:cNvSpPr>
            <a:spLocks noGrp="1"/>
          </p:cNvSpPr>
          <p:nvPr>
            <p:ph type="subTitle" idx="1"/>
          </p:nvPr>
        </p:nvSpPr>
        <p:spPr>
          <a:xfrm>
            <a:off x="777240" y="4456143"/>
            <a:ext cx="4887458" cy="2201031"/>
          </a:xfrm>
        </p:spPr>
        <p:txBody>
          <a:bodyPr anchor="t">
            <a:normAutofit lnSpcReduction="10000"/>
          </a:bodyPr>
          <a:lstStyle/>
          <a:p>
            <a:pPr algn="l"/>
            <a:r>
              <a:rPr lang="en-US" sz="2200" dirty="0">
                <a:solidFill>
                  <a:srgbClr val="FFFFFF"/>
                </a:solidFill>
              </a:rPr>
              <a:t>A Registrar Perspective</a:t>
            </a:r>
          </a:p>
          <a:p>
            <a:pPr algn="l"/>
            <a:endParaRPr lang="en-US" sz="2200" dirty="0">
              <a:solidFill>
                <a:srgbClr val="FFFFFF"/>
              </a:solidFill>
            </a:endParaRPr>
          </a:p>
          <a:p>
            <a:pPr algn="l"/>
            <a:endParaRPr lang="en-US" sz="1400" dirty="0">
              <a:solidFill>
                <a:srgbClr val="FFFFFF"/>
              </a:solidFill>
            </a:endParaRPr>
          </a:p>
          <a:p>
            <a:pPr algn="l"/>
            <a:endParaRPr lang="en-US" sz="1400" dirty="0">
              <a:solidFill>
                <a:srgbClr val="FFFFFF"/>
              </a:solidFill>
            </a:endParaRPr>
          </a:p>
          <a:p>
            <a:pPr algn="l"/>
            <a:endParaRPr lang="en-US" sz="1400" dirty="0">
              <a:solidFill>
                <a:srgbClr val="FFFFFF"/>
              </a:solidFill>
            </a:endParaRPr>
          </a:p>
          <a:p>
            <a:pPr algn="l"/>
            <a:r>
              <a:rPr lang="en-US" sz="1400" dirty="0">
                <a:solidFill>
                  <a:srgbClr val="FFFFFF"/>
                </a:solidFill>
              </a:rPr>
              <a:t>*Not intended to replace department level training, this is only intended to answer common questions</a:t>
            </a:r>
          </a:p>
        </p:txBody>
      </p:sp>
      <p:grpSp>
        <p:nvGrpSpPr>
          <p:cNvPr id="30" name="Group 29">
            <a:extLst>
              <a:ext uri="{FF2B5EF4-FFF2-40B4-BE49-F238E27FC236}">
                <a16:creationId xmlns:a16="http://schemas.microsoft.com/office/drawing/2014/main" id="{AFCA5498-D019-48A6-B194-72CE1ABB0B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64840" y="236341"/>
            <a:ext cx="2727160" cy="6621659"/>
            <a:chOff x="9464840" y="236341"/>
            <a:chExt cx="2727160" cy="6621659"/>
          </a:xfrm>
        </p:grpSpPr>
        <p:sp>
          <p:nvSpPr>
            <p:cNvPr id="31" name="Oval 30">
              <a:extLst>
                <a:ext uri="{FF2B5EF4-FFF2-40B4-BE49-F238E27FC236}">
                  <a16:creationId xmlns:a16="http://schemas.microsoft.com/office/drawing/2014/main" id="{880BC69F-2340-4181-ADB9-8B7434E96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64840" y="538627"/>
              <a:ext cx="94160" cy="94160"/>
            </a:xfrm>
            <a:prstGeom prst="ellipse">
              <a:avLst/>
            </a:prstGeom>
            <a:solidFill>
              <a:schemeClr val="tx2">
                <a:lumMod val="50000"/>
                <a:lumOff val="5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68D1539-E8D8-4BDB-9061-190D14341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8803" y="1206077"/>
              <a:ext cx="226735" cy="226735"/>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D90FDF91-C6ED-4CDD-9F62-ABFA2C8E8A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65714" y="236341"/>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638B5A1D-024A-4BFB-A608-C68DA71B1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509" y="516637"/>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B38C5DD2-94C4-4737-B4BC-7A35DAB85B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30142" y="458803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804505C-24F5-486F-8661-8249FBD4F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2793" y="5536248"/>
              <a:ext cx="800716" cy="800716"/>
            </a:xfrm>
            <a:prstGeom prst="ellipse">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777CC497-AB04-4BBC-A3CB-6EFF95AF0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3540" y="6169156"/>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D149070-8E66-48F1-948D-17A50C52D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1702762" y="6299355"/>
              <a:ext cx="489238" cy="558645"/>
            </a:xfrm>
            <a:custGeom>
              <a:avLst/>
              <a:gdLst>
                <a:gd name="connsiteX0" fmla="*/ 1156116 w 3186814"/>
                <a:gd name="connsiteY0" fmla="*/ 0 h 3638922"/>
                <a:gd name="connsiteX1" fmla="*/ 3186814 w 3186814"/>
                <a:gd name="connsiteY1" fmla="*/ 2030698 h 3638922"/>
                <a:gd name="connsiteX2" fmla="*/ 2447829 w 3186814"/>
                <a:gd name="connsiteY2" fmla="*/ 3597684 h 3638922"/>
                <a:gd name="connsiteX3" fmla="*/ 2392682 w 3186814"/>
                <a:gd name="connsiteY3" fmla="*/ 3638922 h 3638922"/>
                <a:gd name="connsiteX4" fmla="*/ 0 w 3186814"/>
                <a:gd name="connsiteY4" fmla="*/ 3638922 h 3638922"/>
                <a:gd name="connsiteX5" fmla="*/ 0 w 3186814"/>
                <a:gd name="connsiteY5" fmla="*/ 362315 h 3638922"/>
                <a:gd name="connsiteX6" fmla="*/ 20733 w 3186814"/>
                <a:gd name="connsiteY6" fmla="*/ 346811 h 3638922"/>
                <a:gd name="connsiteX7" fmla="*/ 1156116 w 3186814"/>
                <a:gd name="connsiteY7" fmla="*/ 0 h 3638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6814" h="3638922">
                  <a:moveTo>
                    <a:pt x="1156116" y="0"/>
                  </a:moveTo>
                  <a:cubicBezTo>
                    <a:pt x="2277640" y="0"/>
                    <a:pt x="3186814" y="909174"/>
                    <a:pt x="3186814" y="2030698"/>
                  </a:cubicBezTo>
                  <a:cubicBezTo>
                    <a:pt x="3186814" y="2661556"/>
                    <a:pt x="2899146" y="3225224"/>
                    <a:pt x="2447829" y="3597684"/>
                  </a:cubicBezTo>
                  <a:lnTo>
                    <a:pt x="2392682" y="3638922"/>
                  </a:lnTo>
                  <a:lnTo>
                    <a:pt x="0" y="3638922"/>
                  </a:lnTo>
                  <a:lnTo>
                    <a:pt x="0" y="362315"/>
                  </a:lnTo>
                  <a:lnTo>
                    <a:pt x="20733" y="346811"/>
                  </a:lnTo>
                  <a:cubicBezTo>
                    <a:pt x="344835" y="127853"/>
                    <a:pt x="735545" y="0"/>
                    <a:pt x="1156116" y="0"/>
                  </a:cubicBezTo>
                  <a:close/>
                </a:path>
              </a:pathLst>
            </a:cu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06485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40EF-92F6-CA3B-B45B-20ECF15108C9}"/>
              </a:ext>
            </a:extLst>
          </p:cNvPr>
          <p:cNvSpPr>
            <a:spLocks noGrp="1"/>
          </p:cNvSpPr>
          <p:nvPr>
            <p:ph type="title"/>
          </p:nvPr>
        </p:nvSpPr>
        <p:spPr>
          <a:xfrm>
            <a:off x="777240" y="681037"/>
            <a:ext cx="10659110" cy="1009651"/>
          </a:xfrm>
        </p:spPr>
        <p:txBody>
          <a:bodyPr/>
          <a:lstStyle/>
          <a:p>
            <a:r>
              <a:rPr lang="en-US" dirty="0"/>
              <a:t>Creating a Meeting Pattern</a:t>
            </a:r>
          </a:p>
        </p:txBody>
      </p:sp>
      <p:sp>
        <p:nvSpPr>
          <p:cNvPr id="3" name="Content Placeholder 2">
            <a:extLst>
              <a:ext uri="{FF2B5EF4-FFF2-40B4-BE49-F238E27FC236}">
                <a16:creationId xmlns:a16="http://schemas.microsoft.com/office/drawing/2014/main" id="{AB2260A5-0CD5-C801-E725-5763F3A082E4}"/>
              </a:ext>
            </a:extLst>
          </p:cNvPr>
          <p:cNvSpPr>
            <a:spLocks noGrp="1"/>
          </p:cNvSpPr>
          <p:nvPr>
            <p:ph idx="1"/>
          </p:nvPr>
        </p:nvSpPr>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Open the section in CLSS</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into the schedule view of the section (where you can see the calendar with the green boxes)</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In the bottom left corner, click Meetings (black button)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In the middle right of the screen, there will be a + button (left of the X, above the pencil)</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the + and select the Type and Room as needed</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Accept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The new meeting pattern will show up as the bottom row on the list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the new meeting pattern (the list will disappear, that’s OK – click the Meetings button to see it again)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Now you have the new meeting pattern select so you can tell CLSS what timeslot it should have</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the Patterns dropdown on the top right of the schedule view</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In the meeting pattern name box, enter the meeting pattern (</a:t>
            </a:r>
            <a:r>
              <a:rPr lang="en-US" sz="1800" dirty="0" err="1">
                <a:effectLst/>
                <a:latin typeface="Calibri" panose="020F0502020204030204" pitchFamily="34" charset="0"/>
                <a:ea typeface="Times New Roman" panose="02020603050405020304" pitchFamily="18" charset="0"/>
              </a:rPr>
              <a:t>TTh</a:t>
            </a:r>
            <a:r>
              <a:rPr lang="en-US" sz="1800" dirty="0">
                <a:effectLst/>
                <a:latin typeface="Calibri" panose="020F0502020204030204" pitchFamily="34" charset="0"/>
                <a:ea typeface="Times New Roman" panose="02020603050405020304" pitchFamily="18" charset="0"/>
              </a:rPr>
              <a:t> 1pm-3pm, for example)</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Add</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Accept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Click Save Section</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TextBox 3">
            <a:extLst>
              <a:ext uri="{FF2B5EF4-FFF2-40B4-BE49-F238E27FC236}">
                <a16:creationId xmlns:a16="http://schemas.microsoft.com/office/drawing/2014/main" id="{6F5678DB-F61E-E826-F7B9-D161725EB9AD}"/>
              </a:ext>
            </a:extLst>
          </p:cNvPr>
          <p:cNvSpPr txBox="1"/>
          <p:nvPr/>
        </p:nvSpPr>
        <p:spPr>
          <a:xfrm>
            <a:off x="777240" y="222191"/>
            <a:ext cx="2957272" cy="369332"/>
          </a:xfrm>
          <a:prstGeom prst="rect">
            <a:avLst/>
          </a:prstGeom>
          <a:noFill/>
        </p:spPr>
        <p:txBody>
          <a:bodyPr wrap="square" rtlCol="0">
            <a:spAutoFit/>
          </a:bodyPr>
          <a:lstStyle/>
          <a:p>
            <a:r>
              <a:rPr lang="en-US" dirty="0"/>
              <a:t>CLSS Procedures</a:t>
            </a:r>
          </a:p>
        </p:txBody>
      </p:sp>
    </p:spTree>
    <p:extLst>
      <p:ext uri="{BB962C8B-B14F-4D97-AF65-F5344CB8AC3E}">
        <p14:creationId xmlns:p14="http://schemas.microsoft.com/office/powerpoint/2010/main" val="220626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40EF-92F6-CA3B-B45B-20ECF15108C9}"/>
              </a:ext>
            </a:extLst>
          </p:cNvPr>
          <p:cNvSpPr>
            <a:spLocks noGrp="1"/>
          </p:cNvSpPr>
          <p:nvPr>
            <p:ph type="title"/>
          </p:nvPr>
        </p:nvSpPr>
        <p:spPr>
          <a:xfrm>
            <a:off x="777240" y="681037"/>
            <a:ext cx="10659110" cy="1009651"/>
          </a:xfrm>
        </p:spPr>
        <p:txBody>
          <a:bodyPr/>
          <a:lstStyle/>
          <a:p>
            <a:r>
              <a:rPr lang="en-US" dirty="0"/>
              <a:t>Capacities</a:t>
            </a:r>
          </a:p>
        </p:txBody>
      </p:sp>
      <p:sp>
        <p:nvSpPr>
          <p:cNvPr id="3" name="Content Placeholder 2">
            <a:extLst>
              <a:ext uri="{FF2B5EF4-FFF2-40B4-BE49-F238E27FC236}">
                <a16:creationId xmlns:a16="http://schemas.microsoft.com/office/drawing/2014/main" id="{AB2260A5-0CD5-C801-E725-5763F3A082E4}"/>
              </a:ext>
            </a:extLst>
          </p:cNvPr>
          <p:cNvSpPr>
            <a:spLocks noGrp="1"/>
          </p:cNvSpPr>
          <p:nvPr>
            <p:ph idx="1"/>
          </p:nvPr>
        </p:nvSpPr>
        <p:spPr/>
        <p:txBody>
          <a:bodyPr/>
          <a:lstStyle/>
          <a:p>
            <a:r>
              <a:rPr lang="en-US" dirty="0"/>
              <a:t>Each section has two capacities (caps) that matter – minimum (min) cap and maximum (max) cap</a:t>
            </a:r>
          </a:p>
          <a:p>
            <a:r>
              <a:rPr lang="en-US" dirty="0"/>
              <a:t>Min cap is the number of students who can register themselves for the section using </a:t>
            </a:r>
            <a:r>
              <a:rPr lang="en-US" dirty="0" err="1"/>
              <a:t>MySU</a:t>
            </a:r>
            <a:endParaRPr lang="en-US" dirty="0"/>
          </a:p>
          <a:p>
            <a:r>
              <a:rPr lang="en-US" dirty="0"/>
              <a:t>Max cap is the number of students the department can manually register for a section using Colleague</a:t>
            </a:r>
          </a:p>
          <a:p>
            <a:r>
              <a:rPr lang="en-US" dirty="0"/>
              <a:t>Sections are roomed based on the max cap, which is why it is important for departments to ensure that number is accurate and not to go above it</a:t>
            </a:r>
          </a:p>
        </p:txBody>
      </p:sp>
      <p:sp>
        <p:nvSpPr>
          <p:cNvPr id="4" name="TextBox 3">
            <a:extLst>
              <a:ext uri="{FF2B5EF4-FFF2-40B4-BE49-F238E27FC236}">
                <a16:creationId xmlns:a16="http://schemas.microsoft.com/office/drawing/2014/main" id="{6F5678DB-F61E-E826-F7B9-D161725EB9AD}"/>
              </a:ext>
            </a:extLst>
          </p:cNvPr>
          <p:cNvSpPr txBox="1"/>
          <p:nvPr/>
        </p:nvSpPr>
        <p:spPr>
          <a:xfrm>
            <a:off x="777240" y="222191"/>
            <a:ext cx="2957272" cy="369332"/>
          </a:xfrm>
          <a:prstGeom prst="rect">
            <a:avLst/>
          </a:prstGeom>
          <a:noFill/>
        </p:spPr>
        <p:txBody>
          <a:bodyPr wrap="square" rtlCol="0">
            <a:spAutoFit/>
          </a:bodyPr>
          <a:lstStyle/>
          <a:p>
            <a:r>
              <a:rPr lang="en-US" dirty="0"/>
              <a:t>CLSS Procedures</a:t>
            </a:r>
          </a:p>
        </p:txBody>
      </p:sp>
    </p:spTree>
    <p:extLst>
      <p:ext uri="{BB962C8B-B14F-4D97-AF65-F5344CB8AC3E}">
        <p14:creationId xmlns:p14="http://schemas.microsoft.com/office/powerpoint/2010/main" val="5614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FBC6A-2631-A1E5-A14E-A6E8F36420E8}"/>
              </a:ext>
            </a:extLst>
          </p:cNvPr>
          <p:cNvSpPr>
            <a:spLocks noGrp="1"/>
          </p:cNvSpPr>
          <p:nvPr>
            <p:ph type="title"/>
          </p:nvPr>
        </p:nvSpPr>
        <p:spPr/>
        <p:txBody>
          <a:bodyPr/>
          <a:lstStyle/>
          <a:p>
            <a:r>
              <a:rPr lang="en-US" dirty="0" err="1"/>
              <a:t>Crosslists</a:t>
            </a:r>
            <a:r>
              <a:rPr lang="en-US" dirty="0"/>
              <a:t> (</a:t>
            </a:r>
            <a:r>
              <a:rPr lang="en-US" dirty="0" err="1"/>
              <a:t>Xlists</a:t>
            </a:r>
            <a:r>
              <a:rPr lang="en-US" dirty="0"/>
              <a:t>)</a:t>
            </a:r>
          </a:p>
        </p:txBody>
      </p:sp>
      <p:sp>
        <p:nvSpPr>
          <p:cNvPr id="3" name="Content Placeholder 2">
            <a:extLst>
              <a:ext uri="{FF2B5EF4-FFF2-40B4-BE49-F238E27FC236}">
                <a16:creationId xmlns:a16="http://schemas.microsoft.com/office/drawing/2014/main" id="{200A89B6-35DC-3465-FA18-CB9579BFAE25}"/>
              </a:ext>
            </a:extLst>
          </p:cNvPr>
          <p:cNvSpPr>
            <a:spLocks noGrp="1"/>
          </p:cNvSpPr>
          <p:nvPr>
            <p:ph idx="1"/>
          </p:nvPr>
        </p:nvSpPr>
        <p:spPr/>
        <p:txBody>
          <a:bodyPr/>
          <a:lstStyle/>
          <a:p>
            <a:r>
              <a:rPr lang="en-US" dirty="0"/>
              <a:t>Both sections must be fully created</a:t>
            </a:r>
          </a:p>
          <a:p>
            <a:r>
              <a:rPr lang="en-US" dirty="0"/>
              <a:t>Comments to Scheduler should include the </a:t>
            </a:r>
            <a:r>
              <a:rPr lang="en-US" dirty="0" err="1"/>
              <a:t>xlist</a:t>
            </a:r>
            <a:r>
              <a:rPr lang="en-US" dirty="0"/>
              <a:t> max cap and designate one section as the Parent or Child</a:t>
            </a:r>
          </a:p>
          <a:p>
            <a:r>
              <a:rPr lang="en-US" dirty="0"/>
              <a:t>The </a:t>
            </a:r>
            <a:r>
              <a:rPr lang="en-US" dirty="0" err="1"/>
              <a:t>xlist</a:t>
            </a:r>
            <a:r>
              <a:rPr lang="en-US" dirty="0"/>
              <a:t> only has to be set-up on one of the sections</a:t>
            </a:r>
          </a:p>
          <a:p>
            <a:r>
              <a:rPr lang="en-US" dirty="0"/>
              <a:t>Prior to rooming each term, college schedulers can submit a spreadsheet of the </a:t>
            </a:r>
            <a:r>
              <a:rPr lang="en-US" dirty="0" err="1"/>
              <a:t>xlists</a:t>
            </a:r>
            <a:r>
              <a:rPr lang="en-US" dirty="0"/>
              <a:t> to the scheduler.  After rooming start, </a:t>
            </a:r>
            <a:r>
              <a:rPr lang="en-US" dirty="0" err="1"/>
              <a:t>xlists</a:t>
            </a:r>
            <a:r>
              <a:rPr lang="en-US" dirty="0"/>
              <a:t> must be submitted through CLSS.</a:t>
            </a:r>
          </a:p>
          <a:p>
            <a:r>
              <a:rPr lang="en-US" dirty="0"/>
              <a:t>If a spreadsheet is submitted, it must include the sections in the </a:t>
            </a:r>
            <a:r>
              <a:rPr lang="en-US" dirty="0" err="1"/>
              <a:t>xlist</a:t>
            </a:r>
            <a:r>
              <a:rPr lang="en-US" dirty="0"/>
              <a:t>, the </a:t>
            </a:r>
            <a:r>
              <a:rPr lang="en-US" dirty="0" err="1"/>
              <a:t>xlist</a:t>
            </a:r>
            <a:r>
              <a:rPr lang="en-US" dirty="0"/>
              <a:t> max cap, and the Parent/Child designation</a:t>
            </a:r>
          </a:p>
          <a:p>
            <a:endParaRPr lang="en-US" dirty="0"/>
          </a:p>
        </p:txBody>
      </p:sp>
    </p:spTree>
    <p:extLst>
      <p:ext uri="{BB962C8B-B14F-4D97-AF65-F5344CB8AC3E}">
        <p14:creationId xmlns:p14="http://schemas.microsoft.com/office/powerpoint/2010/main" val="3362442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40EF-92F6-CA3B-B45B-20ECF15108C9}"/>
              </a:ext>
            </a:extLst>
          </p:cNvPr>
          <p:cNvSpPr>
            <a:spLocks noGrp="1"/>
          </p:cNvSpPr>
          <p:nvPr>
            <p:ph type="title"/>
          </p:nvPr>
        </p:nvSpPr>
        <p:spPr>
          <a:xfrm>
            <a:off x="777240" y="681037"/>
            <a:ext cx="10659110" cy="1009651"/>
          </a:xfrm>
        </p:spPr>
        <p:txBody>
          <a:bodyPr/>
          <a:lstStyle/>
          <a:p>
            <a:r>
              <a:rPr lang="en-US" dirty="0"/>
              <a:t>Comments</a:t>
            </a:r>
          </a:p>
        </p:txBody>
      </p:sp>
      <p:sp>
        <p:nvSpPr>
          <p:cNvPr id="3" name="Content Placeholder 2">
            <a:extLst>
              <a:ext uri="{FF2B5EF4-FFF2-40B4-BE49-F238E27FC236}">
                <a16:creationId xmlns:a16="http://schemas.microsoft.com/office/drawing/2014/main" id="{AB2260A5-0CD5-C801-E725-5763F3A082E4}"/>
              </a:ext>
            </a:extLst>
          </p:cNvPr>
          <p:cNvSpPr>
            <a:spLocks noGrp="1"/>
          </p:cNvSpPr>
          <p:nvPr>
            <p:ph idx="1"/>
          </p:nvPr>
        </p:nvSpPr>
        <p:spPr/>
        <p:txBody>
          <a:bodyPr/>
          <a:lstStyle/>
          <a:p>
            <a:r>
              <a:rPr lang="en-US" dirty="0"/>
              <a:t>There are two type of comments – Comments to the Scheduler and Printed Comments</a:t>
            </a:r>
          </a:p>
          <a:p>
            <a:r>
              <a:rPr lang="en-US" u="sng" dirty="0"/>
              <a:t>Comments to the Scheduler</a:t>
            </a:r>
            <a:r>
              <a:rPr lang="en-US" i="1" u="sng" dirty="0"/>
              <a:t> </a:t>
            </a:r>
            <a:r>
              <a:rPr lang="en-US" dirty="0"/>
              <a:t>are place to note context/background, clarify what the section needs, ask questions, and is where you ALWAYS note what you have updated on the section.  These comments are not visible to students and never leave CLSS – they are not input into any other official system</a:t>
            </a:r>
          </a:p>
          <a:p>
            <a:r>
              <a:rPr lang="en-US" u="sng" dirty="0"/>
              <a:t>Printed Comments</a:t>
            </a:r>
            <a:r>
              <a:rPr lang="en-US" dirty="0"/>
              <a:t> are for student facing section details to be added.  They will be put into Colleague and </a:t>
            </a:r>
            <a:r>
              <a:rPr lang="en-US" dirty="0" err="1"/>
              <a:t>MySU</a:t>
            </a:r>
            <a:r>
              <a:rPr lang="en-US" dirty="0"/>
              <a:t>.  </a:t>
            </a:r>
          </a:p>
        </p:txBody>
      </p:sp>
      <p:sp>
        <p:nvSpPr>
          <p:cNvPr id="4" name="TextBox 3">
            <a:extLst>
              <a:ext uri="{FF2B5EF4-FFF2-40B4-BE49-F238E27FC236}">
                <a16:creationId xmlns:a16="http://schemas.microsoft.com/office/drawing/2014/main" id="{6F5678DB-F61E-E826-F7B9-D161725EB9AD}"/>
              </a:ext>
            </a:extLst>
          </p:cNvPr>
          <p:cNvSpPr txBox="1"/>
          <p:nvPr/>
        </p:nvSpPr>
        <p:spPr>
          <a:xfrm>
            <a:off x="777240" y="222191"/>
            <a:ext cx="2957272" cy="369332"/>
          </a:xfrm>
          <a:prstGeom prst="rect">
            <a:avLst/>
          </a:prstGeom>
          <a:noFill/>
        </p:spPr>
        <p:txBody>
          <a:bodyPr wrap="square" rtlCol="0">
            <a:spAutoFit/>
          </a:bodyPr>
          <a:lstStyle/>
          <a:p>
            <a:r>
              <a:rPr lang="en-US" dirty="0"/>
              <a:t>CLSS Procedures</a:t>
            </a:r>
          </a:p>
        </p:txBody>
      </p:sp>
    </p:spTree>
    <p:extLst>
      <p:ext uri="{BB962C8B-B14F-4D97-AF65-F5344CB8AC3E}">
        <p14:creationId xmlns:p14="http://schemas.microsoft.com/office/powerpoint/2010/main" val="972464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160E-7886-7383-FD5B-87FA19CECD64}"/>
              </a:ext>
            </a:extLst>
          </p:cNvPr>
          <p:cNvSpPr>
            <a:spLocks noGrp="1"/>
          </p:cNvSpPr>
          <p:nvPr>
            <p:ph type="title"/>
          </p:nvPr>
        </p:nvSpPr>
        <p:spPr/>
        <p:txBody>
          <a:bodyPr/>
          <a:lstStyle/>
          <a:p>
            <a:r>
              <a:rPr lang="en-US" dirty="0"/>
              <a:t>Tips &amp; Tricks</a:t>
            </a:r>
          </a:p>
        </p:txBody>
      </p:sp>
      <p:sp>
        <p:nvSpPr>
          <p:cNvPr id="3" name="Content Placeholder 2">
            <a:extLst>
              <a:ext uri="{FF2B5EF4-FFF2-40B4-BE49-F238E27FC236}">
                <a16:creationId xmlns:a16="http://schemas.microsoft.com/office/drawing/2014/main" id="{7959AA31-D886-5BF7-1FF8-9EA60E17FC2C}"/>
              </a:ext>
            </a:extLst>
          </p:cNvPr>
          <p:cNvSpPr>
            <a:spLocks noGrp="1"/>
          </p:cNvSpPr>
          <p:nvPr>
            <p:ph idx="1"/>
          </p:nvPr>
        </p:nvSpPr>
        <p:spPr/>
        <p:txBody>
          <a:bodyPr/>
          <a:lstStyle/>
          <a:p>
            <a:r>
              <a:rPr lang="en-US" dirty="0"/>
              <a:t>If a section has been submitted to workflow but not approved, CLSS will not allow any changes to it.  Email the scheduler to roll back the section to you for edits.</a:t>
            </a:r>
          </a:p>
          <a:p>
            <a:r>
              <a:rPr lang="en-US" dirty="0"/>
              <a:t>More context and information in the Comments to Scheduler can’t hurt!</a:t>
            </a:r>
          </a:p>
          <a:p>
            <a:r>
              <a:rPr lang="en-US" dirty="0"/>
              <a:t>If there is no synonym listed on the Section in CLSS, it has not been created in Colleague yet</a:t>
            </a:r>
          </a:p>
          <a:p>
            <a:r>
              <a:rPr lang="en-US" dirty="0"/>
              <a:t>Without a max cap, a Section cannot be roomed</a:t>
            </a:r>
          </a:p>
          <a:p>
            <a:r>
              <a:rPr lang="en-US" dirty="0"/>
              <a:t>Discussing options or stressing wonky details via email is great, but please ensure that all changes come through the queue as well – it is a tool dedicated to accuracy and tracking</a:t>
            </a:r>
          </a:p>
          <a:p>
            <a:endParaRPr lang="en-US" dirty="0"/>
          </a:p>
          <a:p>
            <a:endParaRPr lang="en-US" dirty="0"/>
          </a:p>
        </p:txBody>
      </p:sp>
    </p:spTree>
    <p:extLst>
      <p:ext uri="{BB962C8B-B14F-4D97-AF65-F5344CB8AC3E}">
        <p14:creationId xmlns:p14="http://schemas.microsoft.com/office/powerpoint/2010/main" val="324731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EF3C6-A4F9-B921-D5D1-9514839358F4}"/>
              </a:ext>
            </a:extLst>
          </p:cNvPr>
          <p:cNvSpPr>
            <a:spLocks noGrp="1"/>
          </p:cNvSpPr>
          <p:nvPr>
            <p:ph type="title"/>
          </p:nvPr>
        </p:nvSpPr>
        <p:spPr/>
        <p:txBody>
          <a:bodyPr>
            <a:normAutofit/>
          </a:bodyPr>
          <a:lstStyle/>
          <a:p>
            <a:r>
              <a:rPr lang="en-US"/>
              <a:t>Overview</a:t>
            </a:r>
            <a:endParaRPr lang="en-US" dirty="0"/>
          </a:p>
        </p:txBody>
      </p:sp>
      <p:sp>
        <p:nvSpPr>
          <p:cNvPr id="3" name="Content Placeholder 2">
            <a:extLst>
              <a:ext uri="{FF2B5EF4-FFF2-40B4-BE49-F238E27FC236}">
                <a16:creationId xmlns:a16="http://schemas.microsoft.com/office/drawing/2014/main" id="{700D1292-EFC9-020C-80D2-A7F3935BCBD3}"/>
              </a:ext>
            </a:extLst>
          </p:cNvPr>
          <p:cNvSpPr>
            <a:spLocks noGrp="1"/>
          </p:cNvSpPr>
          <p:nvPr>
            <p:ph idx="1"/>
          </p:nvPr>
        </p:nvSpPr>
        <p:spPr/>
        <p:txBody>
          <a:bodyPr/>
          <a:lstStyle/>
          <a:p>
            <a:r>
              <a:rPr lang="en-US" dirty="0"/>
              <a:t>Glossary</a:t>
            </a:r>
          </a:p>
          <a:p>
            <a:r>
              <a:rPr lang="en-US" dirty="0"/>
              <a:t>How does Seattle University schedule classes?</a:t>
            </a:r>
          </a:p>
          <a:p>
            <a:r>
              <a:rPr lang="en-US" dirty="0"/>
              <a:t>What is Colleague?</a:t>
            </a:r>
          </a:p>
          <a:p>
            <a:r>
              <a:rPr lang="en-US" dirty="0"/>
              <a:t>What is CLSS?</a:t>
            </a:r>
          </a:p>
          <a:p>
            <a:r>
              <a:rPr lang="en-US" dirty="0"/>
              <a:t>Production calendar</a:t>
            </a:r>
          </a:p>
          <a:p>
            <a:r>
              <a:rPr lang="en-US" dirty="0"/>
              <a:t>University timeline </a:t>
            </a:r>
          </a:p>
          <a:p>
            <a:r>
              <a:rPr lang="en-US" dirty="0"/>
              <a:t>Procedures</a:t>
            </a:r>
          </a:p>
          <a:p>
            <a:pPr lvl="1"/>
            <a:r>
              <a:rPr lang="en-US" dirty="0"/>
              <a:t>Creating a new section</a:t>
            </a:r>
          </a:p>
          <a:p>
            <a:pPr lvl="1"/>
            <a:r>
              <a:rPr lang="en-US" dirty="0"/>
              <a:t>Time-blocks</a:t>
            </a:r>
          </a:p>
          <a:p>
            <a:pPr lvl="1"/>
            <a:r>
              <a:rPr lang="en-US" dirty="0"/>
              <a:t>Capacities</a:t>
            </a:r>
          </a:p>
          <a:p>
            <a:pPr lvl="1"/>
            <a:r>
              <a:rPr lang="en-US" dirty="0"/>
              <a:t>Comments</a:t>
            </a:r>
          </a:p>
          <a:p>
            <a:pPr lvl="1"/>
            <a:r>
              <a:rPr lang="en-US" dirty="0" err="1"/>
              <a:t>Crosslists</a:t>
            </a:r>
            <a:endParaRPr lang="en-US" dirty="0"/>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98670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8A845-729C-E5B0-C59C-14107E6E8FE7}"/>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50CCF40C-4F25-945A-99F7-7E68635403C8}"/>
              </a:ext>
            </a:extLst>
          </p:cNvPr>
          <p:cNvSpPr>
            <a:spLocks noGrp="1"/>
          </p:cNvSpPr>
          <p:nvPr>
            <p:ph idx="1"/>
          </p:nvPr>
        </p:nvSpPr>
        <p:spPr/>
        <p:txBody>
          <a:bodyPr/>
          <a:lstStyle/>
          <a:p>
            <a:r>
              <a:rPr lang="en-US" b="1" u="sng" dirty="0"/>
              <a:t>Colleague</a:t>
            </a:r>
            <a:r>
              <a:rPr lang="en-US" dirty="0"/>
              <a:t> – The database of record for the university</a:t>
            </a:r>
          </a:p>
          <a:p>
            <a:r>
              <a:rPr lang="en-US" b="1" u="sng" dirty="0"/>
              <a:t>CLSS</a:t>
            </a:r>
            <a:r>
              <a:rPr lang="en-US" dirty="0"/>
              <a:t> – A tool used by departments to schedule classes</a:t>
            </a:r>
          </a:p>
          <a:p>
            <a:r>
              <a:rPr lang="en-US" b="1" u="sng" dirty="0"/>
              <a:t>Scheduling</a:t>
            </a:r>
            <a:r>
              <a:rPr lang="en-US" dirty="0"/>
              <a:t> – The process by which classes are created, edited and roomed</a:t>
            </a:r>
          </a:p>
          <a:p>
            <a:r>
              <a:rPr lang="en-US" b="1" u="sng" dirty="0"/>
              <a:t>Course</a:t>
            </a:r>
            <a:r>
              <a:rPr lang="en-US" dirty="0"/>
              <a:t> – The overarching subject; not related to a term</a:t>
            </a:r>
          </a:p>
          <a:p>
            <a:r>
              <a:rPr lang="en-US" b="1" u="sng" dirty="0"/>
              <a:t>Section</a:t>
            </a:r>
            <a:r>
              <a:rPr lang="en-US" dirty="0"/>
              <a:t> – The specific class associated with a term and course</a:t>
            </a:r>
          </a:p>
          <a:p>
            <a:r>
              <a:rPr lang="en-US" b="1" u="sng" dirty="0"/>
              <a:t>Term</a:t>
            </a:r>
            <a:r>
              <a:rPr lang="en-US" dirty="0"/>
              <a:t> – Quarter; 21FQ, 22WQ, 22SQ, 22RQ</a:t>
            </a:r>
          </a:p>
          <a:p>
            <a:r>
              <a:rPr lang="en-US" b="1" u="sng" dirty="0" err="1"/>
              <a:t>Subterm</a:t>
            </a:r>
            <a:r>
              <a:rPr lang="en-US" dirty="0"/>
              <a:t> – For summer only; 22RQ41, 22RQ42, 22RQI, 22RQ8</a:t>
            </a:r>
          </a:p>
          <a:p>
            <a:r>
              <a:rPr lang="en-US" b="1" u="sng" dirty="0"/>
              <a:t>Production Calendar </a:t>
            </a:r>
            <a:r>
              <a:rPr lang="en-US" dirty="0"/>
              <a:t>– The yearly timeline for scheduling, created in August for the next year</a:t>
            </a:r>
          </a:p>
          <a:p>
            <a:r>
              <a:rPr lang="en-US" b="1" u="sng" dirty="0" err="1"/>
              <a:t>MySU</a:t>
            </a:r>
            <a:r>
              <a:rPr lang="en-US" dirty="0"/>
              <a:t> – Online platform students use to plan academics and register</a:t>
            </a:r>
          </a:p>
          <a:p>
            <a:r>
              <a:rPr lang="en-US" b="1" u="sng" dirty="0" err="1"/>
              <a:t>Acalog</a:t>
            </a:r>
            <a:r>
              <a:rPr lang="en-US" dirty="0"/>
              <a:t> – System that manages the official course listings for the university</a:t>
            </a:r>
          </a:p>
          <a:p>
            <a:endParaRPr lang="en-US" dirty="0"/>
          </a:p>
        </p:txBody>
      </p:sp>
    </p:spTree>
    <p:extLst>
      <p:ext uri="{BB962C8B-B14F-4D97-AF65-F5344CB8AC3E}">
        <p14:creationId xmlns:p14="http://schemas.microsoft.com/office/powerpoint/2010/main" val="3160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A68E0-4B44-C5B9-E5BF-05EE07ED5E8A}"/>
              </a:ext>
            </a:extLst>
          </p:cNvPr>
          <p:cNvSpPr>
            <a:spLocks noGrp="1"/>
          </p:cNvSpPr>
          <p:nvPr>
            <p:ph type="title"/>
          </p:nvPr>
        </p:nvSpPr>
        <p:spPr/>
        <p:txBody>
          <a:bodyPr/>
          <a:lstStyle/>
          <a:p>
            <a:r>
              <a:rPr lang="en-US" dirty="0"/>
              <a:t>How Does SU Schedule Classes?</a:t>
            </a:r>
          </a:p>
        </p:txBody>
      </p:sp>
      <p:sp>
        <p:nvSpPr>
          <p:cNvPr id="4" name="Rectangle: Rounded Corners 3">
            <a:extLst>
              <a:ext uri="{FF2B5EF4-FFF2-40B4-BE49-F238E27FC236}">
                <a16:creationId xmlns:a16="http://schemas.microsoft.com/office/drawing/2014/main" id="{6E31279F-D6D8-0BE2-3E76-1D7B296D825F}"/>
              </a:ext>
            </a:extLst>
          </p:cNvPr>
          <p:cNvSpPr/>
          <p:nvPr/>
        </p:nvSpPr>
        <p:spPr>
          <a:xfrm>
            <a:off x="1288722" y="2325213"/>
            <a:ext cx="1880075" cy="110378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Acalog</a:t>
            </a:r>
            <a:endParaRPr lang="en-US" dirty="0">
              <a:solidFill>
                <a:schemeClr val="tx1"/>
              </a:solidFill>
            </a:endParaRPr>
          </a:p>
        </p:txBody>
      </p:sp>
      <p:cxnSp>
        <p:nvCxnSpPr>
          <p:cNvPr id="6" name="Straight Arrow Connector 5">
            <a:extLst>
              <a:ext uri="{FF2B5EF4-FFF2-40B4-BE49-F238E27FC236}">
                <a16:creationId xmlns:a16="http://schemas.microsoft.com/office/drawing/2014/main" id="{5E12E613-2B39-06C1-0FB2-68F29338D3EC}"/>
              </a:ext>
            </a:extLst>
          </p:cNvPr>
          <p:cNvCxnSpPr>
            <a:stCxn id="4" idx="3"/>
          </p:cNvCxnSpPr>
          <p:nvPr/>
        </p:nvCxnSpPr>
        <p:spPr>
          <a:xfrm flipV="1">
            <a:off x="3168797" y="2864977"/>
            <a:ext cx="1760434" cy="12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6E75A253-53DA-DB83-20E4-DA3B79141B3B}"/>
              </a:ext>
            </a:extLst>
          </p:cNvPr>
          <p:cNvSpPr/>
          <p:nvPr/>
        </p:nvSpPr>
        <p:spPr>
          <a:xfrm>
            <a:off x="4929231" y="2325213"/>
            <a:ext cx="1880075" cy="110378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Colleague</a:t>
            </a:r>
          </a:p>
        </p:txBody>
      </p:sp>
      <p:sp>
        <p:nvSpPr>
          <p:cNvPr id="8" name="Rectangle: Rounded Corners 7">
            <a:extLst>
              <a:ext uri="{FF2B5EF4-FFF2-40B4-BE49-F238E27FC236}">
                <a16:creationId xmlns:a16="http://schemas.microsoft.com/office/drawing/2014/main" id="{8439BEDC-C5F6-2229-2C05-8A67A108FD9F}"/>
              </a:ext>
            </a:extLst>
          </p:cNvPr>
          <p:cNvSpPr/>
          <p:nvPr/>
        </p:nvSpPr>
        <p:spPr>
          <a:xfrm>
            <a:off x="8690408" y="2325213"/>
            <a:ext cx="1880075" cy="110378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CLSS</a:t>
            </a:r>
          </a:p>
        </p:txBody>
      </p:sp>
      <p:cxnSp>
        <p:nvCxnSpPr>
          <p:cNvPr id="9" name="Straight Arrow Connector 8">
            <a:extLst>
              <a:ext uri="{FF2B5EF4-FFF2-40B4-BE49-F238E27FC236}">
                <a16:creationId xmlns:a16="http://schemas.microsoft.com/office/drawing/2014/main" id="{578B6176-E7CA-8B95-2D5C-059A146D8EE6}"/>
              </a:ext>
            </a:extLst>
          </p:cNvPr>
          <p:cNvCxnSpPr>
            <a:cxnSpLocks/>
            <a:stCxn id="7" idx="3"/>
          </p:cNvCxnSpPr>
          <p:nvPr/>
        </p:nvCxnSpPr>
        <p:spPr>
          <a:xfrm flipV="1">
            <a:off x="6809306" y="2864976"/>
            <a:ext cx="1881102" cy="12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AFA1A48C-D339-0F30-C0BB-BE9E97BE4F24}"/>
              </a:ext>
            </a:extLst>
          </p:cNvPr>
          <p:cNvSpPr/>
          <p:nvPr/>
        </p:nvSpPr>
        <p:spPr>
          <a:xfrm>
            <a:off x="3634030" y="2605849"/>
            <a:ext cx="709301" cy="2591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ysClr val="windowText" lastClr="000000"/>
                </a:solidFill>
              </a:rPr>
              <a:t>Course</a:t>
            </a:r>
          </a:p>
        </p:txBody>
      </p:sp>
      <p:sp>
        <p:nvSpPr>
          <p:cNvPr id="12" name="Rectangle 11">
            <a:extLst>
              <a:ext uri="{FF2B5EF4-FFF2-40B4-BE49-F238E27FC236}">
                <a16:creationId xmlns:a16="http://schemas.microsoft.com/office/drawing/2014/main" id="{ED14DEBD-876C-A717-621D-C224804A0AA2}"/>
              </a:ext>
            </a:extLst>
          </p:cNvPr>
          <p:cNvSpPr/>
          <p:nvPr/>
        </p:nvSpPr>
        <p:spPr>
          <a:xfrm>
            <a:off x="7363346" y="2605849"/>
            <a:ext cx="771994" cy="259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ysClr val="windowText" lastClr="000000"/>
                </a:solidFill>
              </a:rPr>
              <a:t>Course</a:t>
            </a:r>
          </a:p>
        </p:txBody>
      </p:sp>
      <p:sp>
        <p:nvSpPr>
          <p:cNvPr id="24" name="Rectangle: Rounded Corners 23">
            <a:extLst>
              <a:ext uri="{FF2B5EF4-FFF2-40B4-BE49-F238E27FC236}">
                <a16:creationId xmlns:a16="http://schemas.microsoft.com/office/drawing/2014/main" id="{84F628CD-8109-96E8-FCE1-B22E8C3D6562}"/>
              </a:ext>
            </a:extLst>
          </p:cNvPr>
          <p:cNvSpPr/>
          <p:nvPr/>
        </p:nvSpPr>
        <p:spPr>
          <a:xfrm>
            <a:off x="9039225" y="3735231"/>
            <a:ext cx="1178832" cy="656588"/>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CLSS Entry</a:t>
            </a:r>
          </a:p>
        </p:txBody>
      </p:sp>
      <p:sp>
        <p:nvSpPr>
          <p:cNvPr id="25" name="Rectangle: Rounded Corners 24">
            <a:extLst>
              <a:ext uri="{FF2B5EF4-FFF2-40B4-BE49-F238E27FC236}">
                <a16:creationId xmlns:a16="http://schemas.microsoft.com/office/drawing/2014/main" id="{D9650DC5-C878-8171-45D4-618DCC82839D}"/>
              </a:ext>
            </a:extLst>
          </p:cNvPr>
          <p:cNvSpPr/>
          <p:nvPr/>
        </p:nvSpPr>
        <p:spPr>
          <a:xfrm>
            <a:off x="9039225" y="4698050"/>
            <a:ext cx="1178832" cy="656588"/>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CLSS Queue</a:t>
            </a:r>
          </a:p>
        </p:txBody>
      </p:sp>
      <p:sp>
        <p:nvSpPr>
          <p:cNvPr id="26" name="Rectangle: Rounded Corners 25">
            <a:extLst>
              <a:ext uri="{FF2B5EF4-FFF2-40B4-BE49-F238E27FC236}">
                <a16:creationId xmlns:a16="http://schemas.microsoft.com/office/drawing/2014/main" id="{89A05465-D03C-1713-CE87-65544C581A27}"/>
              </a:ext>
            </a:extLst>
          </p:cNvPr>
          <p:cNvSpPr/>
          <p:nvPr/>
        </p:nvSpPr>
        <p:spPr>
          <a:xfrm>
            <a:off x="3108976" y="4391819"/>
            <a:ext cx="1880075" cy="110378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MySU</a:t>
            </a:r>
            <a:endParaRPr lang="en-US" dirty="0">
              <a:solidFill>
                <a:schemeClr val="tx1"/>
              </a:solidFill>
            </a:endParaRPr>
          </a:p>
        </p:txBody>
      </p:sp>
      <p:cxnSp>
        <p:nvCxnSpPr>
          <p:cNvPr id="28" name="Straight Arrow Connector 27">
            <a:extLst>
              <a:ext uri="{FF2B5EF4-FFF2-40B4-BE49-F238E27FC236}">
                <a16:creationId xmlns:a16="http://schemas.microsoft.com/office/drawing/2014/main" id="{4942F364-15DF-8BBE-BD10-8A62E7E6ED0A}"/>
              </a:ext>
            </a:extLst>
          </p:cNvPr>
          <p:cNvCxnSpPr>
            <a:stCxn id="8" idx="2"/>
            <a:endCxn id="24" idx="0"/>
          </p:cNvCxnSpPr>
          <p:nvPr/>
        </p:nvCxnSpPr>
        <p:spPr>
          <a:xfrm flipH="1">
            <a:off x="9628641" y="3429000"/>
            <a:ext cx="1805" cy="306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DD32D26-39BA-2927-462D-CF34208AE905}"/>
              </a:ext>
            </a:extLst>
          </p:cNvPr>
          <p:cNvCxnSpPr/>
          <p:nvPr/>
        </p:nvCxnSpPr>
        <p:spPr>
          <a:xfrm flipH="1">
            <a:off x="9628641" y="4391819"/>
            <a:ext cx="1805" cy="306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EEAA6570-DBA5-0EB9-67F5-FFE24BAC0A10}"/>
              </a:ext>
            </a:extLst>
          </p:cNvPr>
          <p:cNvCxnSpPr>
            <a:stCxn id="25" idx="2"/>
          </p:cNvCxnSpPr>
          <p:nvPr/>
        </p:nvCxnSpPr>
        <p:spPr>
          <a:xfrm rot="5400000">
            <a:off x="7793502" y="3780961"/>
            <a:ext cx="261462" cy="340881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F83B8BAD-6FF2-E8F9-D55B-2CCC9866923B}"/>
              </a:ext>
            </a:extLst>
          </p:cNvPr>
          <p:cNvCxnSpPr>
            <a:cxnSpLocks/>
            <a:endCxn id="7" idx="2"/>
          </p:cNvCxnSpPr>
          <p:nvPr/>
        </p:nvCxnSpPr>
        <p:spPr>
          <a:xfrm rot="16200000" flipV="1">
            <a:off x="4950997" y="4347272"/>
            <a:ext cx="2187100" cy="35055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19D08696-9BB0-1784-B008-C0513DF69AA7}"/>
              </a:ext>
            </a:extLst>
          </p:cNvPr>
          <p:cNvCxnSpPr/>
          <p:nvPr/>
        </p:nvCxnSpPr>
        <p:spPr>
          <a:xfrm rot="5400000">
            <a:off x="4409678" y="3467497"/>
            <a:ext cx="962820" cy="88582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1E1214A1-95E4-42FB-0BFD-91BC31680C7D}"/>
              </a:ext>
            </a:extLst>
          </p:cNvPr>
          <p:cNvSpPr/>
          <p:nvPr/>
        </p:nvSpPr>
        <p:spPr>
          <a:xfrm>
            <a:off x="7214598" y="5188813"/>
            <a:ext cx="829854" cy="4272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ysClr val="windowText" lastClr="000000"/>
                </a:solidFill>
              </a:rPr>
              <a:t>Manual Entry</a:t>
            </a:r>
          </a:p>
        </p:txBody>
      </p:sp>
      <p:sp>
        <p:nvSpPr>
          <p:cNvPr id="42" name="Arrow: Left 41">
            <a:extLst>
              <a:ext uri="{FF2B5EF4-FFF2-40B4-BE49-F238E27FC236}">
                <a16:creationId xmlns:a16="http://schemas.microsoft.com/office/drawing/2014/main" id="{2B64C29D-8D5D-2BFD-3AD5-6DFEE70FD0CD}"/>
              </a:ext>
            </a:extLst>
          </p:cNvPr>
          <p:cNvSpPr/>
          <p:nvPr/>
        </p:nvSpPr>
        <p:spPr>
          <a:xfrm>
            <a:off x="10356170" y="3882474"/>
            <a:ext cx="428625" cy="339563"/>
          </a:xfrm>
          <a:prstGeom prst="leftArrow">
            <a:avLst>
              <a:gd name="adj1" fmla="val 5561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C81EC59-FAB4-271C-15B8-F77F000FBFEB}"/>
              </a:ext>
            </a:extLst>
          </p:cNvPr>
          <p:cNvSpPr/>
          <p:nvPr/>
        </p:nvSpPr>
        <p:spPr>
          <a:xfrm>
            <a:off x="10784795" y="3849881"/>
            <a:ext cx="829854" cy="4272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ysClr val="windowText" lastClr="000000"/>
                </a:solidFill>
              </a:rPr>
              <a:t>You are here</a:t>
            </a:r>
          </a:p>
        </p:txBody>
      </p:sp>
    </p:spTree>
    <p:extLst>
      <p:ext uri="{BB962C8B-B14F-4D97-AF65-F5344CB8AC3E}">
        <p14:creationId xmlns:p14="http://schemas.microsoft.com/office/powerpoint/2010/main" val="179813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A3AA5-F4E8-30F2-53DC-4A3AE23564EA}"/>
              </a:ext>
            </a:extLst>
          </p:cNvPr>
          <p:cNvSpPr>
            <a:spLocks noGrp="1"/>
          </p:cNvSpPr>
          <p:nvPr>
            <p:ph type="title"/>
          </p:nvPr>
        </p:nvSpPr>
        <p:spPr/>
        <p:txBody>
          <a:bodyPr/>
          <a:lstStyle/>
          <a:p>
            <a:r>
              <a:rPr lang="en-US" dirty="0"/>
              <a:t>What is Colleague?</a:t>
            </a:r>
          </a:p>
        </p:txBody>
      </p:sp>
      <p:sp>
        <p:nvSpPr>
          <p:cNvPr id="3" name="Content Placeholder 2">
            <a:extLst>
              <a:ext uri="{FF2B5EF4-FFF2-40B4-BE49-F238E27FC236}">
                <a16:creationId xmlns:a16="http://schemas.microsoft.com/office/drawing/2014/main" id="{65A19323-CFA0-5314-DBA3-15F45859260D}"/>
              </a:ext>
            </a:extLst>
          </p:cNvPr>
          <p:cNvSpPr>
            <a:spLocks noGrp="1"/>
          </p:cNvSpPr>
          <p:nvPr>
            <p:ph idx="1"/>
          </p:nvPr>
        </p:nvSpPr>
        <p:spPr/>
        <p:txBody>
          <a:bodyPr/>
          <a:lstStyle/>
          <a:p>
            <a:r>
              <a:rPr lang="en-US" dirty="0"/>
              <a:t>Colleague is the database of record for Seattle University – meaning it holds the master records for the majority of the university</a:t>
            </a:r>
          </a:p>
          <a:p>
            <a:r>
              <a:rPr lang="en-US" dirty="0"/>
              <a:t>Within Colleague, there are different modules for course, sections, registration, students </a:t>
            </a:r>
            <a:r>
              <a:rPr lang="en-US" dirty="0" err="1"/>
              <a:t>etc</a:t>
            </a:r>
            <a:endParaRPr lang="en-US" dirty="0"/>
          </a:p>
          <a:p>
            <a:r>
              <a:rPr lang="en-US" dirty="0"/>
              <a:t>Most people access Colleague modules, but permissions are in place for privacy, data security and need</a:t>
            </a:r>
          </a:p>
          <a:p>
            <a:r>
              <a:rPr lang="en-US" dirty="0"/>
              <a:t>Colleague interacts with CLSS every night by sending data packets of the information it has and overriding most of the information CLSS has</a:t>
            </a:r>
          </a:p>
          <a:p>
            <a:r>
              <a:rPr lang="en-US" dirty="0"/>
              <a:t>Colleague updates </a:t>
            </a:r>
            <a:r>
              <a:rPr lang="en-US" dirty="0" err="1"/>
              <a:t>mySU</a:t>
            </a:r>
            <a:r>
              <a:rPr lang="en-US" dirty="0"/>
              <a:t> in real time for many things, but requires an overnight data packet transfer for others</a:t>
            </a:r>
          </a:p>
        </p:txBody>
      </p:sp>
    </p:spTree>
    <p:extLst>
      <p:ext uri="{BB962C8B-B14F-4D97-AF65-F5344CB8AC3E}">
        <p14:creationId xmlns:p14="http://schemas.microsoft.com/office/powerpoint/2010/main" val="2879335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27BF9-83DA-AE1B-C0A0-9A88E4848C83}"/>
              </a:ext>
            </a:extLst>
          </p:cNvPr>
          <p:cNvSpPr>
            <a:spLocks noGrp="1"/>
          </p:cNvSpPr>
          <p:nvPr>
            <p:ph type="title"/>
          </p:nvPr>
        </p:nvSpPr>
        <p:spPr/>
        <p:txBody>
          <a:bodyPr>
            <a:normAutofit/>
          </a:bodyPr>
          <a:lstStyle/>
          <a:p>
            <a:r>
              <a:rPr lang="en-US" dirty="0"/>
              <a:t>What is CLSS?</a:t>
            </a:r>
          </a:p>
        </p:txBody>
      </p:sp>
      <p:sp>
        <p:nvSpPr>
          <p:cNvPr id="3" name="Content Placeholder 2">
            <a:extLst>
              <a:ext uri="{FF2B5EF4-FFF2-40B4-BE49-F238E27FC236}">
                <a16:creationId xmlns:a16="http://schemas.microsoft.com/office/drawing/2014/main" id="{CB52C19A-C4C1-F197-8C2B-2E964D0A35D3}"/>
              </a:ext>
            </a:extLst>
          </p:cNvPr>
          <p:cNvSpPr>
            <a:spLocks noGrp="1"/>
          </p:cNvSpPr>
          <p:nvPr>
            <p:ph idx="1"/>
          </p:nvPr>
        </p:nvSpPr>
        <p:spPr/>
        <p:txBody>
          <a:bodyPr>
            <a:normAutofit lnSpcReduction="10000"/>
          </a:bodyPr>
          <a:lstStyle/>
          <a:p>
            <a:r>
              <a:rPr lang="en-US" dirty="0"/>
              <a:t>CLSS (usually pronounced ‘class’) is the CourseLeaf program we use to enter, review and approve the class schedules for all departments across Seattle University</a:t>
            </a:r>
          </a:p>
          <a:p>
            <a:r>
              <a:rPr lang="en-US" dirty="0"/>
              <a:t>Access is granted based on individual needs – for example, if you are the administrative assistant for FILM, only you have the ability to make changes to FILM sections within CLSS</a:t>
            </a:r>
          </a:p>
          <a:p>
            <a:r>
              <a:rPr lang="en-US" dirty="0"/>
              <a:t>CLSS is separated into specific instances, which is the word CLSS uses for terms</a:t>
            </a:r>
          </a:p>
          <a:p>
            <a:r>
              <a:rPr lang="en-US" dirty="0"/>
              <a:t>Within each instance, you can create sections for courses and update the details for that section</a:t>
            </a:r>
          </a:p>
          <a:p>
            <a:r>
              <a:rPr lang="en-US" dirty="0"/>
              <a:t>Once you have made the updates, saving the changes puts those changes into workflow</a:t>
            </a:r>
          </a:p>
          <a:p>
            <a:r>
              <a:rPr lang="en-US" dirty="0"/>
              <a:t>Workflow refers to the review process – once you save changes, they are submitted to the lead scheduler for your college.  They have the ability to roll the changes back to you for further edits, or approve the changes.  If the changes are approved, the section comes to the Registrar’s scheduler for final approval and official entry into Colleague</a:t>
            </a:r>
          </a:p>
          <a:p>
            <a:r>
              <a:rPr lang="en-US" dirty="0"/>
              <a:t>The sections for each term and ‘rolled’ meaning the sections from the previous year and </a:t>
            </a:r>
            <a:r>
              <a:rPr lang="en-US"/>
              <a:t>copied over </a:t>
            </a:r>
            <a:endParaRPr lang="en-US" dirty="0"/>
          </a:p>
        </p:txBody>
      </p:sp>
    </p:spTree>
    <p:extLst>
      <p:ext uri="{BB962C8B-B14F-4D97-AF65-F5344CB8AC3E}">
        <p14:creationId xmlns:p14="http://schemas.microsoft.com/office/powerpoint/2010/main" val="1382516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DDE93-C934-402D-62E4-D3AEAC07F5E0}"/>
              </a:ext>
            </a:extLst>
          </p:cNvPr>
          <p:cNvSpPr>
            <a:spLocks noGrp="1"/>
          </p:cNvSpPr>
          <p:nvPr>
            <p:ph type="title"/>
          </p:nvPr>
        </p:nvSpPr>
        <p:spPr/>
        <p:txBody>
          <a:bodyPr/>
          <a:lstStyle/>
          <a:p>
            <a:r>
              <a:rPr lang="en-US" dirty="0"/>
              <a:t>Production Calendar</a:t>
            </a:r>
          </a:p>
        </p:txBody>
      </p:sp>
      <p:sp>
        <p:nvSpPr>
          <p:cNvPr id="3" name="Content Placeholder 2">
            <a:extLst>
              <a:ext uri="{FF2B5EF4-FFF2-40B4-BE49-F238E27FC236}">
                <a16:creationId xmlns:a16="http://schemas.microsoft.com/office/drawing/2014/main" id="{022D269F-E49E-20A1-8683-B7E5E14F4FA0}"/>
              </a:ext>
            </a:extLst>
          </p:cNvPr>
          <p:cNvSpPr>
            <a:spLocks noGrp="1"/>
          </p:cNvSpPr>
          <p:nvPr>
            <p:ph idx="1"/>
          </p:nvPr>
        </p:nvSpPr>
        <p:spPr/>
        <p:txBody>
          <a:bodyPr/>
          <a:lstStyle/>
          <a:p>
            <a:r>
              <a:rPr lang="en-US" dirty="0"/>
              <a:t>The production calendar is the yearly outline of when schedule details can be added &amp; changed in CLSS, as well as when rooming for each term will occur.  Details for classes need to be finalized before rooming and absolutely must be complete by registration</a:t>
            </a:r>
          </a:p>
          <a:p>
            <a:r>
              <a:rPr lang="en-US" dirty="0"/>
              <a:t>The calendar runs from summer quarter through spring quarter, and is usually released in the late summer for the following year</a:t>
            </a:r>
          </a:p>
          <a:p>
            <a:r>
              <a:rPr lang="en-US" b="1" u="sng" dirty="0"/>
              <a:t>Schedule Entry</a:t>
            </a:r>
            <a:r>
              <a:rPr lang="en-US" b="1" dirty="0"/>
              <a:t>: </a:t>
            </a:r>
            <a:r>
              <a:rPr lang="en-US" dirty="0"/>
              <a:t>Term opens for section creation and edits</a:t>
            </a:r>
          </a:p>
          <a:p>
            <a:r>
              <a:rPr lang="en-US" b="1" u="sng" dirty="0"/>
              <a:t>UCOR Deadline</a:t>
            </a:r>
            <a:r>
              <a:rPr lang="en-US" b="1" dirty="0"/>
              <a:t>: </a:t>
            </a:r>
            <a:r>
              <a:rPr lang="en-US" dirty="0"/>
              <a:t>UCOR operates on a different schedule and therefore their entry period ends early</a:t>
            </a:r>
          </a:p>
          <a:p>
            <a:r>
              <a:rPr lang="en-US" b="1" u="sng" dirty="0"/>
              <a:t>ADMN Lock</a:t>
            </a:r>
            <a:r>
              <a:rPr lang="en-US" b="1" dirty="0"/>
              <a:t>: </a:t>
            </a:r>
            <a:r>
              <a:rPr lang="en-US" dirty="0"/>
              <a:t>CLSS instance is locked for edits to everyone other than administrators</a:t>
            </a:r>
          </a:p>
          <a:p>
            <a:r>
              <a:rPr lang="en-US" b="1" u="sng" dirty="0"/>
              <a:t>Pre-Rooming Review</a:t>
            </a:r>
            <a:r>
              <a:rPr lang="en-US" b="1" dirty="0"/>
              <a:t>: </a:t>
            </a:r>
            <a:r>
              <a:rPr lang="en-US" dirty="0"/>
              <a:t>Period for entering changes before rooming starts</a:t>
            </a:r>
          </a:p>
          <a:p>
            <a:r>
              <a:rPr lang="en-US" b="1" u="sng" dirty="0"/>
              <a:t>Rooming</a:t>
            </a:r>
            <a:r>
              <a:rPr lang="en-US" b="1" dirty="0"/>
              <a:t>: </a:t>
            </a:r>
            <a:r>
              <a:rPr lang="en-US" dirty="0"/>
              <a:t>CLSS instance is completely locked for three weeks while rooming is completed</a:t>
            </a:r>
          </a:p>
          <a:p>
            <a:r>
              <a:rPr lang="en-US" b="1" u="sng" dirty="0"/>
              <a:t>Schedule Audit</a:t>
            </a:r>
            <a:r>
              <a:rPr lang="en-US" b="1" dirty="0"/>
              <a:t>: </a:t>
            </a:r>
            <a:r>
              <a:rPr lang="en-US" dirty="0"/>
              <a:t>Final opportunity to make changes, but rooming/registrar are the real deadlines</a:t>
            </a:r>
          </a:p>
        </p:txBody>
      </p:sp>
    </p:spTree>
    <p:extLst>
      <p:ext uri="{BB962C8B-B14F-4D97-AF65-F5344CB8AC3E}">
        <p14:creationId xmlns:p14="http://schemas.microsoft.com/office/powerpoint/2010/main" val="234136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F46CA-14F2-A640-4564-D897A95E7D8D}"/>
              </a:ext>
            </a:extLst>
          </p:cNvPr>
          <p:cNvSpPr>
            <a:spLocks noGrp="1"/>
          </p:cNvSpPr>
          <p:nvPr>
            <p:ph type="title"/>
          </p:nvPr>
        </p:nvSpPr>
        <p:spPr/>
        <p:txBody>
          <a:bodyPr/>
          <a:lstStyle/>
          <a:p>
            <a:r>
              <a:rPr lang="en-US" dirty="0"/>
              <a:t>University Timeline</a:t>
            </a:r>
          </a:p>
        </p:txBody>
      </p:sp>
      <p:sp>
        <p:nvSpPr>
          <p:cNvPr id="3" name="Content Placeholder 2">
            <a:extLst>
              <a:ext uri="{FF2B5EF4-FFF2-40B4-BE49-F238E27FC236}">
                <a16:creationId xmlns:a16="http://schemas.microsoft.com/office/drawing/2014/main" id="{5AD706FF-0217-AFB1-4ACD-6FB1096EC723}"/>
              </a:ext>
            </a:extLst>
          </p:cNvPr>
          <p:cNvSpPr>
            <a:spLocks noGrp="1"/>
          </p:cNvSpPr>
          <p:nvPr>
            <p:ph idx="1"/>
          </p:nvPr>
        </p:nvSpPr>
        <p:spPr/>
        <p:txBody>
          <a:bodyPr/>
          <a:lstStyle/>
          <a:p>
            <a:r>
              <a:rPr lang="en-US" dirty="0"/>
              <a:t>In August, the Production Calendar for the next year is released.</a:t>
            </a:r>
          </a:p>
          <a:p>
            <a:r>
              <a:rPr lang="en-US" dirty="0"/>
              <a:t>Changes can be made to sections using CLSS until rooming is done for that term.  After rooming, changes to day, time, or increases in section max caps are difficult but not impossible.</a:t>
            </a:r>
          </a:p>
          <a:p>
            <a:r>
              <a:rPr lang="en-US" dirty="0"/>
              <a:t>After registration, changes to day/time are extremely difficult for multiple departments &amp; students and should not be made.</a:t>
            </a:r>
          </a:p>
          <a:p>
            <a:r>
              <a:rPr lang="en-US" dirty="0"/>
              <a:t>One the term has started, it will be archived in CLSS after 10</a:t>
            </a:r>
            <a:r>
              <a:rPr lang="en-US" baseline="30000" dirty="0"/>
              <a:t>th</a:t>
            </a:r>
            <a:r>
              <a:rPr lang="en-US" dirty="0"/>
              <a:t> day.</a:t>
            </a:r>
          </a:p>
          <a:p>
            <a:r>
              <a:rPr lang="en-US" dirty="0"/>
              <a:t>During the term, audits will be sent out for missing instructors prior to grading. Instructors must be entered into the system prior to grading.</a:t>
            </a:r>
          </a:p>
          <a:p>
            <a:endParaRPr lang="en-US" dirty="0"/>
          </a:p>
          <a:p>
            <a:endParaRPr lang="en-US" dirty="0"/>
          </a:p>
        </p:txBody>
      </p:sp>
    </p:spTree>
    <p:extLst>
      <p:ext uri="{BB962C8B-B14F-4D97-AF65-F5344CB8AC3E}">
        <p14:creationId xmlns:p14="http://schemas.microsoft.com/office/powerpoint/2010/main" val="256228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B40EF-92F6-CA3B-B45B-20ECF15108C9}"/>
              </a:ext>
            </a:extLst>
          </p:cNvPr>
          <p:cNvSpPr>
            <a:spLocks noGrp="1"/>
          </p:cNvSpPr>
          <p:nvPr>
            <p:ph type="title"/>
          </p:nvPr>
        </p:nvSpPr>
        <p:spPr>
          <a:xfrm>
            <a:off x="777240" y="681037"/>
            <a:ext cx="10659110" cy="1009651"/>
          </a:xfrm>
        </p:spPr>
        <p:txBody>
          <a:bodyPr/>
          <a:lstStyle/>
          <a:p>
            <a:r>
              <a:rPr lang="en-US" dirty="0"/>
              <a:t>Creating A New Section</a:t>
            </a:r>
          </a:p>
        </p:txBody>
      </p:sp>
      <p:pic>
        <p:nvPicPr>
          <p:cNvPr id="6" name="Content Placeholder 5">
            <a:extLst>
              <a:ext uri="{FF2B5EF4-FFF2-40B4-BE49-F238E27FC236}">
                <a16:creationId xmlns:a16="http://schemas.microsoft.com/office/drawing/2014/main" id="{4CAA2A45-0E87-6FEE-D25F-F2B19A698FAA}"/>
              </a:ext>
            </a:extLst>
          </p:cNvPr>
          <p:cNvPicPr>
            <a:picLocks noGrp="1" noChangeAspect="1"/>
          </p:cNvPicPr>
          <p:nvPr>
            <p:ph idx="1"/>
          </p:nvPr>
        </p:nvPicPr>
        <p:blipFill>
          <a:blip r:embed="rId2"/>
          <a:stretch>
            <a:fillRect/>
          </a:stretch>
        </p:blipFill>
        <p:spPr>
          <a:xfrm>
            <a:off x="766762" y="5603164"/>
            <a:ext cx="10658475" cy="883651"/>
          </a:xfrm>
        </p:spPr>
      </p:pic>
      <p:sp>
        <p:nvSpPr>
          <p:cNvPr id="4" name="TextBox 3">
            <a:extLst>
              <a:ext uri="{FF2B5EF4-FFF2-40B4-BE49-F238E27FC236}">
                <a16:creationId xmlns:a16="http://schemas.microsoft.com/office/drawing/2014/main" id="{6F5678DB-F61E-E826-F7B9-D161725EB9AD}"/>
              </a:ext>
            </a:extLst>
          </p:cNvPr>
          <p:cNvSpPr txBox="1"/>
          <p:nvPr/>
        </p:nvSpPr>
        <p:spPr>
          <a:xfrm>
            <a:off x="777240" y="222191"/>
            <a:ext cx="2957272" cy="369332"/>
          </a:xfrm>
          <a:prstGeom prst="rect">
            <a:avLst/>
          </a:prstGeom>
          <a:noFill/>
        </p:spPr>
        <p:txBody>
          <a:bodyPr wrap="square" rtlCol="0">
            <a:spAutoFit/>
          </a:bodyPr>
          <a:lstStyle/>
          <a:p>
            <a:r>
              <a:rPr lang="en-US" dirty="0"/>
              <a:t>CLSS Procedures</a:t>
            </a:r>
          </a:p>
        </p:txBody>
      </p:sp>
      <p:sp>
        <p:nvSpPr>
          <p:cNvPr id="7" name="TextBox 6">
            <a:extLst>
              <a:ext uri="{FF2B5EF4-FFF2-40B4-BE49-F238E27FC236}">
                <a16:creationId xmlns:a16="http://schemas.microsoft.com/office/drawing/2014/main" id="{DEA25583-B8D8-7A9B-4873-6DB72E1BC141}"/>
              </a:ext>
            </a:extLst>
          </p:cNvPr>
          <p:cNvSpPr txBox="1"/>
          <p:nvPr/>
        </p:nvSpPr>
        <p:spPr>
          <a:xfrm>
            <a:off x="530361" y="1690688"/>
            <a:ext cx="5981275" cy="3416320"/>
          </a:xfrm>
          <a:prstGeom prst="rect">
            <a:avLst/>
          </a:prstGeom>
          <a:noFill/>
        </p:spPr>
        <p:txBody>
          <a:bodyPr wrap="square" rtlCol="0">
            <a:spAutoFit/>
          </a:bodyPr>
          <a:lstStyle/>
          <a:p>
            <a:pPr marL="285750" indent="-285750">
              <a:buFont typeface="Arial" panose="020B0604020202020204" pitchFamily="34" charset="0"/>
              <a:buChar char="•"/>
            </a:pPr>
            <a:r>
              <a:rPr lang="en-US" dirty="0"/>
              <a:t>Go to the term in CLSS, and select the course you want</a:t>
            </a:r>
          </a:p>
          <a:p>
            <a:pPr marL="285750" indent="-285750">
              <a:buFont typeface="Arial" panose="020B0604020202020204" pitchFamily="34" charset="0"/>
              <a:buChar char="•"/>
            </a:pPr>
            <a:r>
              <a:rPr lang="en-US" dirty="0"/>
              <a:t>On the right side, you will see a green + button (screenshot below)</a:t>
            </a:r>
          </a:p>
          <a:p>
            <a:pPr marL="285750" indent="-285750">
              <a:buFont typeface="Arial" panose="020B0604020202020204" pitchFamily="34" charset="0"/>
              <a:buChar char="•"/>
            </a:pPr>
            <a:r>
              <a:rPr lang="en-US" dirty="0"/>
              <a:t>Click the + button, and you will see a pop-up screen with all the options for creating a section</a:t>
            </a:r>
          </a:p>
          <a:p>
            <a:pPr marL="285750" indent="-285750">
              <a:buFont typeface="Arial" panose="020B0604020202020204" pitchFamily="34" charset="0"/>
              <a:buChar char="•"/>
            </a:pPr>
            <a:r>
              <a:rPr lang="en-US" dirty="0"/>
              <a:t>Fill out the details</a:t>
            </a:r>
          </a:p>
          <a:p>
            <a:pPr marL="285750" indent="-285750">
              <a:buFont typeface="Arial" panose="020B0604020202020204" pitchFamily="34" charset="0"/>
              <a:buChar char="•"/>
            </a:pPr>
            <a:r>
              <a:rPr lang="en-US" dirty="0"/>
              <a:t>Click ‘Save Section’ in the lower right corner</a:t>
            </a:r>
          </a:p>
          <a:p>
            <a:pPr marL="285750" indent="-285750">
              <a:buFont typeface="Arial" panose="020B0604020202020204" pitchFamily="34" charset="0"/>
              <a:buChar char="•"/>
            </a:pPr>
            <a:r>
              <a:rPr lang="en-US" dirty="0"/>
              <a:t>You should get a pop-up that says this section must be submitted to workflow for approval.  All sections must go through workflow to be officially created</a:t>
            </a:r>
          </a:p>
          <a:p>
            <a:pPr marL="285750" indent="-285750">
              <a:buFont typeface="Arial" panose="020B0604020202020204" pitchFamily="34" charset="0"/>
              <a:buChar char="•"/>
            </a:pPr>
            <a:r>
              <a:rPr lang="en-US" dirty="0"/>
              <a:t>If you do not confirm it is in workflow, it has not really been created – only saved as a draft</a:t>
            </a:r>
          </a:p>
        </p:txBody>
      </p:sp>
      <p:pic>
        <p:nvPicPr>
          <p:cNvPr id="9" name="Picture 8">
            <a:extLst>
              <a:ext uri="{FF2B5EF4-FFF2-40B4-BE49-F238E27FC236}">
                <a16:creationId xmlns:a16="http://schemas.microsoft.com/office/drawing/2014/main" id="{A7025A65-429C-E412-F50C-898969BFC1E3}"/>
              </a:ext>
            </a:extLst>
          </p:cNvPr>
          <p:cNvPicPr>
            <a:picLocks noChangeAspect="1"/>
          </p:cNvPicPr>
          <p:nvPr/>
        </p:nvPicPr>
        <p:blipFill>
          <a:blip r:embed="rId3"/>
          <a:stretch>
            <a:fillRect/>
          </a:stretch>
        </p:blipFill>
        <p:spPr>
          <a:xfrm>
            <a:off x="6617484" y="1690688"/>
            <a:ext cx="5443398" cy="3786476"/>
          </a:xfrm>
          <a:prstGeom prst="rect">
            <a:avLst/>
          </a:prstGeom>
        </p:spPr>
      </p:pic>
    </p:spTree>
    <p:extLst>
      <p:ext uri="{BB962C8B-B14F-4D97-AF65-F5344CB8AC3E}">
        <p14:creationId xmlns:p14="http://schemas.microsoft.com/office/powerpoint/2010/main" val="1180924025"/>
      </p:ext>
    </p:extLst>
  </p:cSld>
  <p:clrMapOvr>
    <a:masterClrMapping/>
  </p:clrMapOvr>
</p:sld>
</file>

<file path=ppt/theme/theme1.xml><?xml version="1.0" encoding="utf-8"?>
<a:theme xmlns:a="http://schemas.openxmlformats.org/drawingml/2006/main" name="ConfettiVTI">
  <a:themeElements>
    <a:clrScheme name="AnalogousFromRegularSeedRightStep">
      <a:dk1>
        <a:srgbClr val="000000"/>
      </a:dk1>
      <a:lt1>
        <a:srgbClr val="FFFFFF"/>
      </a:lt1>
      <a:dk2>
        <a:srgbClr val="412B24"/>
      </a:dk2>
      <a:lt2>
        <a:srgbClr val="E2E8E7"/>
      </a:lt2>
      <a:accent1>
        <a:srgbClr val="C7495F"/>
      </a:accent1>
      <a:accent2>
        <a:srgbClr val="B55637"/>
      </a:accent2>
      <a:accent3>
        <a:srgbClr val="C79C49"/>
      </a:accent3>
      <a:accent4>
        <a:srgbClr val="A2AB34"/>
      </a:accent4>
      <a:accent5>
        <a:srgbClr val="7AB141"/>
      </a:accent5>
      <a:accent6>
        <a:srgbClr val="43B537"/>
      </a:accent6>
      <a:hlink>
        <a:srgbClr val="319382"/>
      </a:hlink>
      <a:folHlink>
        <a:srgbClr val="7F7F7F"/>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ttiVTI" id="{B5618F7C-B4F0-4D28-83B4-440D0519681F}" vid="{5F84EFDF-E14E-48C6-955C-990A32085A7F}"/>
    </a:ext>
  </a:extLst>
</a:theme>
</file>

<file path=docProps/app.xml><?xml version="1.0" encoding="utf-8"?>
<Properties xmlns="http://schemas.openxmlformats.org/officeDocument/2006/extended-properties" xmlns:vt="http://schemas.openxmlformats.org/officeDocument/2006/docPropsVTypes">
  <TotalTime>953</TotalTime>
  <Words>1435</Words>
  <Application>Microsoft Office PowerPoint</Application>
  <PresentationFormat>Widescreen</PresentationFormat>
  <Paragraphs>121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AvenirNext LT Pro Medium</vt:lpstr>
      <vt:lpstr>Calibri</vt:lpstr>
      <vt:lpstr>Gill Sans Nova</vt:lpstr>
      <vt:lpstr>Symbol</vt:lpstr>
      <vt:lpstr>ConfettiVTI</vt:lpstr>
      <vt:lpstr>CLSS Training</vt:lpstr>
      <vt:lpstr>Overview</vt:lpstr>
      <vt:lpstr>Glossary</vt:lpstr>
      <vt:lpstr>How Does SU Schedule Classes?</vt:lpstr>
      <vt:lpstr>What is Colleague?</vt:lpstr>
      <vt:lpstr>What is CLSS?</vt:lpstr>
      <vt:lpstr>Production Calendar</vt:lpstr>
      <vt:lpstr>University Timeline</vt:lpstr>
      <vt:lpstr>Creating A New Section</vt:lpstr>
      <vt:lpstr>Creating a Meeting Pattern</vt:lpstr>
      <vt:lpstr>Capacities</vt:lpstr>
      <vt:lpstr>Crosslists (Xlists)</vt:lpstr>
      <vt:lpstr>Comments</vt:lpstr>
      <vt:lpstr>Tips &amp; Tricks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CLSS Training</dc:title>
  <dc:creator>Solseng, Gabriel</dc:creator>
  <cp:lastModifiedBy>Solseng, Gabriel</cp:lastModifiedBy>
  <cp:revision>7</cp:revision>
  <dcterms:created xsi:type="dcterms:W3CDTF">2022-07-07T21:24:08Z</dcterms:created>
  <dcterms:modified xsi:type="dcterms:W3CDTF">2023-01-30T22:12:29Z</dcterms:modified>
</cp:coreProperties>
</file>