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5.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theme/theme2.xml" ContentType="application/vnd.openxmlformats-officedocument.theme+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1.xml" ContentType="application/vnd.openxmlformats-officedocument.drawingml.diagramLayout+xml"/>
  <Override PartName="/ppt/diagrams/drawing2.xml" ContentType="application/vnd.ms-office.drawingml.diagramDrawing+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7"/>
  </p:notesMasterIdLst>
  <p:sldIdLst>
    <p:sldId id="320" r:id="rId2"/>
    <p:sldId id="328" r:id="rId3"/>
    <p:sldId id="319" r:id="rId4"/>
    <p:sldId id="315" r:id="rId5"/>
    <p:sldId id="318" r:id="rId6"/>
    <p:sldId id="330" r:id="rId7"/>
    <p:sldId id="317" r:id="rId8"/>
    <p:sldId id="264" r:id="rId9"/>
    <p:sldId id="287" r:id="rId10"/>
    <p:sldId id="284" r:id="rId11"/>
    <p:sldId id="263" r:id="rId12"/>
    <p:sldId id="260" r:id="rId13"/>
    <p:sldId id="325" r:id="rId14"/>
    <p:sldId id="331" r:id="rId15"/>
    <p:sldId id="32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FF095-E49B-4260-9602-D7B223734C89}" v="2" dt="2023-04-26T05:17:4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p:restoredTop sz="83311" autoAdjust="0"/>
  </p:normalViewPr>
  <p:slideViewPr>
    <p:cSldViewPr snapToGrid="0">
      <p:cViewPr varScale="1">
        <p:scale>
          <a:sx n="105" d="100"/>
          <a:sy n="105" d="100"/>
        </p:scale>
        <p:origin x="976"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Taylor" userId="0499b9f75ee9a023" providerId="LiveId" clId="{6D7FF095-E49B-4260-9602-D7B223734C89}"/>
    <pc:docChg chg="custSel modSld">
      <pc:chgData name="Colette Taylor" userId="0499b9f75ee9a023" providerId="LiveId" clId="{6D7FF095-E49B-4260-9602-D7B223734C89}" dt="2023-04-26T05:17:40.741" v="30" actId="255"/>
      <pc:docMkLst>
        <pc:docMk/>
      </pc:docMkLst>
      <pc:sldChg chg="modSp mod">
        <pc:chgData name="Colette Taylor" userId="0499b9f75ee9a023" providerId="LiveId" clId="{6D7FF095-E49B-4260-9602-D7B223734C89}" dt="2023-04-26T05:16:38.046" v="25" actId="14100"/>
        <pc:sldMkLst>
          <pc:docMk/>
          <pc:sldMk cId="3177564160" sldId="315"/>
        </pc:sldMkLst>
        <pc:graphicFrameChg chg="mod">
          <ac:chgData name="Colette Taylor" userId="0499b9f75ee9a023" providerId="LiveId" clId="{6D7FF095-E49B-4260-9602-D7B223734C89}" dt="2023-04-26T05:16:38.046" v="25" actId="14100"/>
          <ac:graphicFrameMkLst>
            <pc:docMk/>
            <pc:sldMk cId="3177564160" sldId="315"/>
            <ac:graphicFrameMk id="5" creationId="{DCA305AC-0189-407D-A9D3-ACA26225F67B}"/>
          </ac:graphicFrameMkLst>
        </pc:graphicFrameChg>
      </pc:sldChg>
      <pc:sldChg chg="modSp mod">
        <pc:chgData name="Colette Taylor" userId="0499b9f75ee9a023" providerId="LiveId" clId="{6D7FF095-E49B-4260-9602-D7B223734C89}" dt="2023-04-26T05:17:15.641" v="28" actId="1076"/>
        <pc:sldMkLst>
          <pc:docMk/>
          <pc:sldMk cId="1664125646" sldId="317"/>
        </pc:sldMkLst>
        <pc:spChg chg="mod">
          <ac:chgData name="Colette Taylor" userId="0499b9f75ee9a023" providerId="LiveId" clId="{6D7FF095-E49B-4260-9602-D7B223734C89}" dt="2023-04-26T05:17:05.889" v="27" actId="1076"/>
          <ac:spMkLst>
            <pc:docMk/>
            <pc:sldMk cId="1664125646" sldId="317"/>
            <ac:spMk id="2" creationId="{00000000-0000-0000-0000-000000000000}"/>
          </ac:spMkLst>
        </pc:spChg>
        <pc:spChg chg="mod">
          <ac:chgData name="Colette Taylor" userId="0499b9f75ee9a023" providerId="LiveId" clId="{6D7FF095-E49B-4260-9602-D7B223734C89}" dt="2023-04-26T05:17:15.641" v="28" actId="1076"/>
          <ac:spMkLst>
            <pc:docMk/>
            <pc:sldMk cId="1664125646" sldId="317"/>
            <ac:spMk id="3" creationId="{00000000-0000-0000-0000-000000000000}"/>
          </ac:spMkLst>
        </pc:spChg>
      </pc:sldChg>
      <pc:sldChg chg="modSp">
        <pc:chgData name="Colette Taylor" userId="0499b9f75ee9a023" providerId="LiveId" clId="{6D7FF095-E49B-4260-9602-D7B223734C89}" dt="2023-04-26T05:17:40.741" v="30" actId="255"/>
        <pc:sldMkLst>
          <pc:docMk/>
          <pc:sldMk cId="1309709602" sldId="318"/>
        </pc:sldMkLst>
        <pc:graphicFrameChg chg="mod">
          <ac:chgData name="Colette Taylor" userId="0499b9f75ee9a023" providerId="LiveId" clId="{6D7FF095-E49B-4260-9602-D7B223734C89}" dt="2023-04-26T05:17:40.741" v="30" actId="255"/>
          <ac:graphicFrameMkLst>
            <pc:docMk/>
            <pc:sldMk cId="1309709602" sldId="318"/>
            <ac:graphicFrameMk id="25" creationId="{4024DE0D-D74F-BC81-928D-239A1AE755F6}"/>
          </ac:graphicFrameMkLst>
        </pc:graphicFrameChg>
      </pc:sldChg>
      <pc:sldChg chg="modSp mod">
        <pc:chgData name="Colette Taylor" userId="0499b9f75ee9a023" providerId="LiveId" clId="{6D7FF095-E49B-4260-9602-D7B223734C89}" dt="2023-04-26T05:16:19.103" v="24" actId="1076"/>
        <pc:sldMkLst>
          <pc:docMk/>
          <pc:sldMk cId="1855236229" sldId="319"/>
        </pc:sldMkLst>
        <pc:spChg chg="mod">
          <ac:chgData name="Colette Taylor" userId="0499b9f75ee9a023" providerId="LiveId" clId="{6D7FF095-E49B-4260-9602-D7B223734C89}" dt="2023-04-26T05:16:19.103" v="24" actId="1076"/>
          <ac:spMkLst>
            <pc:docMk/>
            <pc:sldMk cId="1855236229" sldId="319"/>
            <ac:spMk id="2" creationId="{00000000-0000-0000-0000-000000000000}"/>
          </ac:spMkLst>
        </pc:spChg>
        <pc:spChg chg="mod">
          <ac:chgData name="Colette Taylor" userId="0499b9f75ee9a023" providerId="LiveId" clId="{6D7FF095-E49B-4260-9602-D7B223734C89}" dt="2023-04-26T05:16:12.093" v="23" actId="1076"/>
          <ac:spMkLst>
            <pc:docMk/>
            <pc:sldMk cId="1855236229" sldId="319"/>
            <ac:spMk id="3" creationId="{00000000-0000-0000-0000-000000000000}"/>
          </ac:spMkLst>
        </pc:spChg>
      </pc:sldChg>
      <pc:sldChg chg="modSp mod">
        <pc:chgData name="Colette Taylor" userId="0499b9f75ee9a023" providerId="LiveId" clId="{6D7FF095-E49B-4260-9602-D7B223734C89}" dt="2023-04-26T05:14:16.716" v="16" actId="1076"/>
        <pc:sldMkLst>
          <pc:docMk/>
          <pc:sldMk cId="2961435870" sldId="320"/>
        </pc:sldMkLst>
        <pc:spChg chg="mod">
          <ac:chgData name="Colette Taylor" userId="0499b9f75ee9a023" providerId="LiveId" clId="{6D7FF095-E49B-4260-9602-D7B223734C89}" dt="2023-04-26T05:13:07.024" v="8" actId="1076"/>
          <ac:spMkLst>
            <pc:docMk/>
            <pc:sldMk cId="2961435870" sldId="320"/>
            <ac:spMk id="4" creationId="{A65A1F3B-1003-C84C-BD1D-FD818BFE3593}"/>
          </ac:spMkLst>
        </pc:spChg>
        <pc:spChg chg="mod">
          <ac:chgData name="Colette Taylor" userId="0499b9f75ee9a023" providerId="LiveId" clId="{6D7FF095-E49B-4260-9602-D7B223734C89}" dt="2023-04-26T05:14:16.716" v="16" actId="1076"/>
          <ac:spMkLst>
            <pc:docMk/>
            <pc:sldMk cId="2961435870" sldId="320"/>
            <ac:spMk id="5" creationId="{278AF851-EDAA-9C41-BB2C-7509E9F8C7DF}"/>
          </ac:spMkLst>
        </pc:spChg>
        <pc:picChg chg="mod">
          <ac:chgData name="Colette Taylor" userId="0499b9f75ee9a023" providerId="LiveId" clId="{6D7FF095-E49B-4260-9602-D7B223734C89}" dt="2023-04-26T05:12:34.551" v="1" actId="1076"/>
          <ac:picMkLst>
            <pc:docMk/>
            <pc:sldMk cId="2961435870" sldId="320"/>
            <ac:picMk id="1028" creationId="{FE46F159-0843-264D-B482-A22E43A2C88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8214864-652E-4BCF-A462-19695483B247}"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8EDF8545-7F27-40FB-AAF3-774CA759A8A7}">
      <dgm:prSet/>
      <dgm:spPr/>
      <dgm:t>
        <a:bodyPr/>
        <a:lstStyle/>
        <a:p>
          <a:r>
            <a:rPr lang="en-US"/>
            <a:t>Undervalued scholarship: applied, public-focused; teaching-related </a:t>
          </a:r>
        </a:p>
      </dgm:t>
    </dgm:pt>
    <dgm:pt modelId="{8ADB306A-5E16-45E7-8CCD-B5EC9AED8BAF}" type="parTrans" cxnId="{E1ACF3D8-198C-4203-8772-D2BC0011EEC3}">
      <dgm:prSet/>
      <dgm:spPr/>
      <dgm:t>
        <a:bodyPr/>
        <a:lstStyle/>
        <a:p>
          <a:endParaRPr lang="en-US"/>
        </a:p>
      </dgm:t>
    </dgm:pt>
    <dgm:pt modelId="{3ED3A1E2-5FC5-4267-ACF3-C1C82922200B}" type="sibTrans" cxnId="{E1ACF3D8-198C-4203-8772-D2BC0011EEC3}">
      <dgm:prSet/>
      <dgm:spPr/>
      <dgm:t>
        <a:bodyPr/>
        <a:lstStyle/>
        <a:p>
          <a:endParaRPr lang="en-US"/>
        </a:p>
      </dgm:t>
    </dgm:pt>
    <dgm:pt modelId="{FCA49A81-28DD-4354-9D9E-E8463DF1BA29}">
      <dgm:prSet/>
      <dgm:spPr/>
      <dgm:t>
        <a:bodyPr/>
        <a:lstStyle/>
        <a:p>
          <a:r>
            <a:rPr lang="en-US"/>
            <a:t>Community engaged research</a:t>
          </a:r>
        </a:p>
      </dgm:t>
    </dgm:pt>
    <dgm:pt modelId="{0EBE17F7-451C-425B-9CB9-B8F285F65BBD}" type="parTrans" cxnId="{2E913B85-FC74-42CB-B674-5056C3A5DA4B}">
      <dgm:prSet/>
      <dgm:spPr/>
      <dgm:t>
        <a:bodyPr/>
        <a:lstStyle/>
        <a:p>
          <a:endParaRPr lang="en-US"/>
        </a:p>
      </dgm:t>
    </dgm:pt>
    <dgm:pt modelId="{13F0D4D9-9C2F-48A4-A98D-06A6C0F218E0}" type="sibTrans" cxnId="{2E913B85-FC74-42CB-B674-5056C3A5DA4B}">
      <dgm:prSet/>
      <dgm:spPr/>
      <dgm:t>
        <a:bodyPr/>
        <a:lstStyle/>
        <a:p>
          <a:endParaRPr lang="en-US"/>
        </a:p>
      </dgm:t>
    </dgm:pt>
    <dgm:pt modelId="{5E93575C-ED7F-4182-8173-E3DFEB0C54D2}">
      <dgm:prSet/>
      <dgm:spPr/>
      <dgm:t>
        <a:bodyPr/>
        <a:lstStyle/>
        <a:p>
          <a:r>
            <a:rPr lang="en-US"/>
            <a:t>Faculty administrative leadership (institution building)</a:t>
          </a:r>
        </a:p>
      </dgm:t>
    </dgm:pt>
    <dgm:pt modelId="{F03B35D5-3DDA-4796-9C57-084143A5D0AF}" type="parTrans" cxnId="{86DE53AF-D023-4831-8B1A-2E8F51B8ECB5}">
      <dgm:prSet/>
      <dgm:spPr/>
      <dgm:t>
        <a:bodyPr/>
        <a:lstStyle/>
        <a:p>
          <a:endParaRPr lang="en-US"/>
        </a:p>
      </dgm:t>
    </dgm:pt>
    <dgm:pt modelId="{EEF18847-4B48-4F10-B032-0B8C16F034CF}" type="sibTrans" cxnId="{86DE53AF-D023-4831-8B1A-2E8F51B8ECB5}">
      <dgm:prSet/>
      <dgm:spPr/>
      <dgm:t>
        <a:bodyPr/>
        <a:lstStyle/>
        <a:p>
          <a:endParaRPr lang="en-US"/>
        </a:p>
      </dgm:t>
    </dgm:pt>
    <dgm:pt modelId="{0A88E4FF-FF9D-4704-82FE-FD6947702D65}">
      <dgm:prSet/>
      <dgm:spPr/>
      <dgm:t>
        <a:bodyPr/>
        <a:lstStyle/>
        <a:p>
          <a:r>
            <a:rPr lang="en-US"/>
            <a:t>Diversity and inclusion work</a:t>
          </a:r>
        </a:p>
      </dgm:t>
    </dgm:pt>
    <dgm:pt modelId="{1EE50C15-A752-483F-8465-AF282605777B}" type="parTrans" cxnId="{3D70B6B0-4B56-4479-B4AE-06A6FDE25E49}">
      <dgm:prSet/>
      <dgm:spPr/>
      <dgm:t>
        <a:bodyPr/>
        <a:lstStyle/>
        <a:p>
          <a:endParaRPr lang="en-US"/>
        </a:p>
      </dgm:t>
    </dgm:pt>
    <dgm:pt modelId="{00371271-FAD7-420D-A7A4-53EF70709A78}" type="sibTrans" cxnId="{3D70B6B0-4B56-4479-B4AE-06A6FDE25E49}">
      <dgm:prSet/>
      <dgm:spPr/>
      <dgm:t>
        <a:bodyPr/>
        <a:lstStyle/>
        <a:p>
          <a:endParaRPr lang="en-US"/>
        </a:p>
      </dgm:t>
    </dgm:pt>
    <dgm:pt modelId="{6BB63AB7-FB3C-4EA5-BAC1-65CD50628528}">
      <dgm:prSet/>
      <dgm:spPr/>
      <dgm:t>
        <a:bodyPr/>
        <a:lstStyle/>
        <a:p>
          <a:r>
            <a:rPr lang="en-US"/>
            <a:t>Women faculty and faculty of color are over-represented in all of these activities.</a:t>
          </a:r>
        </a:p>
      </dgm:t>
    </dgm:pt>
    <dgm:pt modelId="{31B5F485-B62A-440A-A08E-51004A46C7A9}" type="parTrans" cxnId="{DA60B11B-72A8-470C-BEFB-B0F0BDC8352D}">
      <dgm:prSet/>
      <dgm:spPr/>
      <dgm:t>
        <a:bodyPr/>
        <a:lstStyle/>
        <a:p>
          <a:endParaRPr lang="en-US"/>
        </a:p>
      </dgm:t>
    </dgm:pt>
    <dgm:pt modelId="{74CEB5F7-5820-4B45-85DD-4912198C82BF}" type="sibTrans" cxnId="{DA60B11B-72A8-470C-BEFB-B0F0BDC8352D}">
      <dgm:prSet/>
      <dgm:spPr/>
      <dgm:t>
        <a:bodyPr/>
        <a:lstStyle/>
        <a:p>
          <a:endParaRPr lang="en-US"/>
        </a:p>
      </dgm:t>
    </dgm:pt>
    <dgm:pt modelId="{FA8D9499-6FC7-486A-91CD-94D98EF7518B}" type="pres">
      <dgm:prSet presAssocID="{98214864-652E-4BCF-A462-19695483B247}" presName="root" presStyleCnt="0">
        <dgm:presLayoutVars>
          <dgm:dir/>
          <dgm:resizeHandles val="exact"/>
        </dgm:presLayoutVars>
      </dgm:prSet>
      <dgm:spPr/>
    </dgm:pt>
    <dgm:pt modelId="{F70D423F-03EC-4D4F-BFF8-E3521EFADC02}" type="pres">
      <dgm:prSet presAssocID="{8EDF8545-7F27-40FB-AAF3-774CA759A8A7}" presName="compNode" presStyleCnt="0"/>
      <dgm:spPr/>
    </dgm:pt>
    <dgm:pt modelId="{5F3180AC-C4A2-46A3-85A2-523F75FF54CC}" type="pres">
      <dgm:prSet presAssocID="{8EDF8545-7F27-40FB-AAF3-774CA759A8A7}" presName="bgRect" presStyleLbl="bgShp" presStyleIdx="0" presStyleCnt="5"/>
      <dgm:spPr/>
    </dgm:pt>
    <dgm:pt modelId="{2BFFEA0F-BA8A-4236-83FE-93FAAE481844}" type="pres">
      <dgm:prSet presAssocID="{8EDF8545-7F27-40FB-AAF3-774CA759A8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09C4B2C6-9E5E-436C-A332-7123C47B684F}" type="pres">
      <dgm:prSet presAssocID="{8EDF8545-7F27-40FB-AAF3-774CA759A8A7}" presName="spaceRect" presStyleCnt="0"/>
      <dgm:spPr/>
    </dgm:pt>
    <dgm:pt modelId="{523D564F-0769-414A-9ADE-BA8197CC1623}" type="pres">
      <dgm:prSet presAssocID="{8EDF8545-7F27-40FB-AAF3-774CA759A8A7}" presName="parTx" presStyleLbl="revTx" presStyleIdx="0" presStyleCnt="5">
        <dgm:presLayoutVars>
          <dgm:chMax val="0"/>
          <dgm:chPref val="0"/>
        </dgm:presLayoutVars>
      </dgm:prSet>
      <dgm:spPr/>
    </dgm:pt>
    <dgm:pt modelId="{02953BA7-2C70-40C4-B7B3-1FA3A2FFB76E}" type="pres">
      <dgm:prSet presAssocID="{3ED3A1E2-5FC5-4267-ACF3-C1C82922200B}" presName="sibTrans" presStyleCnt="0"/>
      <dgm:spPr/>
    </dgm:pt>
    <dgm:pt modelId="{E8EBCE90-5E5C-4F0A-9123-4B2453F556FF}" type="pres">
      <dgm:prSet presAssocID="{FCA49A81-28DD-4354-9D9E-E8463DF1BA29}" presName="compNode" presStyleCnt="0"/>
      <dgm:spPr/>
    </dgm:pt>
    <dgm:pt modelId="{7929125D-2608-487C-9AF8-1522F6DE6132}" type="pres">
      <dgm:prSet presAssocID="{FCA49A81-28DD-4354-9D9E-E8463DF1BA29}" presName="bgRect" presStyleLbl="bgShp" presStyleIdx="1" presStyleCnt="5"/>
      <dgm:spPr/>
    </dgm:pt>
    <dgm:pt modelId="{833529E0-595F-48F8-A607-73C64A1D506E}" type="pres">
      <dgm:prSet presAssocID="{FCA49A81-28DD-4354-9D9E-E8463DF1BA2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1B27826A-1868-45AA-BE6A-8BA679B3930F}" type="pres">
      <dgm:prSet presAssocID="{FCA49A81-28DD-4354-9D9E-E8463DF1BA29}" presName="spaceRect" presStyleCnt="0"/>
      <dgm:spPr/>
    </dgm:pt>
    <dgm:pt modelId="{C053713B-3FF1-431D-9C28-CBBB076CBDBD}" type="pres">
      <dgm:prSet presAssocID="{FCA49A81-28DD-4354-9D9E-E8463DF1BA29}" presName="parTx" presStyleLbl="revTx" presStyleIdx="1" presStyleCnt="5">
        <dgm:presLayoutVars>
          <dgm:chMax val="0"/>
          <dgm:chPref val="0"/>
        </dgm:presLayoutVars>
      </dgm:prSet>
      <dgm:spPr/>
    </dgm:pt>
    <dgm:pt modelId="{F4CD1061-DD16-4F1F-91B8-35C9E505C71B}" type="pres">
      <dgm:prSet presAssocID="{13F0D4D9-9C2F-48A4-A98D-06A6C0F218E0}" presName="sibTrans" presStyleCnt="0"/>
      <dgm:spPr/>
    </dgm:pt>
    <dgm:pt modelId="{88603D8A-FE06-4DE6-BC94-D9E7BC64C058}" type="pres">
      <dgm:prSet presAssocID="{5E93575C-ED7F-4182-8173-E3DFEB0C54D2}" presName="compNode" presStyleCnt="0"/>
      <dgm:spPr/>
    </dgm:pt>
    <dgm:pt modelId="{CF0541E9-4D23-46C1-9E45-AF4D2167DC00}" type="pres">
      <dgm:prSet presAssocID="{5E93575C-ED7F-4182-8173-E3DFEB0C54D2}" presName="bgRect" presStyleLbl="bgShp" presStyleIdx="2" presStyleCnt="5"/>
      <dgm:spPr/>
    </dgm:pt>
    <dgm:pt modelId="{BDE7354F-B8A5-495C-849E-7E704963816B}" type="pres">
      <dgm:prSet presAssocID="{5E93575C-ED7F-4182-8173-E3DFEB0C54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fessor"/>
        </a:ext>
      </dgm:extLst>
    </dgm:pt>
    <dgm:pt modelId="{23ADFB88-AF95-4297-8094-AE99D3B00173}" type="pres">
      <dgm:prSet presAssocID="{5E93575C-ED7F-4182-8173-E3DFEB0C54D2}" presName="spaceRect" presStyleCnt="0"/>
      <dgm:spPr/>
    </dgm:pt>
    <dgm:pt modelId="{3251F65D-1A59-431B-9DC4-D81C70A8520E}" type="pres">
      <dgm:prSet presAssocID="{5E93575C-ED7F-4182-8173-E3DFEB0C54D2}" presName="parTx" presStyleLbl="revTx" presStyleIdx="2" presStyleCnt="5">
        <dgm:presLayoutVars>
          <dgm:chMax val="0"/>
          <dgm:chPref val="0"/>
        </dgm:presLayoutVars>
      </dgm:prSet>
      <dgm:spPr/>
    </dgm:pt>
    <dgm:pt modelId="{FF116094-EF76-4A66-85EE-8B68E182587C}" type="pres">
      <dgm:prSet presAssocID="{EEF18847-4B48-4F10-B032-0B8C16F034CF}" presName="sibTrans" presStyleCnt="0"/>
      <dgm:spPr/>
    </dgm:pt>
    <dgm:pt modelId="{F74387C6-96FA-487D-85AF-86624C4EEFAE}" type="pres">
      <dgm:prSet presAssocID="{0A88E4FF-FF9D-4704-82FE-FD6947702D65}" presName="compNode" presStyleCnt="0"/>
      <dgm:spPr/>
    </dgm:pt>
    <dgm:pt modelId="{B3BFB4D0-A239-4F7A-87CF-B369547AE311}" type="pres">
      <dgm:prSet presAssocID="{0A88E4FF-FF9D-4704-82FE-FD6947702D65}" presName="bgRect" presStyleLbl="bgShp" presStyleIdx="3" presStyleCnt="5"/>
      <dgm:spPr/>
    </dgm:pt>
    <dgm:pt modelId="{1A6970A6-6BBB-48E2-A33A-95665C107CA5}" type="pres">
      <dgm:prSet presAssocID="{0A88E4FF-FF9D-4704-82FE-FD6947702D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3DC07F5-B6F3-4576-864D-469695ED0039}" type="pres">
      <dgm:prSet presAssocID="{0A88E4FF-FF9D-4704-82FE-FD6947702D65}" presName="spaceRect" presStyleCnt="0"/>
      <dgm:spPr/>
    </dgm:pt>
    <dgm:pt modelId="{5B457EC5-DDE0-430F-B2E4-78FB184B9F3D}" type="pres">
      <dgm:prSet presAssocID="{0A88E4FF-FF9D-4704-82FE-FD6947702D65}" presName="parTx" presStyleLbl="revTx" presStyleIdx="3" presStyleCnt="5">
        <dgm:presLayoutVars>
          <dgm:chMax val="0"/>
          <dgm:chPref val="0"/>
        </dgm:presLayoutVars>
      </dgm:prSet>
      <dgm:spPr/>
    </dgm:pt>
    <dgm:pt modelId="{0F91466E-8E81-487B-89F4-FA5CED22F04B}" type="pres">
      <dgm:prSet presAssocID="{00371271-FAD7-420D-A7A4-53EF70709A78}" presName="sibTrans" presStyleCnt="0"/>
      <dgm:spPr/>
    </dgm:pt>
    <dgm:pt modelId="{0FD2D6CB-145A-4D3B-9410-402B50A156B5}" type="pres">
      <dgm:prSet presAssocID="{6BB63AB7-FB3C-4EA5-BAC1-65CD50628528}" presName="compNode" presStyleCnt="0"/>
      <dgm:spPr/>
    </dgm:pt>
    <dgm:pt modelId="{2533B5D1-FEAB-4807-89DD-86281998B7FA}" type="pres">
      <dgm:prSet presAssocID="{6BB63AB7-FB3C-4EA5-BAC1-65CD50628528}" presName="bgRect" presStyleLbl="bgShp" presStyleIdx="4" presStyleCnt="5"/>
      <dgm:spPr/>
    </dgm:pt>
    <dgm:pt modelId="{1D877FF5-F22E-4D3D-A341-DB6C1183A270}" type="pres">
      <dgm:prSet presAssocID="{6BB63AB7-FB3C-4EA5-BAC1-65CD506285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lette"/>
        </a:ext>
      </dgm:extLst>
    </dgm:pt>
    <dgm:pt modelId="{7A9D828B-179D-4DFB-AC9F-60C9BD1CB16C}" type="pres">
      <dgm:prSet presAssocID="{6BB63AB7-FB3C-4EA5-BAC1-65CD50628528}" presName="spaceRect" presStyleCnt="0"/>
      <dgm:spPr/>
    </dgm:pt>
    <dgm:pt modelId="{65F78859-6D9C-49BF-A96B-4B57B58F18CC}" type="pres">
      <dgm:prSet presAssocID="{6BB63AB7-FB3C-4EA5-BAC1-65CD50628528}" presName="parTx" presStyleLbl="revTx" presStyleIdx="4" presStyleCnt="5">
        <dgm:presLayoutVars>
          <dgm:chMax val="0"/>
          <dgm:chPref val="0"/>
        </dgm:presLayoutVars>
      </dgm:prSet>
      <dgm:spPr/>
    </dgm:pt>
  </dgm:ptLst>
  <dgm:cxnLst>
    <dgm:cxn modelId="{DA60B11B-72A8-470C-BEFB-B0F0BDC8352D}" srcId="{98214864-652E-4BCF-A462-19695483B247}" destId="{6BB63AB7-FB3C-4EA5-BAC1-65CD50628528}" srcOrd="4" destOrd="0" parTransId="{31B5F485-B62A-440A-A08E-51004A46C7A9}" sibTransId="{74CEB5F7-5820-4B45-85DD-4912198C82BF}"/>
    <dgm:cxn modelId="{7A604825-C268-4030-8446-6564867060AF}" type="presOf" srcId="{8EDF8545-7F27-40FB-AAF3-774CA759A8A7}" destId="{523D564F-0769-414A-9ADE-BA8197CC1623}" srcOrd="0" destOrd="0" presId="urn:microsoft.com/office/officeart/2018/2/layout/IconVerticalSolidList"/>
    <dgm:cxn modelId="{1913187B-784C-4767-9387-BB82A6ADE12D}" type="presOf" srcId="{0A88E4FF-FF9D-4704-82FE-FD6947702D65}" destId="{5B457EC5-DDE0-430F-B2E4-78FB184B9F3D}" srcOrd="0" destOrd="0" presId="urn:microsoft.com/office/officeart/2018/2/layout/IconVerticalSolidList"/>
    <dgm:cxn modelId="{B9AF8D7D-CD20-46F4-BDC9-88783A2324F4}" type="presOf" srcId="{98214864-652E-4BCF-A462-19695483B247}" destId="{FA8D9499-6FC7-486A-91CD-94D98EF7518B}" srcOrd="0" destOrd="0" presId="urn:microsoft.com/office/officeart/2018/2/layout/IconVerticalSolidList"/>
    <dgm:cxn modelId="{2E913B85-FC74-42CB-B674-5056C3A5DA4B}" srcId="{98214864-652E-4BCF-A462-19695483B247}" destId="{FCA49A81-28DD-4354-9D9E-E8463DF1BA29}" srcOrd="1" destOrd="0" parTransId="{0EBE17F7-451C-425B-9CB9-B8F285F65BBD}" sibTransId="{13F0D4D9-9C2F-48A4-A98D-06A6C0F218E0}"/>
    <dgm:cxn modelId="{86DE53AF-D023-4831-8B1A-2E8F51B8ECB5}" srcId="{98214864-652E-4BCF-A462-19695483B247}" destId="{5E93575C-ED7F-4182-8173-E3DFEB0C54D2}" srcOrd="2" destOrd="0" parTransId="{F03B35D5-3DDA-4796-9C57-084143A5D0AF}" sibTransId="{EEF18847-4B48-4F10-B032-0B8C16F034CF}"/>
    <dgm:cxn modelId="{3D70B6B0-4B56-4479-B4AE-06A6FDE25E49}" srcId="{98214864-652E-4BCF-A462-19695483B247}" destId="{0A88E4FF-FF9D-4704-82FE-FD6947702D65}" srcOrd="3" destOrd="0" parTransId="{1EE50C15-A752-483F-8465-AF282605777B}" sibTransId="{00371271-FAD7-420D-A7A4-53EF70709A78}"/>
    <dgm:cxn modelId="{B6792DB8-C3DE-4C17-A441-F1F0FDD4EA80}" type="presOf" srcId="{6BB63AB7-FB3C-4EA5-BAC1-65CD50628528}" destId="{65F78859-6D9C-49BF-A96B-4B57B58F18CC}" srcOrd="0" destOrd="0" presId="urn:microsoft.com/office/officeart/2018/2/layout/IconVerticalSolidList"/>
    <dgm:cxn modelId="{C69949D5-2811-4705-8810-8273B4F3271A}" type="presOf" srcId="{FCA49A81-28DD-4354-9D9E-E8463DF1BA29}" destId="{C053713B-3FF1-431D-9C28-CBBB076CBDBD}" srcOrd="0" destOrd="0" presId="urn:microsoft.com/office/officeart/2018/2/layout/IconVerticalSolidList"/>
    <dgm:cxn modelId="{E1ACF3D8-198C-4203-8772-D2BC0011EEC3}" srcId="{98214864-652E-4BCF-A462-19695483B247}" destId="{8EDF8545-7F27-40FB-AAF3-774CA759A8A7}" srcOrd="0" destOrd="0" parTransId="{8ADB306A-5E16-45E7-8CCD-B5EC9AED8BAF}" sibTransId="{3ED3A1E2-5FC5-4267-ACF3-C1C82922200B}"/>
    <dgm:cxn modelId="{D30A9DDD-E283-47A3-A2D5-44D22A34B601}" type="presOf" srcId="{5E93575C-ED7F-4182-8173-E3DFEB0C54D2}" destId="{3251F65D-1A59-431B-9DC4-D81C70A8520E}" srcOrd="0" destOrd="0" presId="urn:microsoft.com/office/officeart/2018/2/layout/IconVerticalSolidList"/>
    <dgm:cxn modelId="{02D166D7-F6AD-4A36-8622-03F264264E3A}" type="presParOf" srcId="{FA8D9499-6FC7-486A-91CD-94D98EF7518B}" destId="{F70D423F-03EC-4D4F-BFF8-E3521EFADC02}" srcOrd="0" destOrd="0" presId="urn:microsoft.com/office/officeart/2018/2/layout/IconVerticalSolidList"/>
    <dgm:cxn modelId="{FBE2B36A-479B-4205-800F-2493EE76F56B}" type="presParOf" srcId="{F70D423F-03EC-4D4F-BFF8-E3521EFADC02}" destId="{5F3180AC-C4A2-46A3-85A2-523F75FF54CC}" srcOrd="0" destOrd="0" presId="urn:microsoft.com/office/officeart/2018/2/layout/IconVerticalSolidList"/>
    <dgm:cxn modelId="{84F0AD50-C3DC-4EA1-BD35-27B653932667}" type="presParOf" srcId="{F70D423F-03EC-4D4F-BFF8-E3521EFADC02}" destId="{2BFFEA0F-BA8A-4236-83FE-93FAAE481844}" srcOrd="1" destOrd="0" presId="urn:microsoft.com/office/officeart/2018/2/layout/IconVerticalSolidList"/>
    <dgm:cxn modelId="{409852B3-1632-4129-A54C-DA1BB3C88DCE}" type="presParOf" srcId="{F70D423F-03EC-4D4F-BFF8-E3521EFADC02}" destId="{09C4B2C6-9E5E-436C-A332-7123C47B684F}" srcOrd="2" destOrd="0" presId="urn:microsoft.com/office/officeart/2018/2/layout/IconVerticalSolidList"/>
    <dgm:cxn modelId="{30016442-CAB3-48C1-AC1E-0E3BF3D054BD}" type="presParOf" srcId="{F70D423F-03EC-4D4F-BFF8-E3521EFADC02}" destId="{523D564F-0769-414A-9ADE-BA8197CC1623}" srcOrd="3" destOrd="0" presId="urn:microsoft.com/office/officeart/2018/2/layout/IconVerticalSolidList"/>
    <dgm:cxn modelId="{412C5F15-3184-4B7D-9680-612F0C00CB20}" type="presParOf" srcId="{FA8D9499-6FC7-486A-91CD-94D98EF7518B}" destId="{02953BA7-2C70-40C4-B7B3-1FA3A2FFB76E}" srcOrd="1" destOrd="0" presId="urn:microsoft.com/office/officeart/2018/2/layout/IconVerticalSolidList"/>
    <dgm:cxn modelId="{1EBF28F7-A226-4883-BBB3-6FBF5F604816}" type="presParOf" srcId="{FA8D9499-6FC7-486A-91CD-94D98EF7518B}" destId="{E8EBCE90-5E5C-4F0A-9123-4B2453F556FF}" srcOrd="2" destOrd="0" presId="urn:microsoft.com/office/officeart/2018/2/layout/IconVerticalSolidList"/>
    <dgm:cxn modelId="{36992565-CA39-4E3E-996E-AA47E594E312}" type="presParOf" srcId="{E8EBCE90-5E5C-4F0A-9123-4B2453F556FF}" destId="{7929125D-2608-487C-9AF8-1522F6DE6132}" srcOrd="0" destOrd="0" presId="urn:microsoft.com/office/officeart/2018/2/layout/IconVerticalSolidList"/>
    <dgm:cxn modelId="{817DAB44-B63E-47D8-B252-6C666351DB22}" type="presParOf" srcId="{E8EBCE90-5E5C-4F0A-9123-4B2453F556FF}" destId="{833529E0-595F-48F8-A607-73C64A1D506E}" srcOrd="1" destOrd="0" presId="urn:microsoft.com/office/officeart/2018/2/layout/IconVerticalSolidList"/>
    <dgm:cxn modelId="{AB7FB0F6-D7BF-4696-BC17-BE41D2FE156F}" type="presParOf" srcId="{E8EBCE90-5E5C-4F0A-9123-4B2453F556FF}" destId="{1B27826A-1868-45AA-BE6A-8BA679B3930F}" srcOrd="2" destOrd="0" presId="urn:microsoft.com/office/officeart/2018/2/layout/IconVerticalSolidList"/>
    <dgm:cxn modelId="{E61BDB97-8B5A-4DCB-8269-10E4328FF4CF}" type="presParOf" srcId="{E8EBCE90-5E5C-4F0A-9123-4B2453F556FF}" destId="{C053713B-3FF1-431D-9C28-CBBB076CBDBD}" srcOrd="3" destOrd="0" presId="urn:microsoft.com/office/officeart/2018/2/layout/IconVerticalSolidList"/>
    <dgm:cxn modelId="{A2CAB924-F590-4DC9-A5CB-D7EE3CB3DD95}" type="presParOf" srcId="{FA8D9499-6FC7-486A-91CD-94D98EF7518B}" destId="{F4CD1061-DD16-4F1F-91B8-35C9E505C71B}" srcOrd="3" destOrd="0" presId="urn:microsoft.com/office/officeart/2018/2/layout/IconVerticalSolidList"/>
    <dgm:cxn modelId="{1682028B-9626-4DAF-841B-9A0825498EA5}" type="presParOf" srcId="{FA8D9499-6FC7-486A-91CD-94D98EF7518B}" destId="{88603D8A-FE06-4DE6-BC94-D9E7BC64C058}" srcOrd="4" destOrd="0" presId="urn:microsoft.com/office/officeart/2018/2/layout/IconVerticalSolidList"/>
    <dgm:cxn modelId="{D55421C3-EDD0-4E7E-8FB5-395542C25204}" type="presParOf" srcId="{88603D8A-FE06-4DE6-BC94-D9E7BC64C058}" destId="{CF0541E9-4D23-46C1-9E45-AF4D2167DC00}" srcOrd="0" destOrd="0" presId="urn:microsoft.com/office/officeart/2018/2/layout/IconVerticalSolidList"/>
    <dgm:cxn modelId="{A36F5CEF-9432-4D38-83B1-55E6656DE06C}" type="presParOf" srcId="{88603D8A-FE06-4DE6-BC94-D9E7BC64C058}" destId="{BDE7354F-B8A5-495C-849E-7E704963816B}" srcOrd="1" destOrd="0" presId="urn:microsoft.com/office/officeart/2018/2/layout/IconVerticalSolidList"/>
    <dgm:cxn modelId="{905972FD-4170-4CEC-88F9-7D22F7F2676D}" type="presParOf" srcId="{88603D8A-FE06-4DE6-BC94-D9E7BC64C058}" destId="{23ADFB88-AF95-4297-8094-AE99D3B00173}" srcOrd="2" destOrd="0" presId="urn:microsoft.com/office/officeart/2018/2/layout/IconVerticalSolidList"/>
    <dgm:cxn modelId="{E8D5E58A-4C2B-412F-B45B-E484C53D23DD}" type="presParOf" srcId="{88603D8A-FE06-4DE6-BC94-D9E7BC64C058}" destId="{3251F65D-1A59-431B-9DC4-D81C70A8520E}" srcOrd="3" destOrd="0" presId="urn:microsoft.com/office/officeart/2018/2/layout/IconVerticalSolidList"/>
    <dgm:cxn modelId="{70EA5144-B287-46A9-8C56-2AC7FD02D2C0}" type="presParOf" srcId="{FA8D9499-6FC7-486A-91CD-94D98EF7518B}" destId="{FF116094-EF76-4A66-85EE-8B68E182587C}" srcOrd="5" destOrd="0" presId="urn:microsoft.com/office/officeart/2018/2/layout/IconVerticalSolidList"/>
    <dgm:cxn modelId="{EE441806-7597-495D-B3CE-3D3070956D2E}" type="presParOf" srcId="{FA8D9499-6FC7-486A-91CD-94D98EF7518B}" destId="{F74387C6-96FA-487D-85AF-86624C4EEFAE}" srcOrd="6" destOrd="0" presId="urn:microsoft.com/office/officeart/2018/2/layout/IconVerticalSolidList"/>
    <dgm:cxn modelId="{994A22E5-6992-43CC-88A9-F0F54B14D7D1}" type="presParOf" srcId="{F74387C6-96FA-487D-85AF-86624C4EEFAE}" destId="{B3BFB4D0-A239-4F7A-87CF-B369547AE311}" srcOrd="0" destOrd="0" presId="urn:microsoft.com/office/officeart/2018/2/layout/IconVerticalSolidList"/>
    <dgm:cxn modelId="{E2A1FF48-5646-44CC-BB5F-FC178CEB34DD}" type="presParOf" srcId="{F74387C6-96FA-487D-85AF-86624C4EEFAE}" destId="{1A6970A6-6BBB-48E2-A33A-95665C107CA5}" srcOrd="1" destOrd="0" presId="urn:microsoft.com/office/officeart/2018/2/layout/IconVerticalSolidList"/>
    <dgm:cxn modelId="{DA257991-0A3E-4A4D-B977-EF2407A41E75}" type="presParOf" srcId="{F74387C6-96FA-487D-85AF-86624C4EEFAE}" destId="{73DC07F5-B6F3-4576-864D-469695ED0039}" srcOrd="2" destOrd="0" presId="urn:microsoft.com/office/officeart/2018/2/layout/IconVerticalSolidList"/>
    <dgm:cxn modelId="{E17ADEE5-5921-4F33-8E9A-AD8EFE01FBA0}" type="presParOf" srcId="{F74387C6-96FA-487D-85AF-86624C4EEFAE}" destId="{5B457EC5-DDE0-430F-B2E4-78FB184B9F3D}" srcOrd="3" destOrd="0" presId="urn:microsoft.com/office/officeart/2018/2/layout/IconVerticalSolidList"/>
    <dgm:cxn modelId="{4CC3E9F0-066D-4C09-832D-6E8F38E136AD}" type="presParOf" srcId="{FA8D9499-6FC7-486A-91CD-94D98EF7518B}" destId="{0F91466E-8E81-487B-89F4-FA5CED22F04B}" srcOrd="7" destOrd="0" presId="urn:microsoft.com/office/officeart/2018/2/layout/IconVerticalSolidList"/>
    <dgm:cxn modelId="{9E234BB6-B3E3-4D69-9DB4-277452562EC5}" type="presParOf" srcId="{FA8D9499-6FC7-486A-91CD-94D98EF7518B}" destId="{0FD2D6CB-145A-4D3B-9410-402B50A156B5}" srcOrd="8" destOrd="0" presId="urn:microsoft.com/office/officeart/2018/2/layout/IconVerticalSolidList"/>
    <dgm:cxn modelId="{27681AE4-3FA0-4CCD-BD5D-DA56E18E0211}" type="presParOf" srcId="{0FD2D6CB-145A-4D3B-9410-402B50A156B5}" destId="{2533B5D1-FEAB-4807-89DD-86281998B7FA}" srcOrd="0" destOrd="0" presId="urn:microsoft.com/office/officeart/2018/2/layout/IconVerticalSolidList"/>
    <dgm:cxn modelId="{FEE2937F-9925-482A-A1AC-F64638FE42FA}" type="presParOf" srcId="{0FD2D6CB-145A-4D3B-9410-402B50A156B5}" destId="{1D877FF5-F22E-4D3D-A341-DB6C1183A270}" srcOrd="1" destOrd="0" presId="urn:microsoft.com/office/officeart/2018/2/layout/IconVerticalSolidList"/>
    <dgm:cxn modelId="{6E7558AE-EE6A-4F2C-9174-9FC7E9490B97}" type="presParOf" srcId="{0FD2D6CB-145A-4D3B-9410-402B50A156B5}" destId="{7A9D828B-179D-4DFB-AC9F-60C9BD1CB16C}" srcOrd="2" destOrd="0" presId="urn:microsoft.com/office/officeart/2018/2/layout/IconVerticalSolidList"/>
    <dgm:cxn modelId="{A9806E08-E0E1-4872-9A85-4EB98AC87BEC}" type="presParOf" srcId="{0FD2D6CB-145A-4D3B-9410-402B50A156B5}" destId="{65F78859-6D9C-49BF-A96B-4B57B58F18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71CFC-1DA7-4254-B110-C57572605A4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71456C-25ED-4219-97A0-FE0C2B8685CC}">
      <dgm:prSet custT="1"/>
      <dgm:spPr/>
      <dgm:t>
        <a:bodyPr/>
        <a:lstStyle/>
        <a:p>
          <a:r>
            <a:rPr lang="en-US" sz="2200" dirty="0"/>
            <a:t>Recognizing and rewarding comprehensive faculty careers acknowledges and corrects for long-standing barriers to advancement for women, faculty of color, and faculty centrally engaged in mission-focused activities.</a:t>
          </a:r>
        </a:p>
      </dgm:t>
    </dgm:pt>
    <dgm:pt modelId="{B9148C7F-A492-418A-90D4-0E1C900C0D68}" type="parTrans" cxnId="{4570FC3D-D7E8-4F6D-A238-BA1A26710006}">
      <dgm:prSet/>
      <dgm:spPr/>
      <dgm:t>
        <a:bodyPr/>
        <a:lstStyle/>
        <a:p>
          <a:endParaRPr lang="en-US"/>
        </a:p>
      </dgm:t>
    </dgm:pt>
    <dgm:pt modelId="{048C8898-B144-4725-98BD-DE9C15E64CFF}" type="sibTrans" cxnId="{4570FC3D-D7E8-4F6D-A238-BA1A26710006}">
      <dgm:prSet/>
      <dgm:spPr/>
      <dgm:t>
        <a:bodyPr/>
        <a:lstStyle/>
        <a:p>
          <a:endParaRPr lang="en-US"/>
        </a:p>
      </dgm:t>
    </dgm:pt>
    <dgm:pt modelId="{810097C5-A024-4A69-B13F-3ED265DCFE4A}">
      <dgm:prSet custT="1"/>
      <dgm:spPr/>
      <dgm:t>
        <a:bodyPr/>
        <a:lstStyle/>
        <a:p>
          <a:r>
            <a:rPr lang="en-US" sz="2200" dirty="0"/>
            <a:t>This is especially relevant as universities increasingly embrace a DEI mission without critically examining the ways in which women and faculty of color are expected to do the heavy lifting of integrating that mission through ongoing contributions that don’t count toward advancement.</a:t>
          </a:r>
        </a:p>
      </dgm:t>
    </dgm:pt>
    <dgm:pt modelId="{65866844-53E9-486B-8BF3-CF08BF204333}" type="parTrans" cxnId="{0BDD2091-7602-47E0-9E30-BE5F0478AFFC}">
      <dgm:prSet/>
      <dgm:spPr/>
      <dgm:t>
        <a:bodyPr/>
        <a:lstStyle/>
        <a:p>
          <a:endParaRPr lang="en-US"/>
        </a:p>
      </dgm:t>
    </dgm:pt>
    <dgm:pt modelId="{56A24F26-8963-4D83-9B2C-82524B57130F}" type="sibTrans" cxnId="{0BDD2091-7602-47E0-9E30-BE5F0478AFFC}">
      <dgm:prSet/>
      <dgm:spPr/>
      <dgm:t>
        <a:bodyPr/>
        <a:lstStyle/>
        <a:p>
          <a:endParaRPr lang="en-US"/>
        </a:p>
      </dgm:t>
    </dgm:pt>
    <dgm:pt modelId="{07EAD070-9DA0-4E1B-A233-E2A7C85C0F76}" type="pres">
      <dgm:prSet presAssocID="{4F671CFC-1DA7-4254-B110-C57572605A4F}" presName="root" presStyleCnt="0">
        <dgm:presLayoutVars>
          <dgm:dir/>
          <dgm:resizeHandles val="exact"/>
        </dgm:presLayoutVars>
      </dgm:prSet>
      <dgm:spPr/>
    </dgm:pt>
    <dgm:pt modelId="{DB728D2A-C303-432D-98BA-251773427E0B}" type="pres">
      <dgm:prSet presAssocID="{5D71456C-25ED-4219-97A0-FE0C2B8685CC}" presName="compNode" presStyleCnt="0"/>
      <dgm:spPr/>
    </dgm:pt>
    <dgm:pt modelId="{A5C6F0FC-2F61-4EE6-91FF-3FE0C4167B3A}" type="pres">
      <dgm:prSet presAssocID="{5D71456C-25ED-4219-97A0-FE0C2B8685CC}" presName="bgRect" presStyleLbl="bgShp" presStyleIdx="0" presStyleCnt="2" custScaleY="145087"/>
      <dgm:spPr/>
    </dgm:pt>
    <dgm:pt modelId="{BD0969CC-7E25-4B82-A94B-BF746C8AADA9}" type="pres">
      <dgm:prSet presAssocID="{5D71456C-25ED-4219-97A0-FE0C2B8685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7738758-3A04-4326-8FC1-F73BB7607881}" type="pres">
      <dgm:prSet presAssocID="{5D71456C-25ED-4219-97A0-FE0C2B8685CC}" presName="spaceRect" presStyleCnt="0"/>
      <dgm:spPr/>
    </dgm:pt>
    <dgm:pt modelId="{D5BDEF50-4ABE-4047-AE9E-6D244FC302B4}" type="pres">
      <dgm:prSet presAssocID="{5D71456C-25ED-4219-97A0-FE0C2B8685CC}" presName="parTx" presStyleLbl="revTx" presStyleIdx="0" presStyleCnt="2" custLinFactNeighborX="41" custLinFactNeighborY="-16775">
        <dgm:presLayoutVars>
          <dgm:chMax val="0"/>
          <dgm:chPref val="0"/>
        </dgm:presLayoutVars>
      </dgm:prSet>
      <dgm:spPr/>
    </dgm:pt>
    <dgm:pt modelId="{C980BD81-2942-42DD-AD15-F4D76CDE94B6}" type="pres">
      <dgm:prSet presAssocID="{048C8898-B144-4725-98BD-DE9C15E64CFF}" presName="sibTrans" presStyleCnt="0"/>
      <dgm:spPr/>
    </dgm:pt>
    <dgm:pt modelId="{E8396DD6-C3A7-43FB-8146-1D4D57E80451}" type="pres">
      <dgm:prSet presAssocID="{810097C5-A024-4A69-B13F-3ED265DCFE4A}" presName="compNode" presStyleCnt="0"/>
      <dgm:spPr/>
    </dgm:pt>
    <dgm:pt modelId="{760EA3DE-0CEC-4A54-97B8-A7DC0BD74B62}" type="pres">
      <dgm:prSet presAssocID="{810097C5-A024-4A69-B13F-3ED265DCFE4A}" presName="bgRect" presStyleLbl="bgShp" presStyleIdx="1" presStyleCnt="2" custScaleY="157949"/>
      <dgm:spPr/>
    </dgm:pt>
    <dgm:pt modelId="{663487AC-A18F-4527-8325-97A9667BDFBE}" type="pres">
      <dgm:prSet presAssocID="{810097C5-A024-4A69-B13F-3ED265DCFE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7BF9110-7FDC-4EFD-9528-2704F3A15A5E}" type="pres">
      <dgm:prSet presAssocID="{810097C5-A024-4A69-B13F-3ED265DCFE4A}" presName="spaceRect" presStyleCnt="0"/>
      <dgm:spPr/>
    </dgm:pt>
    <dgm:pt modelId="{03852448-CA1B-4984-B83F-9E2B2D04DA40}" type="pres">
      <dgm:prSet presAssocID="{810097C5-A024-4A69-B13F-3ED265DCFE4A}" presName="parTx" presStyleLbl="revTx" presStyleIdx="1" presStyleCnt="2">
        <dgm:presLayoutVars>
          <dgm:chMax val="0"/>
          <dgm:chPref val="0"/>
        </dgm:presLayoutVars>
      </dgm:prSet>
      <dgm:spPr/>
    </dgm:pt>
  </dgm:ptLst>
  <dgm:cxnLst>
    <dgm:cxn modelId="{4570FC3D-D7E8-4F6D-A238-BA1A26710006}" srcId="{4F671CFC-1DA7-4254-B110-C57572605A4F}" destId="{5D71456C-25ED-4219-97A0-FE0C2B8685CC}" srcOrd="0" destOrd="0" parTransId="{B9148C7F-A492-418A-90D4-0E1C900C0D68}" sibTransId="{048C8898-B144-4725-98BD-DE9C15E64CFF}"/>
    <dgm:cxn modelId="{FEECB46F-6EE5-4288-841C-FEAEB39CDF08}" type="presOf" srcId="{5D71456C-25ED-4219-97A0-FE0C2B8685CC}" destId="{D5BDEF50-4ABE-4047-AE9E-6D244FC302B4}" srcOrd="0" destOrd="0" presId="urn:microsoft.com/office/officeart/2018/2/layout/IconVerticalSolidList"/>
    <dgm:cxn modelId="{0BDD2091-7602-47E0-9E30-BE5F0478AFFC}" srcId="{4F671CFC-1DA7-4254-B110-C57572605A4F}" destId="{810097C5-A024-4A69-B13F-3ED265DCFE4A}" srcOrd="1" destOrd="0" parTransId="{65866844-53E9-486B-8BF3-CF08BF204333}" sibTransId="{56A24F26-8963-4D83-9B2C-82524B57130F}"/>
    <dgm:cxn modelId="{1DCC8BCB-3B57-4B14-9310-1948FD5CCD7A}" type="presOf" srcId="{4F671CFC-1DA7-4254-B110-C57572605A4F}" destId="{07EAD070-9DA0-4E1B-A233-E2A7C85C0F76}" srcOrd="0" destOrd="0" presId="urn:microsoft.com/office/officeart/2018/2/layout/IconVerticalSolidList"/>
    <dgm:cxn modelId="{ECE44ACC-15A0-4D6B-AA92-AA19399AA1B9}" type="presOf" srcId="{810097C5-A024-4A69-B13F-3ED265DCFE4A}" destId="{03852448-CA1B-4984-B83F-9E2B2D04DA40}" srcOrd="0" destOrd="0" presId="urn:microsoft.com/office/officeart/2018/2/layout/IconVerticalSolidList"/>
    <dgm:cxn modelId="{8B9D350E-4744-42B5-9457-926E39D943A4}" type="presParOf" srcId="{07EAD070-9DA0-4E1B-A233-E2A7C85C0F76}" destId="{DB728D2A-C303-432D-98BA-251773427E0B}" srcOrd="0" destOrd="0" presId="urn:microsoft.com/office/officeart/2018/2/layout/IconVerticalSolidList"/>
    <dgm:cxn modelId="{D1BC7077-9277-4E03-9D8F-4EA4C20C0EFA}" type="presParOf" srcId="{DB728D2A-C303-432D-98BA-251773427E0B}" destId="{A5C6F0FC-2F61-4EE6-91FF-3FE0C4167B3A}" srcOrd="0" destOrd="0" presId="urn:microsoft.com/office/officeart/2018/2/layout/IconVerticalSolidList"/>
    <dgm:cxn modelId="{FF112221-2EEB-4E5D-BAD9-7B5FF1DFC86D}" type="presParOf" srcId="{DB728D2A-C303-432D-98BA-251773427E0B}" destId="{BD0969CC-7E25-4B82-A94B-BF746C8AADA9}" srcOrd="1" destOrd="0" presId="urn:microsoft.com/office/officeart/2018/2/layout/IconVerticalSolidList"/>
    <dgm:cxn modelId="{F800E1D8-DC42-4D96-AE48-F53CF0CE8ADF}" type="presParOf" srcId="{DB728D2A-C303-432D-98BA-251773427E0B}" destId="{D7738758-3A04-4326-8FC1-F73BB7607881}" srcOrd="2" destOrd="0" presId="urn:microsoft.com/office/officeart/2018/2/layout/IconVerticalSolidList"/>
    <dgm:cxn modelId="{906D2B55-51A2-44BB-8227-2EA35992A60C}" type="presParOf" srcId="{DB728D2A-C303-432D-98BA-251773427E0B}" destId="{D5BDEF50-4ABE-4047-AE9E-6D244FC302B4}" srcOrd="3" destOrd="0" presId="urn:microsoft.com/office/officeart/2018/2/layout/IconVerticalSolidList"/>
    <dgm:cxn modelId="{2BC7D644-56B7-4575-8F52-B3AFA6E25896}" type="presParOf" srcId="{07EAD070-9DA0-4E1B-A233-E2A7C85C0F76}" destId="{C980BD81-2942-42DD-AD15-F4D76CDE94B6}" srcOrd="1" destOrd="0" presId="urn:microsoft.com/office/officeart/2018/2/layout/IconVerticalSolidList"/>
    <dgm:cxn modelId="{80A9625A-BEA4-4E26-9526-E97D1A88F47F}" type="presParOf" srcId="{07EAD070-9DA0-4E1B-A233-E2A7C85C0F76}" destId="{E8396DD6-C3A7-43FB-8146-1D4D57E80451}" srcOrd="2" destOrd="0" presId="urn:microsoft.com/office/officeart/2018/2/layout/IconVerticalSolidList"/>
    <dgm:cxn modelId="{B0AB236A-DCE8-4185-861B-9422782A5276}" type="presParOf" srcId="{E8396DD6-C3A7-43FB-8146-1D4D57E80451}" destId="{760EA3DE-0CEC-4A54-97B8-A7DC0BD74B62}" srcOrd="0" destOrd="0" presId="urn:microsoft.com/office/officeart/2018/2/layout/IconVerticalSolidList"/>
    <dgm:cxn modelId="{E9867D37-465A-4E69-9C5F-816145A39303}" type="presParOf" srcId="{E8396DD6-C3A7-43FB-8146-1D4D57E80451}" destId="{663487AC-A18F-4527-8325-97A9667BDFBE}" srcOrd="1" destOrd="0" presId="urn:microsoft.com/office/officeart/2018/2/layout/IconVerticalSolidList"/>
    <dgm:cxn modelId="{7FC59A98-EF08-42AB-AB2E-F15AAAC26260}" type="presParOf" srcId="{E8396DD6-C3A7-43FB-8146-1D4D57E80451}" destId="{A7BF9110-7FDC-4EFD-9528-2704F3A15A5E}" srcOrd="2" destOrd="0" presId="urn:microsoft.com/office/officeart/2018/2/layout/IconVerticalSolidList"/>
    <dgm:cxn modelId="{A3596117-B74B-4C29-89F4-FF432124932D}" type="presParOf" srcId="{E8396DD6-C3A7-43FB-8146-1D4D57E80451}" destId="{03852448-CA1B-4984-B83F-9E2B2D04DA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F2C36-C2FB-47C2-BDF7-0D06160982D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C5AA108-C49D-4A69-939E-FDB2FB7FA867}">
      <dgm:prSet phldrT="[Text]" custT="1"/>
      <dgm:spPr/>
      <dgm:t>
        <a:bodyPr/>
        <a:lstStyle/>
        <a:p>
          <a:r>
            <a:rPr lang="en-US" sz="1800" dirty="0"/>
            <a:t>Holistic  faculty careers support a diverse, equitable, vibrant university </a:t>
          </a:r>
        </a:p>
      </dgm:t>
    </dgm:pt>
    <dgm:pt modelId="{E6101CBA-5C62-4DA5-819F-D286C03DD058}" type="parTrans" cxnId="{D2DD4C80-8658-4082-8E36-CC6AB5B94AAD}">
      <dgm:prSet/>
      <dgm:spPr/>
      <dgm:t>
        <a:bodyPr/>
        <a:lstStyle/>
        <a:p>
          <a:endParaRPr lang="en-US"/>
        </a:p>
      </dgm:t>
    </dgm:pt>
    <dgm:pt modelId="{41282A33-F9EC-4D0E-BFD5-97AFC132EF27}" type="sibTrans" cxnId="{D2DD4C80-8658-4082-8E36-CC6AB5B94AAD}">
      <dgm:prSet/>
      <dgm:spPr/>
      <dgm:t>
        <a:bodyPr/>
        <a:lstStyle/>
        <a:p>
          <a:endParaRPr lang="en-US"/>
        </a:p>
      </dgm:t>
    </dgm:pt>
    <dgm:pt modelId="{1EECEA39-F1E7-419F-B69A-F0DA8F016E96}">
      <dgm:prSet phldrT="[Text]" custT="1"/>
      <dgm:spPr/>
      <dgm:t>
        <a:bodyPr/>
        <a:lstStyle/>
        <a:p>
          <a:r>
            <a:rPr lang="en-US" sz="1400" b="0" dirty="0"/>
            <a:t>Community-engaged scholarship</a:t>
          </a:r>
        </a:p>
      </dgm:t>
    </dgm:pt>
    <dgm:pt modelId="{E6829EEB-1B32-459E-84FF-80562DE13132}" type="parTrans" cxnId="{B1A4CA6C-7C11-411F-BAFF-7DF688A445E5}">
      <dgm:prSet/>
      <dgm:spPr/>
      <dgm:t>
        <a:bodyPr/>
        <a:lstStyle/>
        <a:p>
          <a:endParaRPr lang="en-US"/>
        </a:p>
      </dgm:t>
    </dgm:pt>
    <dgm:pt modelId="{666F3720-67D5-4346-BDB4-D101D0AF7B94}" type="sibTrans" cxnId="{B1A4CA6C-7C11-411F-BAFF-7DF688A445E5}">
      <dgm:prSet/>
      <dgm:spPr/>
      <dgm:t>
        <a:bodyPr/>
        <a:lstStyle/>
        <a:p>
          <a:endParaRPr lang="en-US"/>
        </a:p>
      </dgm:t>
    </dgm:pt>
    <dgm:pt modelId="{5870FAF3-2626-451B-A06F-AB10E3C041C9}">
      <dgm:prSet phldrT="[Text]" custT="1"/>
      <dgm:spPr/>
      <dgm:t>
        <a:bodyPr/>
        <a:lstStyle/>
        <a:p>
          <a:r>
            <a:rPr lang="en-US" sz="1500" dirty="0"/>
            <a:t>Student-faculty research </a:t>
          </a:r>
        </a:p>
      </dgm:t>
    </dgm:pt>
    <dgm:pt modelId="{413C5E2B-6A15-4272-A867-0927841049C5}" type="parTrans" cxnId="{5D554043-53D4-4547-8A6A-D8236F08E51C}">
      <dgm:prSet/>
      <dgm:spPr/>
      <dgm:t>
        <a:bodyPr/>
        <a:lstStyle/>
        <a:p>
          <a:endParaRPr lang="en-US"/>
        </a:p>
      </dgm:t>
    </dgm:pt>
    <dgm:pt modelId="{FDB1214C-7BC6-4E05-A79A-80E03CD6DA54}" type="sibTrans" cxnId="{5D554043-53D4-4547-8A6A-D8236F08E51C}">
      <dgm:prSet/>
      <dgm:spPr/>
      <dgm:t>
        <a:bodyPr/>
        <a:lstStyle/>
        <a:p>
          <a:endParaRPr lang="en-US"/>
        </a:p>
      </dgm:t>
    </dgm:pt>
    <dgm:pt modelId="{52D2CB61-908C-469A-B6F9-0789BDDD980E}">
      <dgm:prSet phldrT="[Text]" custT="1"/>
      <dgm:spPr/>
      <dgm:t>
        <a:bodyPr/>
        <a:lstStyle/>
        <a:p>
          <a:r>
            <a:rPr lang="en-US" sz="1300" dirty="0"/>
            <a:t>Institution building; administrative work</a:t>
          </a:r>
        </a:p>
      </dgm:t>
    </dgm:pt>
    <dgm:pt modelId="{BB456DA4-ED7F-4A08-BF64-DB0C321AC790}" type="parTrans" cxnId="{AC4BFAD1-17AC-4A0C-B4B2-43A4DF9388EF}">
      <dgm:prSet/>
      <dgm:spPr/>
      <dgm:t>
        <a:bodyPr/>
        <a:lstStyle/>
        <a:p>
          <a:endParaRPr lang="en-US"/>
        </a:p>
      </dgm:t>
    </dgm:pt>
    <dgm:pt modelId="{45EA1758-1350-40E6-900B-F5E52E06B1B2}" type="sibTrans" cxnId="{AC4BFAD1-17AC-4A0C-B4B2-43A4DF9388EF}">
      <dgm:prSet/>
      <dgm:spPr/>
      <dgm:t>
        <a:bodyPr/>
        <a:lstStyle/>
        <a:p>
          <a:endParaRPr lang="en-US"/>
        </a:p>
      </dgm:t>
    </dgm:pt>
    <dgm:pt modelId="{CAD1A856-9AF5-4F2F-8C05-D451F4569EED}">
      <dgm:prSet phldrT="[Text]"/>
      <dgm:spPr/>
      <dgm:t>
        <a:bodyPr/>
        <a:lstStyle/>
        <a:p>
          <a:r>
            <a:rPr lang="en-US" dirty="0"/>
            <a:t>Applied Research</a:t>
          </a:r>
        </a:p>
      </dgm:t>
    </dgm:pt>
    <dgm:pt modelId="{EF1E043C-9C3A-4034-9E97-1AF9017C7A50}" type="parTrans" cxnId="{6D1DFA6E-5D62-4A51-BDFB-5FB18E5352C4}">
      <dgm:prSet/>
      <dgm:spPr/>
      <dgm:t>
        <a:bodyPr/>
        <a:lstStyle/>
        <a:p>
          <a:endParaRPr lang="en-US"/>
        </a:p>
      </dgm:t>
    </dgm:pt>
    <dgm:pt modelId="{FBF2DB3E-DEB0-4411-9B78-201643151723}" type="sibTrans" cxnId="{6D1DFA6E-5D62-4A51-BDFB-5FB18E5352C4}">
      <dgm:prSet/>
      <dgm:spPr/>
      <dgm:t>
        <a:bodyPr/>
        <a:lstStyle/>
        <a:p>
          <a:endParaRPr lang="en-US"/>
        </a:p>
      </dgm:t>
    </dgm:pt>
    <dgm:pt modelId="{2FE225BC-A03A-4632-B806-DFA2C8978738}">
      <dgm:prSet phldrT="[Text]"/>
      <dgm:spPr/>
      <dgm:t>
        <a:bodyPr/>
        <a:lstStyle/>
        <a:p>
          <a:r>
            <a:rPr lang="en-US" dirty="0"/>
            <a:t>Diversity and inclusion work</a:t>
          </a:r>
        </a:p>
      </dgm:t>
    </dgm:pt>
    <dgm:pt modelId="{B514CD16-0F73-4374-B599-A7CE9D1CD9C8}" type="parTrans" cxnId="{46E3517F-3F86-4A1D-836D-AB2821F1B70C}">
      <dgm:prSet/>
      <dgm:spPr/>
      <dgm:t>
        <a:bodyPr/>
        <a:lstStyle/>
        <a:p>
          <a:endParaRPr lang="en-US"/>
        </a:p>
      </dgm:t>
    </dgm:pt>
    <dgm:pt modelId="{D2A4F336-FD92-4D09-B571-3FE350AE2C01}" type="sibTrans" cxnId="{46E3517F-3F86-4A1D-836D-AB2821F1B70C}">
      <dgm:prSet/>
      <dgm:spPr/>
      <dgm:t>
        <a:bodyPr/>
        <a:lstStyle/>
        <a:p>
          <a:endParaRPr lang="en-US"/>
        </a:p>
      </dgm:t>
    </dgm:pt>
    <dgm:pt modelId="{F46BBE38-788B-4212-B05A-EC0426C4021E}" type="pres">
      <dgm:prSet presAssocID="{A3BF2C36-C2FB-47C2-BDF7-0D06160982DA}" presName="Name0" presStyleCnt="0">
        <dgm:presLayoutVars>
          <dgm:chMax val="1"/>
          <dgm:dir/>
          <dgm:animLvl val="ctr"/>
          <dgm:resizeHandles val="exact"/>
        </dgm:presLayoutVars>
      </dgm:prSet>
      <dgm:spPr/>
    </dgm:pt>
    <dgm:pt modelId="{52DFD329-D1A1-46B5-AD35-B98ACB8F0B15}" type="pres">
      <dgm:prSet presAssocID="{0C5AA108-C49D-4A69-939E-FDB2FB7FA867}" presName="centerShape" presStyleLbl="node0" presStyleIdx="0" presStyleCnt="1" custScaleX="114933" custScaleY="119652"/>
      <dgm:spPr/>
    </dgm:pt>
    <dgm:pt modelId="{3ACF4216-D12B-4461-9D81-FDEFE3FCE888}" type="pres">
      <dgm:prSet presAssocID="{1EECEA39-F1E7-419F-B69A-F0DA8F016E96}" presName="node" presStyleLbl="node1" presStyleIdx="0" presStyleCnt="5" custScaleY="97565">
        <dgm:presLayoutVars>
          <dgm:bulletEnabled val="1"/>
        </dgm:presLayoutVars>
      </dgm:prSet>
      <dgm:spPr/>
    </dgm:pt>
    <dgm:pt modelId="{86F60AE5-0060-46C2-8208-008804D56701}" type="pres">
      <dgm:prSet presAssocID="{1EECEA39-F1E7-419F-B69A-F0DA8F016E96}" presName="dummy" presStyleCnt="0"/>
      <dgm:spPr/>
    </dgm:pt>
    <dgm:pt modelId="{7356D6B7-4931-4F8C-9F4C-78FF5591B875}" type="pres">
      <dgm:prSet presAssocID="{666F3720-67D5-4346-BDB4-D101D0AF7B94}" presName="sibTrans" presStyleLbl="sibTrans2D1" presStyleIdx="0" presStyleCnt="5" custLinFactNeighborX="0"/>
      <dgm:spPr/>
    </dgm:pt>
    <dgm:pt modelId="{10706B94-3CDD-4AEE-B0A8-5DC9D84254DB}" type="pres">
      <dgm:prSet presAssocID="{5870FAF3-2626-451B-A06F-AB10E3C041C9}" presName="node" presStyleLbl="node1" presStyleIdx="1" presStyleCnt="5">
        <dgm:presLayoutVars>
          <dgm:bulletEnabled val="1"/>
        </dgm:presLayoutVars>
      </dgm:prSet>
      <dgm:spPr/>
    </dgm:pt>
    <dgm:pt modelId="{BCB1C340-3D87-47CA-A6F9-9D8AE8415C7B}" type="pres">
      <dgm:prSet presAssocID="{5870FAF3-2626-451B-A06F-AB10E3C041C9}" presName="dummy" presStyleCnt="0"/>
      <dgm:spPr/>
    </dgm:pt>
    <dgm:pt modelId="{A057D034-A0A2-4949-900F-EE9EC72C300A}" type="pres">
      <dgm:prSet presAssocID="{FDB1214C-7BC6-4E05-A79A-80E03CD6DA54}" presName="sibTrans" presStyleLbl="sibTrans2D1" presStyleIdx="1" presStyleCnt="5"/>
      <dgm:spPr/>
    </dgm:pt>
    <dgm:pt modelId="{BA19BAD9-3B59-4C87-B669-3DBBB415D79F}" type="pres">
      <dgm:prSet presAssocID="{52D2CB61-908C-469A-B6F9-0789BDDD980E}" presName="node" presStyleLbl="node1" presStyleIdx="2" presStyleCnt="5" custScaleX="113550">
        <dgm:presLayoutVars>
          <dgm:bulletEnabled val="1"/>
        </dgm:presLayoutVars>
      </dgm:prSet>
      <dgm:spPr/>
    </dgm:pt>
    <dgm:pt modelId="{93F024DF-BA51-4348-9B65-1E9DB28D583A}" type="pres">
      <dgm:prSet presAssocID="{52D2CB61-908C-469A-B6F9-0789BDDD980E}" presName="dummy" presStyleCnt="0"/>
      <dgm:spPr/>
    </dgm:pt>
    <dgm:pt modelId="{B3378ECB-87F3-49E6-AAB9-6212F8F20CA6}" type="pres">
      <dgm:prSet presAssocID="{45EA1758-1350-40E6-900B-F5E52E06B1B2}" presName="sibTrans" presStyleLbl="sibTrans2D1" presStyleIdx="2" presStyleCnt="5"/>
      <dgm:spPr/>
    </dgm:pt>
    <dgm:pt modelId="{916CE41F-FC51-4BE3-ABB8-A6816840E116}" type="pres">
      <dgm:prSet presAssocID="{CAD1A856-9AF5-4F2F-8C05-D451F4569EED}" presName="node" presStyleLbl="node1" presStyleIdx="3" presStyleCnt="5">
        <dgm:presLayoutVars>
          <dgm:bulletEnabled val="1"/>
        </dgm:presLayoutVars>
      </dgm:prSet>
      <dgm:spPr/>
    </dgm:pt>
    <dgm:pt modelId="{3CCDCF2D-00AC-44BA-96AB-32B90080A8A4}" type="pres">
      <dgm:prSet presAssocID="{CAD1A856-9AF5-4F2F-8C05-D451F4569EED}" presName="dummy" presStyleCnt="0"/>
      <dgm:spPr/>
    </dgm:pt>
    <dgm:pt modelId="{69B84BCE-952A-4C1A-9A95-A8600E26EB0B}" type="pres">
      <dgm:prSet presAssocID="{FBF2DB3E-DEB0-4411-9B78-201643151723}" presName="sibTrans" presStyleLbl="sibTrans2D1" presStyleIdx="3" presStyleCnt="5" custLinFactNeighborX="0" custLinFactNeighborY="0"/>
      <dgm:spPr/>
    </dgm:pt>
    <dgm:pt modelId="{78B307C3-A028-49AD-82BD-DA99E1E6C670}" type="pres">
      <dgm:prSet presAssocID="{2FE225BC-A03A-4632-B806-DFA2C8978738}" presName="node" presStyleLbl="node1" presStyleIdx="4" presStyleCnt="5">
        <dgm:presLayoutVars>
          <dgm:bulletEnabled val="1"/>
        </dgm:presLayoutVars>
      </dgm:prSet>
      <dgm:spPr/>
    </dgm:pt>
    <dgm:pt modelId="{00BF69E8-F7A8-4E14-963C-5AB903F62E0C}" type="pres">
      <dgm:prSet presAssocID="{2FE225BC-A03A-4632-B806-DFA2C8978738}" presName="dummy" presStyleCnt="0"/>
      <dgm:spPr/>
    </dgm:pt>
    <dgm:pt modelId="{C6CBDE2A-1601-429D-BF8C-AC5BE034B7E6}" type="pres">
      <dgm:prSet presAssocID="{D2A4F336-FD92-4D09-B571-3FE350AE2C01}" presName="sibTrans" presStyleLbl="sibTrans2D1" presStyleIdx="4" presStyleCnt="5" custLinFactNeighborX="0" custLinFactNeighborY="0"/>
      <dgm:spPr/>
    </dgm:pt>
  </dgm:ptLst>
  <dgm:cxnLst>
    <dgm:cxn modelId="{916DBE02-C330-4C53-934B-30D72D7513BD}" type="presOf" srcId="{FDB1214C-7BC6-4E05-A79A-80E03CD6DA54}" destId="{A057D034-A0A2-4949-900F-EE9EC72C300A}" srcOrd="0" destOrd="0" presId="urn:microsoft.com/office/officeart/2005/8/layout/radial6"/>
    <dgm:cxn modelId="{F5B7F70C-ADB8-4519-B84C-E862CEAF7E69}" type="presOf" srcId="{2FE225BC-A03A-4632-B806-DFA2C8978738}" destId="{78B307C3-A028-49AD-82BD-DA99E1E6C670}" srcOrd="0" destOrd="0" presId="urn:microsoft.com/office/officeart/2005/8/layout/radial6"/>
    <dgm:cxn modelId="{F8E9B026-6BDC-4EC6-8B25-31B49E33BADC}" type="presOf" srcId="{FBF2DB3E-DEB0-4411-9B78-201643151723}" destId="{69B84BCE-952A-4C1A-9A95-A8600E26EB0B}" srcOrd="0" destOrd="0" presId="urn:microsoft.com/office/officeart/2005/8/layout/radial6"/>
    <dgm:cxn modelId="{6FD01228-20CA-49C9-94B3-3385DB49A795}" type="presOf" srcId="{45EA1758-1350-40E6-900B-F5E52E06B1B2}" destId="{B3378ECB-87F3-49E6-AAB9-6212F8F20CA6}" srcOrd="0" destOrd="0" presId="urn:microsoft.com/office/officeart/2005/8/layout/radial6"/>
    <dgm:cxn modelId="{5D554043-53D4-4547-8A6A-D8236F08E51C}" srcId="{0C5AA108-C49D-4A69-939E-FDB2FB7FA867}" destId="{5870FAF3-2626-451B-A06F-AB10E3C041C9}" srcOrd="1" destOrd="0" parTransId="{413C5E2B-6A15-4272-A867-0927841049C5}" sibTransId="{FDB1214C-7BC6-4E05-A79A-80E03CD6DA54}"/>
    <dgm:cxn modelId="{F02F0261-8E2C-47E4-A292-67BF1CAB4C4F}" type="presOf" srcId="{A3BF2C36-C2FB-47C2-BDF7-0D06160982DA}" destId="{F46BBE38-788B-4212-B05A-EC0426C4021E}" srcOrd="0" destOrd="0" presId="urn:microsoft.com/office/officeart/2005/8/layout/radial6"/>
    <dgm:cxn modelId="{B1A4CA6C-7C11-411F-BAFF-7DF688A445E5}" srcId="{0C5AA108-C49D-4A69-939E-FDB2FB7FA867}" destId="{1EECEA39-F1E7-419F-B69A-F0DA8F016E96}" srcOrd="0" destOrd="0" parTransId="{E6829EEB-1B32-459E-84FF-80562DE13132}" sibTransId="{666F3720-67D5-4346-BDB4-D101D0AF7B94}"/>
    <dgm:cxn modelId="{6D1DFA6E-5D62-4A51-BDFB-5FB18E5352C4}" srcId="{0C5AA108-C49D-4A69-939E-FDB2FB7FA867}" destId="{CAD1A856-9AF5-4F2F-8C05-D451F4569EED}" srcOrd="3" destOrd="0" parTransId="{EF1E043C-9C3A-4034-9E97-1AF9017C7A50}" sibTransId="{FBF2DB3E-DEB0-4411-9B78-201643151723}"/>
    <dgm:cxn modelId="{A240C471-0F82-4EF6-96DF-BDCBEF36ADBF}" type="presOf" srcId="{52D2CB61-908C-469A-B6F9-0789BDDD980E}" destId="{BA19BAD9-3B59-4C87-B669-3DBBB415D79F}" srcOrd="0" destOrd="0" presId="urn:microsoft.com/office/officeart/2005/8/layout/radial6"/>
    <dgm:cxn modelId="{46E3517F-3F86-4A1D-836D-AB2821F1B70C}" srcId="{0C5AA108-C49D-4A69-939E-FDB2FB7FA867}" destId="{2FE225BC-A03A-4632-B806-DFA2C8978738}" srcOrd="4" destOrd="0" parTransId="{B514CD16-0F73-4374-B599-A7CE9D1CD9C8}" sibTransId="{D2A4F336-FD92-4D09-B571-3FE350AE2C01}"/>
    <dgm:cxn modelId="{D2DD4C80-8658-4082-8E36-CC6AB5B94AAD}" srcId="{A3BF2C36-C2FB-47C2-BDF7-0D06160982DA}" destId="{0C5AA108-C49D-4A69-939E-FDB2FB7FA867}" srcOrd="0" destOrd="0" parTransId="{E6101CBA-5C62-4DA5-819F-D286C03DD058}" sibTransId="{41282A33-F9EC-4D0E-BFD5-97AFC132EF27}"/>
    <dgm:cxn modelId="{7FAA83B5-F8B4-46D3-8376-8FC726F9370D}" type="presOf" srcId="{1EECEA39-F1E7-419F-B69A-F0DA8F016E96}" destId="{3ACF4216-D12B-4461-9D81-FDEFE3FCE888}" srcOrd="0" destOrd="0" presId="urn:microsoft.com/office/officeart/2005/8/layout/radial6"/>
    <dgm:cxn modelId="{E78C12C5-62DE-4534-9064-347D292F13E0}" type="presOf" srcId="{CAD1A856-9AF5-4F2F-8C05-D451F4569EED}" destId="{916CE41F-FC51-4BE3-ABB8-A6816840E116}" srcOrd="0" destOrd="0" presId="urn:microsoft.com/office/officeart/2005/8/layout/radial6"/>
    <dgm:cxn modelId="{9F205FC6-CCB5-4DDD-8A87-CB379CB0098D}" type="presOf" srcId="{D2A4F336-FD92-4D09-B571-3FE350AE2C01}" destId="{C6CBDE2A-1601-429D-BF8C-AC5BE034B7E6}" srcOrd="0" destOrd="0" presId="urn:microsoft.com/office/officeart/2005/8/layout/radial6"/>
    <dgm:cxn modelId="{AC4BFAD1-17AC-4A0C-B4B2-43A4DF9388EF}" srcId="{0C5AA108-C49D-4A69-939E-FDB2FB7FA867}" destId="{52D2CB61-908C-469A-B6F9-0789BDDD980E}" srcOrd="2" destOrd="0" parTransId="{BB456DA4-ED7F-4A08-BF64-DB0C321AC790}" sibTransId="{45EA1758-1350-40E6-900B-F5E52E06B1B2}"/>
    <dgm:cxn modelId="{055D14D5-47AA-4BD6-BAD4-27E1310A5F32}" type="presOf" srcId="{5870FAF3-2626-451B-A06F-AB10E3C041C9}" destId="{10706B94-3CDD-4AEE-B0A8-5DC9D84254DB}" srcOrd="0" destOrd="0" presId="urn:microsoft.com/office/officeart/2005/8/layout/radial6"/>
    <dgm:cxn modelId="{118796E8-A3D7-49C9-A2CF-C9EFD7485C85}" type="presOf" srcId="{0C5AA108-C49D-4A69-939E-FDB2FB7FA867}" destId="{52DFD329-D1A1-46B5-AD35-B98ACB8F0B15}" srcOrd="0" destOrd="0" presId="urn:microsoft.com/office/officeart/2005/8/layout/radial6"/>
    <dgm:cxn modelId="{ECC1E9FE-C506-426E-BF38-777400C53DEA}" type="presOf" srcId="{666F3720-67D5-4346-BDB4-D101D0AF7B94}" destId="{7356D6B7-4931-4F8C-9F4C-78FF5591B875}" srcOrd="0" destOrd="0" presId="urn:microsoft.com/office/officeart/2005/8/layout/radial6"/>
    <dgm:cxn modelId="{DF913D2C-A763-4C08-8D26-6643CA1C1A93}" type="presParOf" srcId="{F46BBE38-788B-4212-B05A-EC0426C4021E}" destId="{52DFD329-D1A1-46B5-AD35-B98ACB8F0B15}" srcOrd="0" destOrd="0" presId="urn:microsoft.com/office/officeart/2005/8/layout/radial6"/>
    <dgm:cxn modelId="{DFFFE462-CE46-495D-B986-BA86C064153F}" type="presParOf" srcId="{F46BBE38-788B-4212-B05A-EC0426C4021E}" destId="{3ACF4216-D12B-4461-9D81-FDEFE3FCE888}" srcOrd="1" destOrd="0" presId="urn:microsoft.com/office/officeart/2005/8/layout/radial6"/>
    <dgm:cxn modelId="{E4F8BBF2-C021-41B4-8709-5FE17C385701}" type="presParOf" srcId="{F46BBE38-788B-4212-B05A-EC0426C4021E}" destId="{86F60AE5-0060-46C2-8208-008804D56701}" srcOrd="2" destOrd="0" presId="urn:microsoft.com/office/officeart/2005/8/layout/radial6"/>
    <dgm:cxn modelId="{7875B8F3-154B-4F86-A0E4-D03937CBD403}" type="presParOf" srcId="{F46BBE38-788B-4212-B05A-EC0426C4021E}" destId="{7356D6B7-4931-4F8C-9F4C-78FF5591B875}" srcOrd="3" destOrd="0" presId="urn:microsoft.com/office/officeart/2005/8/layout/radial6"/>
    <dgm:cxn modelId="{395E33E1-E94A-4E82-A7E9-D0B42EFD4DCF}" type="presParOf" srcId="{F46BBE38-788B-4212-B05A-EC0426C4021E}" destId="{10706B94-3CDD-4AEE-B0A8-5DC9D84254DB}" srcOrd="4" destOrd="0" presId="urn:microsoft.com/office/officeart/2005/8/layout/radial6"/>
    <dgm:cxn modelId="{8620DB10-A1C8-410E-BBF8-D166A23D658E}" type="presParOf" srcId="{F46BBE38-788B-4212-B05A-EC0426C4021E}" destId="{BCB1C340-3D87-47CA-A6F9-9D8AE8415C7B}" srcOrd="5" destOrd="0" presId="urn:microsoft.com/office/officeart/2005/8/layout/radial6"/>
    <dgm:cxn modelId="{16D5A1BB-DD87-47B6-A82A-B8744C426ED4}" type="presParOf" srcId="{F46BBE38-788B-4212-B05A-EC0426C4021E}" destId="{A057D034-A0A2-4949-900F-EE9EC72C300A}" srcOrd="6" destOrd="0" presId="urn:microsoft.com/office/officeart/2005/8/layout/radial6"/>
    <dgm:cxn modelId="{7AA8542E-A86B-41EC-85EC-C1763D5B7B2F}" type="presParOf" srcId="{F46BBE38-788B-4212-B05A-EC0426C4021E}" destId="{BA19BAD9-3B59-4C87-B669-3DBBB415D79F}" srcOrd="7" destOrd="0" presId="urn:microsoft.com/office/officeart/2005/8/layout/radial6"/>
    <dgm:cxn modelId="{A7C05B14-4087-4A86-8328-D42728BBB163}" type="presParOf" srcId="{F46BBE38-788B-4212-B05A-EC0426C4021E}" destId="{93F024DF-BA51-4348-9B65-1E9DB28D583A}" srcOrd="8" destOrd="0" presId="urn:microsoft.com/office/officeart/2005/8/layout/radial6"/>
    <dgm:cxn modelId="{0F188E61-3C34-4C37-A7B6-DB13DD764BD5}" type="presParOf" srcId="{F46BBE38-788B-4212-B05A-EC0426C4021E}" destId="{B3378ECB-87F3-49E6-AAB9-6212F8F20CA6}" srcOrd="9" destOrd="0" presId="urn:microsoft.com/office/officeart/2005/8/layout/radial6"/>
    <dgm:cxn modelId="{A96C580E-28CF-4CA0-B2D8-4814AEEE9A65}" type="presParOf" srcId="{F46BBE38-788B-4212-B05A-EC0426C4021E}" destId="{916CE41F-FC51-4BE3-ABB8-A6816840E116}" srcOrd="10" destOrd="0" presId="urn:microsoft.com/office/officeart/2005/8/layout/radial6"/>
    <dgm:cxn modelId="{999E37CA-C59C-4233-8F03-810A5077064B}" type="presParOf" srcId="{F46BBE38-788B-4212-B05A-EC0426C4021E}" destId="{3CCDCF2D-00AC-44BA-96AB-32B90080A8A4}" srcOrd="11" destOrd="0" presId="urn:microsoft.com/office/officeart/2005/8/layout/radial6"/>
    <dgm:cxn modelId="{F703A670-6C54-48D2-A887-89593C681FE4}" type="presParOf" srcId="{F46BBE38-788B-4212-B05A-EC0426C4021E}" destId="{69B84BCE-952A-4C1A-9A95-A8600E26EB0B}" srcOrd="12" destOrd="0" presId="urn:microsoft.com/office/officeart/2005/8/layout/radial6"/>
    <dgm:cxn modelId="{618FC2AE-394A-488A-9C39-BF9470C5445E}" type="presParOf" srcId="{F46BBE38-788B-4212-B05A-EC0426C4021E}" destId="{78B307C3-A028-49AD-82BD-DA99E1E6C670}" srcOrd="13" destOrd="0" presId="urn:microsoft.com/office/officeart/2005/8/layout/radial6"/>
    <dgm:cxn modelId="{B7226B37-EB43-497D-8E6C-42E0B5B39CF2}" type="presParOf" srcId="{F46BBE38-788B-4212-B05A-EC0426C4021E}" destId="{00BF69E8-F7A8-4E14-963C-5AB903F62E0C}" srcOrd="14" destOrd="0" presId="urn:microsoft.com/office/officeart/2005/8/layout/radial6"/>
    <dgm:cxn modelId="{CC067DE8-0877-46A8-A15A-D70EA1747E3C}" type="presParOf" srcId="{F46BBE38-788B-4212-B05A-EC0426C4021E}" destId="{C6CBDE2A-1601-429D-BF8C-AC5BE034B7E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56758B-3EAA-4266-AE16-6506BE585A02}"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35816437-1D41-4342-B849-AD81259B403E}">
      <dgm:prSet/>
      <dgm:spPr/>
      <dgm:t>
        <a:bodyPr/>
        <a:lstStyle/>
        <a:p>
          <a:r>
            <a:rPr lang="en-US"/>
            <a:t>Will articulate and implement assessment processes for recognizing (“counting”) these activities toward promotion. </a:t>
          </a:r>
        </a:p>
      </dgm:t>
    </dgm:pt>
    <dgm:pt modelId="{176A8962-94DD-4041-9C2F-C221C0DF2723}" type="parTrans" cxnId="{5CFC1113-14E3-440C-B638-24577C11448B}">
      <dgm:prSet/>
      <dgm:spPr/>
      <dgm:t>
        <a:bodyPr/>
        <a:lstStyle/>
        <a:p>
          <a:endParaRPr lang="en-US"/>
        </a:p>
      </dgm:t>
    </dgm:pt>
    <dgm:pt modelId="{BBC97D16-B3FF-4EF9-9192-F730BD54A6BB}" type="sibTrans" cxnId="{5CFC1113-14E3-440C-B638-24577C11448B}">
      <dgm:prSet/>
      <dgm:spPr/>
      <dgm:t>
        <a:bodyPr/>
        <a:lstStyle/>
        <a:p>
          <a:endParaRPr lang="en-US"/>
        </a:p>
      </dgm:t>
    </dgm:pt>
    <dgm:pt modelId="{068DA37C-B38F-402D-A919-2E3A2CD9DB83}">
      <dgm:prSet/>
      <dgm:spPr/>
      <dgm:t>
        <a:bodyPr/>
        <a:lstStyle/>
        <a:p>
          <a:pPr>
            <a:spcAft>
              <a:spcPts val="0"/>
            </a:spcAft>
          </a:pPr>
          <a:r>
            <a:rPr lang="en-US"/>
            <a:t>Will include a process of: </a:t>
          </a:r>
        </a:p>
        <a:p>
          <a:pPr>
            <a:spcAft>
              <a:spcPts val="0"/>
            </a:spcAft>
          </a:pPr>
          <a:r>
            <a:rPr lang="en-US"/>
            <a:t>(1) Multi-level strategic communication and information gathering;</a:t>
          </a:r>
        </a:p>
        <a:p>
          <a:pPr>
            <a:spcAft>
              <a:spcPts val="0"/>
            </a:spcAft>
          </a:pPr>
          <a:r>
            <a:rPr lang="en-US"/>
            <a:t>(2) Revision of promotion guidelines;</a:t>
          </a:r>
        </a:p>
        <a:p>
          <a:pPr>
            <a:spcAft>
              <a:spcPts val="0"/>
            </a:spcAft>
          </a:pPr>
          <a:r>
            <a:rPr lang="en-US"/>
            <a:t>(3) Multi-level training.</a:t>
          </a:r>
        </a:p>
      </dgm:t>
    </dgm:pt>
    <dgm:pt modelId="{B277E6D1-37AF-4F90-8EBF-3BA8BAF362E2}" type="sibTrans" cxnId="{6E70C437-1FF7-4CF3-8984-D4C88E0D2BB2}">
      <dgm:prSet/>
      <dgm:spPr/>
      <dgm:t>
        <a:bodyPr/>
        <a:lstStyle/>
        <a:p>
          <a:endParaRPr lang="en-US"/>
        </a:p>
      </dgm:t>
    </dgm:pt>
    <dgm:pt modelId="{C4AC0FCD-2D40-417A-9DC9-0C2724C1A87A}" type="parTrans" cxnId="{6E70C437-1FF7-4CF3-8984-D4C88E0D2BB2}">
      <dgm:prSet/>
      <dgm:spPr/>
      <dgm:t>
        <a:bodyPr/>
        <a:lstStyle/>
        <a:p>
          <a:endParaRPr lang="en-US"/>
        </a:p>
      </dgm:t>
    </dgm:pt>
    <dgm:pt modelId="{C43A9C99-4B3F-46F1-8541-E21E31293968}" type="pres">
      <dgm:prSet presAssocID="{DF56758B-3EAA-4266-AE16-6506BE585A02}" presName="vert0" presStyleCnt="0">
        <dgm:presLayoutVars>
          <dgm:dir/>
          <dgm:animOne val="branch"/>
          <dgm:animLvl val="lvl"/>
        </dgm:presLayoutVars>
      </dgm:prSet>
      <dgm:spPr/>
    </dgm:pt>
    <dgm:pt modelId="{2FE0C39F-CA99-48BF-96E5-18F55C04A9B8}" type="pres">
      <dgm:prSet presAssocID="{35816437-1D41-4342-B849-AD81259B403E}" presName="thickLine" presStyleLbl="alignNode1" presStyleIdx="0" presStyleCnt="2"/>
      <dgm:spPr/>
    </dgm:pt>
    <dgm:pt modelId="{06545FAF-3505-4F27-AEB9-17E02E9C97AC}" type="pres">
      <dgm:prSet presAssocID="{35816437-1D41-4342-B849-AD81259B403E}" presName="horz1" presStyleCnt="0"/>
      <dgm:spPr/>
    </dgm:pt>
    <dgm:pt modelId="{5B170C2A-345F-4E54-B9C3-E9160CB7C3BE}" type="pres">
      <dgm:prSet presAssocID="{35816437-1D41-4342-B849-AD81259B403E}" presName="tx1" presStyleLbl="revTx" presStyleIdx="0" presStyleCnt="2"/>
      <dgm:spPr/>
    </dgm:pt>
    <dgm:pt modelId="{8F6F5DC3-BF8A-4F77-9EED-4C442018BE25}" type="pres">
      <dgm:prSet presAssocID="{35816437-1D41-4342-B849-AD81259B403E}" presName="vert1" presStyleCnt="0"/>
      <dgm:spPr/>
    </dgm:pt>
    <dgm:pt modelId="{7691C50E-598F-4538-A63C-080D2A53C760}" type="pres">
      <dgm:prSet presAssocID="{068DA37C-B38F-402D-A919-2E3A2CD9DB83}" presName="thickLine" presStyleLbl="alignNode1" presStyleIdx="1" presStyleCnt="2"/>
      <dgm:spPr/>
    </dgm:pt>
    <dgm:pt modelId="{742C4997-3122-4EE4-8381-B2B523F6E18E}" type="pres">
      <dgm:prSet presAssocID="{068DA37C-B38F-402D-A919-2E3A2CD9DB83}" presName="horz1" presStyleCnt="0"/>
      <dgm:spPr/>
    </dgm:pt>
    <dgm:pt modelId="{74379F37-6386-442B-9159-651AC3D4BAA1}" type="pres">
      <dgm:prSet presAssocID="{068DA37C-B38F-402D-A919-2E3A2CD9DB83}" presName="tx1" presStyleLbl="revTx" presStyleIdx="1" presStyleCnt="2"/>
      <dgm:spPr/>
    </dgm:pt>
    <dgm:pt modelId="{5A86DACD-AE25-48AB-89EB-BF13BDA8048B}" type="pres">
      <dgm:prSet presAssocID="{068DA37C-B38F-402D-A919-2E3A2CD9DB83}" presName="vert1" presStyleCnt="0"/>
      <dgm:spPr/>
    </dgm:pt>
  </dgm:ptLst>
  <dgm:cxnLst>
    <dgm:cxn modelId="{5CFC1113-14E3-440C-B638-24577C11448B}" srcId="{DF56758B-3EAA-4266-AE16-6506BE585A02}" destId="{35816437-1D41-4342-B849-AD81259B403E}" srcOrd="0" destOrd="0" parTransId="{176A8962-94DD-4041-9C2F-C221C0DF2723}" sibTransId="{BBC97D16-B3FF-4EF9-9192-F730BD54A6BB}"/>
    <dgm:cxn modelId="{6E70C437-1FF7-4CF3-8984-D4C88E0D2BB2}" srcId="{DF56758B-3EAA-4266-AE16-6506BE585A02}" destId="{068DA37C-B38F-402D-A919-2E3A2CD9DB83}" srcOrd="1" destOrd="0" parTransId="{C4AC0FCD-2D40-417A-9DC9-0C2724C1A87A}" sibTransId="{B277E6D1-37AF-4F90-8EBF-3BA8BAF362E2}"/>
    <dgm:cxn modelId="{D82CEB4A-2AA0-4342-BA00-71662ABD6BAE}" type="presOf" srcId="{DF56758B-3EAA-4266-AE16-6506BE585A02}" destId="{C43A9C99-4B3F-46F1-8541-E21E31293968}" srcOrd="0" destOrd="0" presId="urn:microsoft.com/office/officeart/2008/layout/LinedList"/>
    <dgm:cxn modelId="{2F155980-EAE4-4215-BA69-6A5F467DECF2}" type="presOf" srcId="{068DA37C-B38F-402D-A919-2E3A2CD9DB83}" destId="{74379F37-6386-442B-9159-651AC3D4BAA1}" srcOrd="0" destOrd="0" presId="urn:microsoft.com/office/officeart/2008/layout/LinedList"/>
    <dgm:cxn modelId="{DE1A06AE-2D11-4104-80C3-2526C24005FB}" type="presOf" srcId="{35816437-1D41-4342-B849-AD81259B403E}" destId="{5B170C2A-345F-4E54-B9C3-E9160CB7C3BE}" srcOrd="0" destOrd="0" presId="urn:microsoft.com/office/officeart/2008/layout/LinedList"/>
    <dgm:cxn modelId="{A6A9C5B3-3969-4556-B30B-BF0EFBF27D5C}" type="presParOf" srcId="{C43A9C99-4B3F-46F1-8541-E21E31293968}" destId="{2FE0C39F-CA99-48BF-96E5-18F55C04A9B8}" srcOrd="0" destOrd="0" presId="urn:microsoft.com/office/officeart/2008/layout/LinedList"/>
    <dgm:cxn modelId="{F0F6BE54-638A-426A-AF63-F103EC02E8FE}" type="presParOf" srcId="{C43A9C99-4B3F-46F1-8541-E21E31293968}" destId="{06545FAF-3505-4F27-AEB9-17E02E9C97AC}" srcOrd="1" destOrd="0" presId="urn:microsoft.com/office/officeart/2008/layout/LinedList"/>
    <dgm:cxn modelId="{CE6DE1EE-1A5E-4A35-B89B-9966C7427986}" type="presParOf" srcId="{06545FAF-3505-4F27-AEB9-17E02E9C97AC}" destId="{5B170C2A-345F-4E54-B9C3-E9160CB7C3BE}" srcOrd="0" destOrd="0" presId="urn:microsoft.com/office/officeart/2008/layout/LinedList"/>
    <dgm:cxn modelId="{605BF2D9-C075-448B-9D2F-D53017025746}" type="presParOf" srcId="{06545FAF-3505-4F27-AEB9-17E02E9C97AC}" destId="{8F6F5DC3-BF8A-4F77-9EED-4C442018BE25}" srcOrd="1" destOrd="0" presId="urn:microsoft.com/office/officeart/2008/layout/LinedList"/>
    <dgm:cxn modelId="{D1E11D73-55F9-4597-848B-ED545EF6A380}" type="presParOf" srcId="{C43A9C99-4B3F-46F1-8541-E21E31293968}" destId="{7691C50E-598F-4538-A63C-080D2A53C760}" srcOrd="2" destOrd="0" presId="urn:microsoft.com/office/officeart/2008/layout/LinedList"/>
    <dgm:cxn modelId="{49AAAED0-D0BA-4877-AA77-7457CDCA6395}" type="presParOf" srcId="{C43A9C99-4B3F-46F1-8541-E21E31293968}" destId="{742C4997-3122-4EE4-8381-B2B523F6E18E}" srcOrd="3" destOrd="0" presId="urn:microsoft.com/office/officeart/2008/layout/LinedList"/>
    <dgm:cxn modelId="{86059CD2-3589-4019-8F1F-E40AAC15020C}" type="presParOf" srcId="{742C4997-3122-4EE4-8381-B2B523F6E18E}" destId="{74379F37-6386-442B-9159-651AC3D4BAA1}" srcOrd="0" destOrd="0" presId="urn:microsoft.com/office/officeart/2008/layout/LinedList"/>
    <dgm:cxn modelId="{0AB6FB5F-05D0-4281-99BC-F3D688965093}" type="presParOf" srcId="{742C4997-3122-4EE4-8381-B2B523F6E18E}" destId="{5A86DACD-AE25-48AB-89EB-BF13BDA804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979A4-9B56-40F3-AC5E-6733C0DB425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DC54C4E-FA41-43A8-8328-8CFBF433DB53}">
      <dgm:prSet phldrT="[Text]"/>
      <dgm:spPr/>
      <dgm:t>
        <a:bodyPr/>
        <a:lstStyle/>
        <a:p>
          <a:r>
            <a:rPr lang="en-US" dirty="0"/>
            <a:t>Critical examination of cultural barriers to advancement</a:t>
          </a:r>
        </a:p>
      </dgm:t>
    </dgm:pt>
    <dgm:pt modelId="{49460D10-06B5-4111-8585-4117BA317041}" type="parTrans" cxnId="{B4969A61-71FA-48E1-8B9D-1A9205546C6B}">
      <dgm:prSet/>
      <dgm:spPr/>
      <dgm:t>
        <a:bodyPr/>
        <a:lstStyle/>
        <a:p>
          <a:endParaRPr lang="en-US"/>
        </a:p>
      </dgm:t>
    </dgm:pt>
    <dgm:pt modelId="{B9DD8583-EF15-4366-AE47-2CAF64C2537D}" type="sibTrans" cxnId="{B4969A61-71FA-48E1-8B9D-1A9205546C6B}">
      <dgm:prSet/>
      <dgm:spPr/>
      <dgm:t>
        <a:bodyPr/>
        <a:lstStyle/>
        <a:p>
          <a:endParaRPr lang="en-US"/>
        </a:p>
      </dgm:t>
    </dgm:pt>
    <dgm:pt modelId="{B457ACE0-0EB6-4AC1-B642-5998890749AC}">
      <dgm:prSet phldrT="[Text]" custT="1"/>
      <dgm:spPr/>
      <dgm:t>
        <a:bodyPr/>
        <a:lstStyle/>
        <a:p>
          <a:r>
            <a:rPr lang="en-US" sz="1100" dirty="0"/>
            <a:t>Unexamined faculty beliefs and ideals</a:t>
          </a:r>
        </a:p>
      </dgm:t>
    </dgm:pt>
    <dgm:pt modelId="{5872D03F-133C-4DBC-ABE5-4B4218A67513}" type="parTrans" cxnId="{2A20126F-5AB6-43B8-BD2E-FD7E4B4EA8A0}">
      <dgm:prSet/>
      <dgm:spPr/>
      <dgm:t>
        <a:bodyPr/>
        <a:lstStyle/>
        <a:p>
          <a:endParaRPr lang="en-US"/>
        </a:p>
      </dgm:t>
    </dgm:pt>
    <dgm:pt modelId="{07973540-448E-433B-BB09-748357FEB1B7}" type="sibTrans" cxnId="{2A20126F-5AB6-43B8-BD2E-FD7E4B4EA8A0}">
      <dgm:prSet/>
      <dgm:spPr/>
      <dgm:t>
        <a:bodyPr/>
        <a:lstStyle/>
        <a:p>
          <a:endParaRPr lang="en-US"/>
        </a:p>
      </dgm:t>
    </dgm:pt>
    <dgm:pt modelId="{417BE0E0-3722-440B-81F7-EE5AFEB804C6}">
      <dgm:prSet phldrT="[Text]"/>
      <dgm:spPr/>
      <dgm:t>
        <a:bodyPr/>
        <a:lstStyle/>
        <a:p>
          <a:r>
            <a:rPr lang="en-US" dirty="0"/>
            <a:t>Participatory action research as a cultural change method</a:t>
          </a:r>
        </a:p>
      </dgm:t>
    </dgm:pt>
    <dgm:pt modelId="{58031559-B0F5-4C0F-9B47-429F24D3212D}" type="parTrans" cxnId="{FEFED7DC-9956-4C84-A724-901FF6EFFE05}">
      <dgm:prSet/>
      <dgm:spPr/>
      <dgm:t>
        <a:bodyPr/>
        <a:lstStyle/>
        <a:p>
          <a:endParaRPr lang="en-US"/>
        </a:p>
      </dgm:t>
    </dgm:pt>
    <dgm:pt modelId="{C24F9B42-FDA7-4656-A359-D3B50A63A298}" type="sibTrans" cxnId="{FEFED7DC-9956-4C84-A724-901FF6EFFE05}">
      <dgm:prSet/>
      <dgm:spPr/>
      <dgm:t>
        <a:bodyPr/>
        <a:lstStyle/>
        <a:p>
          <a:endParaRPr lang="en-US"/>
        </a:p>
      </dgm:t>
    </dgm:pt>
    <dgm:pt modelId="{8E762E3D-211A-4F22-BC47-6DCE9790A908}">
      <dgm:prSet phldrT="[Text]"/>
      <dgm:spPr/>
      <dgm:t>
        <a:bodyPr/>
        <a:lstStyle/>
        <a:p>
          <a:r>
            <a:rPr lang="en-US" dirty="0"/>
            <a:t>In-depth interviews </a:t>
          </a:r>
        </a:p>
      </dgm:t>
    </dgm:pt>
    <dgm:pt modelId="{F4C43B27-5F6C-4D23-A28A-BD9F10DA1297}" type="parTrans" cxnId="{5E71ED71-1E63-4D92-B71D-3C4E75A8DA35}">
      <dgm:prSet/>
      <dgm:spPr/>
      <dgm:t>
        <a:bodyPr/>
        <a:lstStyle/>
        <a:p>
          <a:endParaRPr lang="en-US"/>
        </a:p>
      </dgm:t>
    </dgm:pt>
    <dgm:pt modelId="{7B95E08C-2287-4B09-B3A6-94189C01CD78}" type="sibTrans" cxnId="{5E71ED71-1E63-4D92-B71D-3C4E75A8DA35}">
      <dgm:prSet/>
      <dgm:spPr/>
      <dgm:t>
        <a:bodyPr/>
        <a:lstStyle/>
        <a:p>
          <a:endParaRPr lang="en-US"/>
        </a:p>
      </dgm:t>
    </dgm:pt>
    <dgm:pt modelId="{82E2F264-0A39-4ED6-BAE6-571F14A329FE}">
      <dgm:prSet phldrT="[Text]"/>
      <dgm:spPr/>
      <dgm:t>
        <a:bodyPr/>
        <a:lstStyle/>
        <a:p>
          <a:r>
            <a:rPr lang="en-US" dirty="0"/>
            <a:t>Cultivating a critical mass of faculty change agents</a:t>
          </a:r>
        </a:p>
      </dgm:t>
    </dgm:pt>
    <dgm:pt modelId="{DEC13489-8DEE-4848-BA4C-7615500CB9B9}" type="parTrans" cxnId="{2E9FBC83-1D1D-421A-B9B7-30036661A71D}">
      <dgm:prSet/>
      <dgm:spPr/>
      <dgm:t>
        <a:bodyPr/>
        <a:lstStyle/>
        <a:p>
          <a:endParaRPr lang="en-US"/>
        </a:p>
      </dgm:t>
    </dgm:pt>
    <dgm:pt modelId="{E06A66B3-8D95-4D3F-9A98-C964C31432E9}" type="sibTrans" cxnId="{2E9FBC83-1D1D-421A-B9B7-30036661A71D}">
      <dgm:prSet/>
      <dgm:spPr/>
      <dgm:t>
        <a:bodyPr/>
        <a:lstStyle/>
        <a:p>
          <a:endParaRPr lang="en-US"/>
        </a:p>
      </dgm:t>
    </dgm:pt>
    <dgm:pt modelId="{5A69A144-665D-46E6-8328-55280FF371ED}">
      <dgm:prSet phldrT="[Text]"/>
      <dgm:spPr/>
      <dgm:t>
        <a:bodyPr/>
        <a:lstStyle/>
        <a:p>
          <a:r>
            <a:rPr lang="en-US" dirty="0"/>
            <a:t>Consciousness raising</a:t>
          </a:r>
        </a:p>
      </dgm:t>
    </dgm:pt>
    <dgm:pt modelId="{976A7960-A6CC-4473-A488-EB04DC17DFE3}" type="parTrans" cxnId="{6AF9C45D-65A5-481F-9483-2806FAD76D46}">
      <dgm:prSet/>
      <dgm:spPr/>
      <dgm:t>
        <a:bodyPr/>
        <a:lstStyle/>
        <a:p>
          <a:endParaRPr lang="en-US"/>
        </a:p>
      </dgm:t>
    </dgm:pt>
    <dgm:pt modelId="{1EC00C29-A473-4622-A014-54BEF77255F3}" type="sibTrans" cxnId="{6AF9C45D-65A5-481F-9483-2806FAD76D46}">
      <dgm:prSet/>
      <dgm:spPr/>
      <dgm:t>
        <a:bodyPr/>
        <a:lstStyle/>
        <a:p>
          <a:endParaRPr lang="en-US"/>
        </a:p>
      </dgm:t>
    </dgm:pt>
    <dgm:pt modelId="{A7F1DBC1-9692-42A5-9687-44874AAD3A1D}">
      <dgm:prSet phldrT="[Text]"/>
      <dgm:spPr/>
      <dgm:t>
        <a:bodyPr/>
        <a:lstStyle/>
        <a:p>
          <a:r>
            <a:rPr lang="en-US" dirty="0"/>
            <a:t>Signs of deep change </a:t>
          </a:r>
        </a:p>
      </dgm:t>
    </dgm:pt>
    <dgm:pt modelId="{50CB8491-E67E-45BC-870C-09512B0F8F6E}" type="parTrans" cxnId="{AA30817A-20AE-48EB-A846-BF07309001D8}">
      <dgm:prSet/>
      <dgm:spPr/>
      <dgm:t>
        <a:bodyPr/>
        <a:lstStyle/>
        <a:p>
          <a:endParaRPr lang="en-US"/>
        </a:p>
      </dgm:t>
    </dgm:pt>
    <dgm:pt modelId="{C89D1704-D8DB-41E2-B6FC-3C030E5ABCE8}" type="sibTrans" cxnId="{AA30817A-20AE-48EB-A846-BF07309001D8}">
      <dgm:prSet/>
      <dgm:spPr/>
      <dgm:t>
        <a:bodyPr/>
        <a:lstStyle/>
        <a:p>
          <a:endParaRPr lang="en-US"/>
        </a:p>
      </dgm:t>
    </dgm:pt>
    <dgm:pt modelId="{55B03543-818E-4D7C-A9A9-ED4451AEEF26}">
      <dgm:prSet phldrT="[Text]"/>
      <dgm:spPr/>
      <dgm:t>
        <a:bodyPr/>
        <a:lstStyle/>
        <a:p>
          <a:r>
            <a:rPr lang="en-US" dirty="0"/>
            <a:t>Focus groups</a:t>
          </a:r>
        </a:p>
      </dgm:t>
    </dgm:pt>
    <dgm:pt modelId="{AF2FE96A-431E-4C78-A1EF-D3AE92EBD7B8}" type="parTrans" cxnId="{062981C0-0AF4-4875-AA9F-C7861964916E}">
      <dgm:prSet/>
      <dgm:spPr/>
      <dgm:t>
        <a:bodyPr/>
        <a:lstStyle/>
        <a:p>
          <a:endParaRPr lang="en-US"/>
        </a:p>
      </dgm:t>
    </dgm:pt>
    <dgm:pt modelId="{99D26EB3-7EA3-472C-9C12-66EA4B19703F}" type="sibTrans" cxnId="{062981C0-0AF4-4875-AA9F-C7861964916E}">
      <dgm:prSet/>
      <dgm:spPr/>
      <dgm:t>
        <a:bodyPr/>
        <a:lstStyle/>
        <a:p>
          <a:endParaRPr lang="en-US"/>
        </a:p>
      </dgm:t>
    </dgm:pt>
    <dgm:pt modelId="{6A9D6B89-6D75-4B54-B229-86F7CAFFC917}">
      <dgm:prSet phldrT="[Text]"/>
      <dgm:spPr/>
      <dgm:t>
        <a:bodyPr/>
        <a:lstStyle/>
        <a:p>
          <a:r>
            <a:rPr lang="en-US" dirty="0"/>
            <a:t>Multi-level engagement</a:t>
          </a:r>
        </a:p>
      </dgm:t>
    </dgm:pt>
    <dgm:pt modelId="{2F4F1C4A-ED09-4C3D-937C-657864A456D2}" type="parTrans" cxnId="{BA4B5377-EAB5-4CDD-A72B-8451D7110650}">
      <dgm:prSet/>
      <dgm:spPr/>
      <dgm:t>
        <a:bodyPr/>
        <a:lstStyle/>
        <a:p>
          <a:endParaRPr lang="en-US"/>
        </a:p>
      </dgm:t>
    </dgm:pt>
    <dgm:pt modelId="{B6408BD6-9232-47EB-B558-143F501122A3}" type="sibTrans" cxnId="{BA4B5377-EAB5-4CDD-A72B-8451D7110650}">
      <dgm:prSet/>
      <dgm:spPr/>
      <dgm:t>
        <a:bodyPr/>
        <a:lstStyle/>
        <a:p>
          <a:endParaRPr lang="en-US"/>
        </a:p>
      </dgm:t>
    </dgm:pt>
    <dgm:pt modelId="{77665B9E-D621-4699-85AA-414C2A73932F}">
      <dgm:prSet phldrT="[Text]"/>
      <dgm:spPr/>
      <dgm:t>
        <a:bodyPr/>
        <a:lstStyle/>
        <a:p>
          <a:r>
            <a:rPr lang="en-US" dirty="0"/>
            <a:t>Reframing entrenched ideals</a:t>
          </a:r>
        </a:p>
      </dgm:t>
    </dgm:pt>
    <dgm:pt modelId="{2C15DB77-B228-4E99-89BF-08328EE96C49}" type="parTrans" cxnId="{172C8965-4F81-408C-917A-B4CFAADE01FB}">
      <dgm:prSet/>
      <dgm:spPr/>
      <dgm:t>
        <a:bodyPr/>
        <a:lstStyle/>
        <a:p>
          <a:endParaRPr lang="en-US"/>
        </a:p>
      </dgm:t>
    </dgm:pt>
    <dgm:pt modelId="{A247B244-F802-4BD4-85CB-6C871931444E}" type="sibTrans" cxnId="{172C8965-4F81-408C-917A-B4CFAADE01FB}">
      <dgm:prSet/>
      <dgm:spPr/>
      <dgm:t>
        <a:bodyPr/>
        <a:lstStyle/>
        <a:p>
          <a:endParaRPr lang="en-US"/>
        </a:p>
      </dgm:t>
    </dgm:pt>
    <dgm:pt modelId="{05E8976F-1053-4947-AE33-D9563534D785}">
      <dgm:prSet phldrT="[Text]"/>
      <dgm:spPr/>
      <dgm:t>
        <a:bodyPr/>
        <a:lstStyle/>
        <a:p>
          <a:endParaRPr lang="en-US" sz="900" dirty="0"/>
        </a:p>
      </dgm:t>
    </dgm:pt>
    <dgm:pt modelId="{7C46189C-D43A-4818-B98D-32ADCDA842DD}" type="parTrans" cxnId="{DCD4ABFA-8608-4044-9FA1-F5245266EADC}">
      <dgm:prSet/>
      <dgm:spPr/>
      <dgm:t>
        <a:bodyPr/>
        <a:lstStyle/>
        <a:p>
          <a:endParaRPr lang="en-US"/>
        </a:p>
      </dgm:t>
    </dgm:pt>
    <dgm:pt modelId="{AD7D9563-7CED-4B1C-A801-A94A813477A5}" type="sibTrans" cxnId="{DCD4ABFA-8608-4044-9FA1-F5245266EADC}">
      <dgm:prSet/>
      <dgm:spPr/>
      <dgm:t>
        <a:bodyPr/>
        <a:lstStyle/>
        <a:p>
          <a:endParaRPr lang="en-US"/>
        </a:p>
      </dgm:t>
    </dgm:pt>
    <dgm:pt modelId="{95007CDD-9F91-4932-8F80-5AB967F6048D}">
      <dgm:prSet phldrT="[Text]" custT="1"/>
      <dgm:spPr/>
      <dgm:t>
        <a:bodyPr/>
        <a:lstStyle/>
        <a:p>
          <a:r>
            <a:rPr lang="en-US" sz="1100" dirty="0"/>
            <a:t>One size fits all promotion criteria</a:t>
          </a:r>
        </a:p>
      </dgm:t>
    </dgm:pt>
    <dgm:pt modelId="{607B89CB-1795-43ED-A01C-A642C280518A}" type="parTrans" cxnId="{1D7D5915-2F23-4FA2-BE22-15CF71483846}">
      <dgm:prSet/>
      <dgm:spPr/>
      <dgm:t>
        <a:bodyPr/>
        <a:lstStyle/>
        <a:p>
          <a:endParaRPr lang="en-US"/>
        </a:p>
      </dgm:t>
    </dgm:pt>
    <dgm:pt modelId="{1F7454A6-734F-4E9C-A556-0D2A9B244FC5}" type="sibTrans" cxnId="{1D7D5915-2F23-4FA2-BE22-15CF71483846}">
      <dgm:prSet/>
      <dgm:spPr/>
      <dgm:t>
        <a:bodyPr/>
        <a:lstStyle/>
        <a:p>
          <a:endParaRPr lang="en-US"/>
        </a:p>
      </dgm:t>
    </dgm:pt>
    <dgm:pt modelId="{31043D80-2B78-4BFB-9D31-9C8AC4F9EF55}">
      <dgm:prSet phldrT="[Text]" custT="1"/>
      <dgm:spPr/>
      <dgm:t>
        <a:bodyPr/>
        <a:lstStyle/>
        <a:p>
          <a:r>
            <a:rPr lang="en-US" sz="1100" dirty="0"/>
            <a:t>Insufficient methods for evaluating a comprehensive range of faculty activities</a:t>
          </a:r>
        </a:p>
      </dgm:t>
    </dgm:pt>
    <dgm:pt modelId="{C455ED10-D0C5-4B67-B3CF-2461B9C8CFEE}" type="parTrans" cxnId="{3F30E045-4950-473D-B50D-C231BDFBBD68}">
      <dgm:prSet/>
      <dgm:spPr/>
      <dgm:t>
        <a:bodyPr/>
        <a:lstStyle/>
        <a:p>
          <a:endParaRPr lang="en-US"/>
        </a:p>
      </dgm:t>
    </dgm:pt>
    <dgm:pt modelId="{A6EB6A16-1E80-41B0-A14C-1FB0B1E430BA}" type="sibTrans" cxnId="{3F30E045-4950-473D-B50D-C231BDFBBD68}">
      <dgm:prSet/>
      <dgm:spPr/>
      <dgm:t>
        <a:bodyPr/>
        <a:lstStyle/>
        <a:p>
          <a:endParaRPr lang="en-US"/>
        </a:p>
      </dgm:t>
    </dgm:pt>
    <dgm:pt modelId="{77B785F8-FCB0-4C2B-BC1C-8F4A6B8CFCDC}">
      <dgm:prSet phldrT="[Text]"/>
      <dgm:spPr/>
      <dgm:t>
        <a:bodyPr/>
        <a:lstStyle/>
        <a:p>
          <a:r>
            <a:rPr lang="en-US" dirty="0"/>
            <a:t>Emergent and iterative learning</a:t>
          </a:r>
        </a:p>
      </dgm:t>
    </dgm:pt>
    <dgm:pt modelId="{E3F973CE-746E-4BF5-9CB8-B5ED0DB52685}" type="parTrans" cxnId="{ECC71FB7-AEEC-4067-8AF4-7FEB3529A73E}">
      <dgm:prSet/>
      <dgm:spPr/>
      <dgm:t>
        <a:bodyPr/>
        <a:lstStyle/>
        <a:p>
          <a:endParaRPr lang="en-US"/>
        </a:p>
      </dgm:t>
    </dgm:pt>
    <dgm:pt modelId="{199E98CD-1412-4699-A330-F0D892070F5B}" type="sibTrans" cxnId="{ECC71FB7-AEEC-4067-8AF4-7FEB3529A73E}">
      <dgm:prSet/>
      <dgm:spPr/>
      <dgm:t>
        <a:bodyPr/>
        <a:lstStyle/>
        <a:p>
          <a:endParaRPr lang="en-US"/>
        </a:p>
      </dgm:t>
    </dgm:pt>
    <dgm:pt modelId="{F6FD7345-6DF5-4F65-B721-BAAF3F7BC823}">
      <dgm:prSet phldrT="[Text]"/>
      <dgm:spPr/>
      <dgm:t>
        <a:bodyPr/>
        <a:lstStyle/>
        <a:p>
          <a:r>
            <a:rPr lang="en-US" dirty="0"/>
            <a:t>Engaging with resistance</a:t>
          </a:r>
        </a:p>
      </dgm:t>
    </dgm:pt>
    <dgm:pt modelId="{B7DE678C-4072-4630-9B74-3F20333C007F}" type="parTrans" cxnId="{A7A94197-4674-409F-860C-FE1558BFAB89}">
      <dgm:prSet/>
      <dgm:spPr/>
      <dgm:t>
        <a:bodyPr/>
        <a:lstStyle/>
        <a:p>
          <a:endParaRPr lang="en-US"/>
        </a:p>
      </dgm:t>
    </dgm:pt>
    <dgm:pt modelId="{925BF859-DA5B-447F-8891-D0E3A97CE041}" type="sibTrans" cxnId="{A7A94197-4674-409F-860C-FE1558BFAB89}">
      <dgm:prSet/>
      <dgm:spPr/>
      <dgm:t>
        <a:bodyPr/>
        <a:lstStyle/>
        <a:p>
          <a:endParaRPr lang="en-US"/>
        </a:p>
      </dgm:t>
    </dgm:pt>
    <dgm:pt modelId="{3B35575A-10A5-4B9B-8153-EACAAD62567E}" type="pres">
      <dgm:prSet presAssocID="{D80979A4-9B56-40F3-AC5E-6733C0DB4252}" presName="rootnode" presStyleCnt="0">
        <dgm:presLayoutVars>
          <dgm:chMax/>
          <dgm:chPref/>
          <dgm:dir/>
          <dgm:animLvl val="lvl"/>
        </dgm:presLayoutVars>
      </dgm:prSet>
      <dgm:spPr/>
    </dgm:pt>
    <dgm:pt modelId="{5084E7D5-BE8F-4EF7-A0B6-B6B1A6BE9275}" type="pres">
      <dgm:prSet presAssocID="{5DC54C4E-FA41-43A8-8328-8CFBF433DB53}" presName="composite" presStyleCnt="0"/>
      <dgm:spPr/>
    </dgm:pt>
    <dgm:pt modelId="{0CAF3FA6-6CDB-485F-93CC-5D70CFCB72AF}" type="pres">
      <dgm:prSet presAssocID="{5DC54C4E-FA41-43A8-8328-8CFBF433DB53}" presName="bentUpArrow1" presStyleLbl="alignImgPlace1" presStyleIdx="0" presStyleCnt="3"/>
      <dgm:spPr/>
    </dgm:pt>
    <dgm:pt modelId="{7F6E047F-F633-46D7-8F17-A947577678E3}" type="pres">
      <dgm:prSet presAssocID="{5DC54C4E-FA41-43A8-8328-8CFBF433DB53}" presName="ParentText" presStyleLbl="node1" presStyleIdx="0" presStyleCnt="4">
        <dgm:presLayoutVars>
          <dgm:chMax val="1"/>
          <dgm:chPref val="1"/>
          <dgm:bulletEnabled val="1"/>
        </dgm:presLayoutVars>
      </dgm:prSet>
      <dgm:spPr/>
    </dgm:pt>
    <dgm:pt modelId="{41D567C1-B718-45CE-8670-E1D208A56AA8}" type="pres">
      <dgm:prSet presAssocID="{5DC54C4E-FA41-43A8-8328-8CFBF433DB53}" presName="ChildText" presStyleLbl="revTx" presStyleIdx="0" presStyleCnt="3" custScaleX="243937" custLinFactNeighborX="72946">
        <dgm:presLayoutVars>
          <dgm:chMax val="0"/>
          <dgm:chPref val="0"/>
          <dgm:bulletEnabled val="1"/>
        </dgm:presLayoutVars>
      </dgm:prSet>
      <dgm:spPr/>
    </dgm:pt>
    <dgm:pt modelId="{CE6A4F8A-5B7B-4403-BD54-07AF5454D96C}" type="pres">
      <dgm:prSet presAssocID="{B9DD8583-EF15-4366-AE47-2CAF64C2537D}" presName="sibTrans" presStyleCnt="0"/>
      <dgm:spPr/>
    </dgm:pt>
    <dgm:pt modelId="{CBBAE8D3-74B5-45EC-9D5E-7FB3F36D004C}" type="pres">
      <dgm:prSet presAssocID="{417BE0E0-3722-440B-81F7-EE5AFEB804C6}" presName="composite" presStyleCnt="0"/>
      <dgm:spPr/>
    </dgm:pt>
    <dgm:pt modelId="{7D5B1352-F6E7-4A15-B335-DE3E1CDE3A80}" type="pres">
      <dgm:prSet presAssocID="{417BE0E0-3722-440B-81F7-EE5AFEB804C6}" presName="bentUpArrow1" presStyleLbl="alignImgPlace1" presStyleIdx="1" presStyleCnt="3" custLinFactNeighborY="0"/>
      <dgm:spPr/>
    </dgm:pt>
    <dgm:pt modelId="{BE765856-D668-42E9-81F1-4C4475D30DB2}" type="pres">
      <dgm:prSet presAssocID="{417BE0E0-3722-440B-81F7-EE5AFEB804C6}" presName="ParentText" presStyleLbl="node1" presStyleIdx="1" presStyleCnt="4">
        <dgm:presLayoutVars>
          <dgm:chMax val="1"/>
          <dgm:chPref val="1"/>
          <dgm:bulletEnabled val="1"/>
        </dgm:presLayoutVars>
      </dgm:prSet>
      <dgm:spPr/>
    </dgm:pt>
    <dgm:pt modelId="{149F7626-45BD-418B-A28E-DE15AE0B3D9E}" type="pres">
      <dgm:prSet presAssocID="{417BE0E0-3722-440B-81F7-EE5AFEB804C6}" presName="ChildText" presStyleLbl="revTx" presStyleIdx="1" presStyleCnt="3" custScaleX="230683" custLinFactNeighborX="68883">
        <dgm:presLayoutVars>
          <dgm:chMax val="0"/>
          <dgm:chPref val="0"/>
          <dgm:bulletEnabled val="1"/>
        </dgm:presLayoutVars>
      </dgm:prSet>
      <dgm:spPr/>
    </dgm:pt>
    <dgm:pt modelId="{7D144D63-0FA5-4823-B5D4-4C143D1CC7AA}" type="pres">
      <dgm:prSet presAssocID="{C24F9B42-FDA7-4656-A359-D3B50A63A298}" presName="sibTrans" presStyleCnt="0"/>
      <dgm:spPr/>
    </dgm:pt>
    <dgm:pt modelId="{8CEB60DA-FE76-4600-891D-61391E7E1418}" type="pres">
      <dgm:prSet presAssocID="{82E2F264-0A39-4ED6-BAE6-571F14A329FE}" presName="composite" presStyleCnt="0"/>
      <dgm:spPr/>
    </dgm:pt>
    <dgm:pt modelId="{1F7BC808-6829-4981-AF05-01A11B58F7E0}" type="pres">
      <dgm:prSet presAssocID="{82E2F264-0A39-4ED6-BAE6-571F14A329FE}" presName="bentUpArrow1" presStyleLbl="alignImgPlace1" presStyleIdx="2" presStyleCnt="3"/>
      <dgm:spPr/>
    </dgm:pt>
    <dgm:pt modelId="{542BCB0B-18AD-4CA8-9A3C-FA8242B3ACA4}" type="pres">
      <dgm:prSet presAssocID="{82E2F264-0A39-4ED6-BAE6-571F14A329FE}" presName="ParentText" presStyleLbl="node1" presStyleIdx="2" presStyleCnt="4" custLinFactNeighborY="0">
        <dgm:presLayoutVars>
          <dgm:chMax val="1"/>
          <dgm:chPref val="1"/>
          <dgm:bulletEnabled val="1"/>
        </dgm:presLayoutVars>
      </dgm:prSet>
      <dgm:spPr/>
    </dgm:pt>
    <dgm:pt modelId="{9C571739-C589-4BA7-A29C-5BE7B5B35D7D}" type="pres">
      <dgm:prSet presAssocID="{82E2F264-0A39-4ED6-BAE6-571F14A329FE}" presName="ChildText" presStyleLbl="revTx" presStyleIdx="2" presStyleCnt="3" custScaleX="249539" custLinFactNeighborX="83305">
        <dgm:presLayoutVars>
          <dgm:chMax val="0"/>
          <dgm:chPref val="0"/>
          <dgm:bulletEnabled val="1"/>
        </dgm:presLayoutVars>
      </dgm:prSet>
      <dgm:spPr/>
    </dgm:pt>
    <dgm:pt modelId="{735AAF65-9F77-4B71-B77A-D120E96F72F7}" type="pres">
      <dgm:prSet presAssocID="{E06A66B3-8D95-4D3F-9A98-C964C31432E9}" presName="sibTrans" presStyleCnt="0"/>
      <dgm:spPr/>
    </dgm:pt>
    <dgm:pt modelId="{189CC3B3-AA90-42C6-8C50-EF83D360F378}" type="pres">
      <dgm:prSet presAssocID="{A7F1DBC1-9692-42A5-9687-44874AAD3A1D}" presName="composite" presStyleCnt="0"/>
      <dgm:spPr/>
    </dgm:pt>
    <dgm:pt modelId="{31573C5E-AE88-47FF-8C7E-8793AA93AEE4}" type="pres">
      <dgm:prSet presAssocID="{A7F1DBC1-9692-42A5-9687-44874AAD3A1D}" presName="ParentText" presStyleLbl="node1" presStyleIdx="3" presStyleCnt="4" custLinFactNeighborY="0">
        <dgm:presLayoutVars>
          <dgm:chMax val="1"/>
          <dgm:chPref val="1"/>
          <dgm:bulletEnabled val="1"/>
        </dgm:presLayoutVars>
      </dgm:prSet>
      <dgm:spPr/>
    </dgm:pt>
  </dgm:ptLst>
  <dgm:cxnLst>
    <dgm:cxn modelId="{0A3DAA07-46B8-4402-8608-7BBF4D960AE2}" type="presOf" srcId="{5A69A144-665D-46E6-8328-55280FF371ED}" destId="{9C571739-C589-4BA7-A29C-5BE7B5B35D7D}" srcOrd="0" destOrd="0" presId="urn:microsoft.com/office/officeart/2005/8/layout/StepDownProcess"/>
    <dgm:cxn modelId="{1D7D5915-2F23-4FA2-BE22-15CF71483846}" srcId="{5DC54C4E-FA41-43A8-8328-8CFBF433DB53}" destId="{95007CDD-9F91-4932-8F80-5AB967F6048D}" srcOrd="1" destOrd="0" parTransId="{607B89CB-1795-43ED-A01C-A642C280518A}" sibTransId="{1F7454A6-734F-4E9C-A556-0D2A9B244FC5}"/>
    <dgm:cxn modelId="{2F866D3A-BD62-4F3D-92F9-E6CBDC64EE2B}" type="presOf" srcId="{8E762E3D-211A-4F22-BC47-6DCE9790A908}" destId="{149F7626-45BD-418B-A28E-DE15AE0B3D9E}" srcOrd="0" destOrd="0" presId="urn:microsoft.com/office/officeart/2005/8/layout/StepDownProcess"/>
    <dgm:cxn modelId="{D9D3173F-8A5F-44CB-B11F-D5A3DA7203CA}" type="presOf" srcId="{417BE0E0-3722-440B-81F7-EE5AFEB804C6}" destId="{BE765856-D668-42E9-81F1-4C4475D30DB2}" srcOrd="0" destOrd="0" presId="urn:microsoft.com/office/officeart/2005/8/layout/StepDownProcess"/>
    <dgm:cxn modelId="{3F30E045-4950-473D-B50D-C231BDFBBD68}" srcId="{5DC54C4E-FA41-43A8-8328-8CFBF433DB53}" destId="{31043D80-2B78-4BFB-9D31-9C8AC4F9EF55}" srcOrd="2" destOrd="0" parTransId="{C455ED10-D0C5-4B67-B3CF-2461B9C8CFEE}" sibTransId="{A6EB6A16-1E80-41B0-A14C-1FB0B1E430BA}"/>
    <dgm:cxn modelId="{02AF6D47-ABF3-45DF-8283-FA30B784AF33}" type="presOf" srcId="{A7F1DBC1-9692-42A5-9687-44874AAD3A1D}" destId="{31573C5E-AE88-47FF-8C7E-8793AA93AEE4}" srcOrd="0" destOrd="0" presId="urn:microsoft.com/office/officeart/2005/8/layout/StepDownProcess"/>
    <dgm:cxn modelId="{471CB156-7CA8-4095-B4E9-28E5CBB217A9}" type="presOf" srcId="{77B785F8-FCB0-4C2B-BC1C-8F4A6B8CFCDC}" destId="{149F7626-45BD-418B-A28E-DE15AE0B3D9E}" srcOrd="0" destOrd="3" presId="urn:microsoft.com/office/officeart/2005/8/layout/StepDownProcess"/>
    <dgm:cxn modelId="{6F04BF5B-BC51-410E-BFA2-83DCD4A1DA26}" type="presOf" srcId="{5DC54C4E-FA41-43A8-8328-8CFBF433DB53}" destId="{7F6E047F-F633-46D7-8F17-A947577678E3}" srcOrd="0" destOrd="0" presId="urn:microsoft.com/office/officeart/2005/8/layout/StepDownProcess"/>
    <dgm:cxn modelId="{6AF9C45D-65A5-481F-9483-2806FAD76D46}" srcId="{82E2F264-0A39-4ED6-BAE6-571F14A329FE}" destId="{5A69A144-665D-46E6-8328-55280FF371ED}" srcOrd="0" destOrd="0" parTransId="{976A7960-A6CC-4473-A488-EB04DC17DFE3}" sibTransId="{1EC00C29-A473-4622-A014-54BEF77255F3}"/>
    <dgm:cxn modelId="{B4969A61-71FA-48E1-8B9D-1A9205546C6B}" srcId="{D80979A4-9B56-40F3-AC5E-6733C0DB4252}" destId="{5DC54C4E-FA41-43A8-8328-8CFBF433DB53}" srcOrd="0" destOrd="0" parTransId="{49460D10-06B5-4111-8585-4117BA317041}" sibTransId="{B9DD8583-EF15-4366-AE47-2CAF64C2537D}"/>
    <dgm:cxn modelId="{172C8965-4F81-408C-917A-B4CFAADE01FB}" srcId="{82E2F264-0A39-4ED6-BAE6-571F14A329FE}" destId="{77665B9E-D621-4699-85AA-414C2A73932F}" srcOrd="1" destOrd="0" parTransId="{2C15DB77-B228-4E99-89BF-08328EE96C49}" sibTransId="{A247B244-F802-4BD4-85CB-6C871931444E}"/>
    <dgm:cxn modelId="{2A20126F-5AB6-43B8-BD2E-FD7E4B4EA8A0}" srcId="{5DC54C4E-FA41-43A8-8328-8CFBF433DB53}" destId="{B457ACE0-0EB6-4AC1-B642-5998890749AC}" srcOrd="0" destOrd="0" parTransId="{5872D03F-133C-4DBC-ABE5-4B4218A67513}" sibTransId="{07973540-448E-433B-BB09-748357FEB1B7}"/>
    <dgm:cxn modelId="{8366DE6F-A82D-4C15-B650-CDA31173684F}" type="presOf" srcId="{F6FD7345-6DF5-4F65-B721-BAAF3F7BC823}" destId="{9C571739-C589-4BA7-A29C-5BE7B5B35D7D}" srcOrd="0" destOrd="2" presId="urn:microsoft.com/office/officeart/2005/8/layout/StepDownProcess"/>
    <dgm:cxn modelId="{5E71ED71-1E63-4D92-B71D-3C4E75A8DA35}" srcId="{417BE0E0-3722-440B-81F7-EE5AFEB804C6}" destId="{8E762E3D-211A-4F22-BC47-6DCE9790A908}" srcOrd="0" destOrd="0" parTransId="{F4C43B27-5F6C-4D23-A28A-BD9F10DA1297}" sibTransId="{7B95E08C-2287-4B09-B3A6-94189C01CD78}"/>
    <dgm:cxn modelId="{BA4B5377-EAB5-4CDD-A72B-8451D7110650}" srcId="{417BE0E0-3722-440B-81F7-EE5AFEB804C6}" destId="{6A9D6B89-6D75-4B54-B229-86F7CAFFC917}" srcOrd="2" destOrd="0" parTransId="{2F4F1C4A-ED09-4C3D-937C-657864A456D2}" sibTransId="{B6408BD6-9232-47EB-B558-143F501122A3}"/>
    <dgm:cxn modelId="{AA30817A-20AE-48EB-A846-BF07309001D8}" srcId="{D80979A4-9B56-40F3-AC5E-6733C0DB4252}" destId="{A7F1DBC1-9692-42A5-9687-44874AAD3A1D}" srcOrd="3" destOrd="0" parTransId="{50CB8491-E67E-45BC-870C-09512B0F8F6E}" sibTransId="{C89D1704-D8DB-41E2-B6FC-3C030E5ABCE8}"/>
    <dgm:cxn modelId="{2E9FBC83-1D1D-421A-B9B7-30036661A71D}" srcId="{D80979A4-9B56-40F3-AC5E-6733C0DB4252}" destId="{82E2F264-0A39-4ED6-BAE6-571F14A329FE}" srcOrd="2" destOrd="0" parTransId="{DEC13489-8DEE-4848-BA4C-7615500CB9B9}" sibTransId="{E06A66B3-8D95-4D3F-9A98-C964C31432E9}"/>
    <dgm:cxn modelId="{DB099094-F3E2-4C60-8FC9-D65C5ED619AB}" type="presOf" srcId="{55B03543-818E-4D7C-A9A9-ED4451AEEF26}" destId="{149F7626-45BD-418B-A28E-DE15AE0B3D9E}" srcOrd="0" destOrd="1" presId="urn:microsoft.com/office/officeart/2005/8/layout/StepDownProcess"/>
    <dgm:cxn modelId="{A7A94197-4674-409F-860C-FE1558BFAB89}" srcId="{82E2F264-0A39-4ED6-BAE6-571F14A329FE}" destId="{F6FD7345-6DF5-4F65-B721-BAAF3F7BC823}" srcOrd="2" destOrd="0" parTransId="{B7DE678C-4072-4630-9B74-3F20333C007F}" sibTransId="{925BF859-DA5B-447F-8891-D0E3A97CE041}"/>
    <dgm:cxn modelId="{D53154B1-8C6A-4361-8D3B-CF6762960E4A}" type="presOf" srcId="{05E8976F-1053-4947-AE33-D9563534D785}" destId="{41D567C1-B718-45CE-8670-E1D208A56AA8}" srcOrd="0" destOrd="3" presId="urn:microsoft.com/office/officeart/2005/8/layout/StepDownProcess"/>
    <dgm:cxn modelId="{45964DB5-9FA1-4C3B-878A-52CC89C5B48C}" type="presOf" srcId="{31043D80-2B78-4BFB-9D31-9C8AC4F9EF55}" destId="{41D567C1-B718-45CE-8670-E1D208A56AA8}" srcOrd="0" destOrd="2" presId="urn:microsoft.com/office/officeart/2005/8/layout/StepDownProcess"/>
    <dgm:cxn modelId="{ECC71FB7-AEEC-4067-8AF4-7FEB3529A73E}" srcId="{417BE0E0-3722-440B-81F7-EE5AFEB804C6}" destId="{77B785F8-FCB0-4C2B-BC1C-8F4A6B8CFCDC}" srcOrd="3" destOrd="0" parTransId="{E3F973CE-746E-4BF5-9CB8-B5ED0DB52685}" sibTransId="{199E98CD-1412-4699-A330-F0D892070F5B}"/>
    <dgm:cxn modelId="{65D4F0B8-825B-476C-A1A7-B4D484BD5EB5}" type="presOf" srcId="{6A9D6B89-6D75-4B54-B229-86F7CAFFC917}" destId="{149F7626-45BD-418B-A28E-DE15AE0B3D9E}" srcOrd="0" destOrd="2" presId="urn:microsoft.com/office/officeart/2005/8/layout/StepDownProcess"/>
    <dgm:cxn modelId="{062981C0-0AF4-4875-AA9F-C7861964916E}" srcId="{417BE0E0-3722-440B-81F7-EE5AFEB804C6}" destId="{55B03543-818E-4D7C-A9A9-ED4451AEEF26}" srcOrd="1" destOrd="0" parTransId="{AF2FE96A-431E-4C78-A1EF-D3AE92EBD7B8}" sibTransId="{99D26EB3-7EA3-472C-9C12-66EA4B19703F}"/>
    <dgm:cxn modelId="{E39E8FCB-A1A7-4D08-8BB6-9695D6932494}" type="presOf" srcId="{95007CDD-9F91-4932-8F80-5AB967F6048D}" destId="{41D567C1-B718-45CE-8670-E1D208A56AA8}" srcOrd="0" destOrd="1" presId="urn:microsoft.com/office/officeart/2005/8/layout/StepDownProcess"/>
    <dgm:cxn modelId="{D9E306D5-DACB-4797-A95E-396B0641FD41}" type="presOf" srcId="{B457ACE0-0EB6-4AC1-B642-5998890749AC}" destId="{41D567C1-B718-45CE-8670-E1D208A56AA8}" srcOrd="0" destOrd="0" presId="urn:microsoft.com/office/officeart/2005/8/layout/StepDownProcess"/>
    <dgm:cxn modelId="{FEFED7DC-9956-4C84-A724-901FF6EFFE05}" srcId="{D80979A4-9B56-40F3-AC5E-6733C0DB4252}" destId="{417BE0E0-3722-440B-81F7-EE5AFEB804C6}" srcOrd="1" destOrd="0" parTransId="{58031559-B0F5-4C0F-9B47-429F24D3212D}" sibTransId="{C24F9B42-FDA7-4656-A359-D3B50A63A298}"/>
    <dgm:cxn modelId="{E501CDEA-EB65-4151-BB79-83FE76CDAD7F}" type="presOf" srcId="{77665B9E-D621-4699-85AA-414C2A73932F}" destId="{9C571739-C589-4BA7-A29C-5BE7B5B35D7D}" srcOrd="0" destOrd="1" presId="urn:microsoft.com/office/officeart/2005/8/layout/StepDownProcess"/>
    <dgm:cxn modelId="{1BF577F2-0A8A-4E60-954D-2EFAD482A089}" type="presOf" srcId="{82E2F264-0A39-4ED6-BAE6-571F14A329FE}" destId="{542BCB0B-18AD-4CA8-9A3C-FA8242B3ACA4}" srcOrd="0" destOrd="0" presId="urn:microsoft.com/office/officeart/2005/8/layout/StepDownProcess"/>
    <dgm:cxn modelId="{DCD4ABFA-8608-4044-9FA1-F5245266EADC}" srcId="{5DC54C4E-FA41-43A8-8328-8CFBF433DB53}" destId="{05E8976F-1053-4947-AE33-D9563534D785}" srcOrd="3" destOrd="0" parTransId="{7C46189C-D43A-4818-B98D-32ADCDA842DD}" sibTransId="{AD7D9563-7CED-4B1C-A801-A94A813477A5}"/>
    <dgm:cxn modelId="{319B0CFF-1BCB-4103-BF9A-DDEBE20EA22A}" type="presOf" srcId="{D80979A4-9B56-40F3-AC5E-6733C0DB4252}" destId="{3B35575A-10A5-4B9B-8153-EACAAD62567E}" srcOrd="0" destOrd="0" presId="urn:microsoft.com/office/officeart/2005/8/layout/StepDownProcess"/>
    <dgm:cxn modelId="{30D5AD0C-B6CD-4581-BA9D-EECA3B05C950}" type="presParOf" srcId="{3B35575A-10A5-4B9B-8153-EACAAD62567E}" destId="{5084E7D5-BE8F-4EF7-A0B6-B6B1A6BE9275}" srcOrd="0" destOrd="0" presId="urn:microsoft.com/office/officeart/2005/8/layout/StepDownProcess"/>
    <dgm:cxn modelId="{B08C7ED7-911C-412F-8459-D93E05D0DBCF}" type="presParOf" srcId="{5084E7D5-BE8F-4EF7-A0B6-B6B1A6BE9275}" destId="{0CAF3FA6-6CDB-485F-93CC-5D70CFCB72AF}" srcOrd="0" destOrd="0" presId="urn:microsoft.com/office/officeart/2005/8/layout/StepDownProcess"/>
    <dgm:cxn modelId="{97EED0DB-2BDE-4E98-8BC9-BE5B0C051E30}" type="presParOf" srcId="{5084E7D5-BE8F-4EF7-A0B6-B6B1A6BE9275}" destId="{7F6E047F-F633-46D7-8F17-A947577678E3}" srcOrd="1" destOrd="0" presId="urn:microsoft.com/office/officeart/2005/8/layout/StepDownProcess"/>
    <dgm:cxn modelId="{98714FA4-9339-416E-83D0-84A942AC5ABB}" type="presParOf" srcId="{5084E7D5-BE8F-4EF7-A0B6-B6B1A6BE9275}" destId="{41D567C1-B718-45CE-8670-E1D208A56AA8}" srcOrd="2" destOrd="0" presId="urn:microsoft.com/office/officeart/2005/8/layout/StepDownProcess"/>
    <dgm:cxn modelId="{F8C045F2-B313-4CB9-92C0-865CFCDC742B}" type="presParOf" srcId="{3B35575A-10A5-4B9B-8153-EACAAD62567E}" destId="{CE6A4F8A-5B7B-4403-BD54-07AF5454D96C}" srcOrd="1" destOrd="0" presId="urn:microsoft.com/office/officeart/2005/8/layout/StepDownProcess"/>
    <dgm:cxn modelId="{62FA0509-B3E6-4A93-A9F7-0D38B1614B71}" type="presParOf" srcId="{3B35575A-10A5-4B9B-8153-EACAAD62567E}" destId="{CBBAE8D3-74B5-45EC-9D5E-7FB3F36D004C}" srcOrd="2" destOrd="0" presId="urn:microsoft.com/office/officeart/2005/8/layout/StepDownProcess"/>
    <dgm:cxn modelId="{B8BC1772-1CB6-422B-B2DF-EC511994CF7D}" type="presParOf" srcId="{CBBAE8D3-74B5-45EC-9D5E-7FB3F36D004C}" destId="{7D5B1352-F6E7-4A15-B335-DE3E1CDE3A80}" srcOrd="0" destOrd="0" presId="urn:microsoft.com/office/officeart/2005/8/layout/StepDownProcess"/>
    <dgm:cxn modelId="{B76969CF-6B92-4F12-AB39-55D45857B68E}" type="presParOf" srcId="{CBBAE8D3-74B5-45EC-9D5E-7FB3F36D004C}" destId="{BE765856-D668-42E9-81F1-4C4475D30DB2}" srcOrd="1" destOrd="0" presId="urn:microsoft.com/office/officeart/2005/8/layout/StepDownProcess"/>
    <dgm:cxn modelId="{1A194B35-147C-4915-AE37-14883B261E50}" type="presParOf" srcId="{CBBAE8D3-74B5-45EC-9D5E-7FB3F36D004C}" destId="{149F7626-45BD-418B-A28E-DE15AE0B3D9E}" srcOrd="2" destOrd="0" presId="urn:microsoft.com/office/officeart/2005/8/layout/StepDownProcess"/>
    <dgm:cxn modelId="{3212F0EE-EE30-4857-82A3-88BC50F59602}" type="presParOf" srcId="{3B35575A-10A5-4B9B-8153-EACAAD62567E}" destId="{7D144D63-0FA5-4823-B5D4-4C143D1CC7AA}" srcOrd="3" destOrd="0" presId="urn:microsoft.com/office/officeart/2005/8/layout/StepDownProcess"/>
    <dgm:cxn modelId="{BADB26B7-C91E-41F6-9621-753B6ECA3806}" type="presParOf" srcId="{3B35575A-10A5-4B9B-8153-EACAAD62567E}" destId="{8CEB60DA-FE76-4600-891D-61391E7E1418}" srcOrd="4" destOrd="0" presId="urn:microsoft.com/office/officeart/2005/8/layout/StepDownProcess"/>
    <dgm:cxn modelId="{2D995725-0FD9-4B57-B6B8-5F3805E2D76E}" type="presParOf" srcId="{8CEB60DA-FE76-4600-891D-61391E7E1418}" destId="{1F7BC808-6829-4981-AF05-01A11B58F7E0}" srcOrd="0" destOrd="0" presId="urn:microsoft.com/office/officeart/2005/8/layout/StepDownProcess"/>
    <dgm:cxn modelId="{FF8D458A-4541-4803-9E46-28DC0B1F5F21}" type="presParOf" srcId="{8CEB60DA-FE76-4600-891D-61391E7E1418}" destId="{542BCB0B-18AD-4CA8-9A3C-FA8242B3ACA4}" srcOrd="1" destOrd="0" presId="urn:microsoft.com/office/officeart/2005/8/layout/StepDownProcess"/>
    <dgm:cxn modelId="{4551AE28-317F-455D-9A82-EED1EB11206D}" type="presParOf" srcId="{8CEB60DA-FE76-4600-891D-61391E7E1418}" destId="{9C571739-C589-4BA7-A29C-5BE7B5B35D7D}" srcOrd="2" destOrd="0" presId="urn:microsoft.com/office/officeart/2005/8/layout/StepDownProcess"/>
    <dgm:cxn modelId="{44B3A0C9-63D2-4073-8BAF-9BBC80C13D35}" type="presParOf" srcId="{3B35575A-10A5-4B9B-8153-EACAAD62567E}" destId="{735AAF65-9F77-4B71-B77A-D120E96F72F7}" srcOrd="5" destOrd="0" presId="urn:microsoft.com/office/officeart/2005/8/layout/StepDownProcess"/>
    <dgm:cxn modelId="{B054BE1C-B6F9-48B4-975D-BDCE45115C55}" type="presParOf" srcId="{3B35575A-10A5-4B9B-8153-EACAAD62567E}" destId="{189CC3B3-AA90-42C6-8C50-EF83D360F378}" srcOrd="6" destOrd="0" presId="urn:microsoft.com/office/officeart/2005/8/layout/StepDownProcess"/>
    <dgm:cxn modelId="{4A07BED8-04D8-4DD6-BF09-42FB1C222F4C}" type="presParOf" srcId="{189CC3B3-AA90-42C6-8C50-EF83D360F378}" destId="{31573C5E-AE88-47FF-8C7E-8793AA93AEE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14864-652E-4BCF-A462-19695483B2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DF8545-7F27-40FB-AAF3-774CA759A8A7}">
      <dgm:prSet/>
      <dgm:spPr/>
      <dgm:t>
        <a:bodyPr/>
        <a:lstStyle/>
        <a:p>
          <a:r>
            <a:rPr lang="en-US" dirty="0"/>
            <a:t>Insufficient methods for evaluating a broader range </a:t>
          </a:r>
          <a:r>
            <a:rPr lang="en-US"/>
            <a:t>of activities.</a:t>
          </a:r>
          <a:endParaRPr lang="en-US" dirty="0"/>
        </a:p>
      </dgm:t>
    </dgm:pt>
    <dgm:pt modelId="{8ADB306A-5E16-45E7-8CCD-B5EC9AED8BAF}" type="parTrans" cxnId="{E1ACF3D8-198C-4203-8772-D2BC0011EEC3}">
      <dgm:prSet/>
      <dgm:spPr/>
      <dgm:t>
        <a:bodyPr/>
        <a:lstStyle/>
        <a:p>
          <a:endParaRPr lang="en-US"/>
        </a:p>
      </dgm:t>
    </dgm:pt>
    <dgm:pt modelId="{3ED3A1E2-5FC5-4267-ACF3-C1C82922200B}" type="sibTrans" cxnId="{E1ACF3D8-198C-4203-8772-D2BC0011EEC3}">
      <dgm:prSet/>
      <dgm:spPr/>
      <dgm:t>
        <a:bodyPr/>
        <a:lstStyle/>
        <a:p>
          <a:endParaRPr lang="en-US"/>
        </a:p>
      </dgm:t>
    </dgm:pt>
    <dgm:pt modelId="{FCA49A81-28DD-4354-9D9E-E8463DF1BA29}">
      <dgm:prSet/>
      <dgm:spPr/>
      <dgm:t>
        <a:bodyPr/>
        <a:lstStyle/>
        <a:p>
          <a:r>
            <a:rPr lang="en-US" dirty="0"/>
            <a:t>A tendency to use “one size fits all” methods.</a:t>
          </a:r>
        </a:p>
      </dgm:t>
    </dgm:pt>
    <dgm:pt modelId="{0EBE17F7-451C-425B-9CB9-B8F285F65BBD}" type="parTrans" cxnId="{2E913B85-FC74-42CB-B674-5056C3A5DA4B}">
      <dgm:prSet/>
      <dgm:spPr/>
      <dgm:t>
        <a:bodyPr/>
        <a:lstStyle/>
        <a:p>
          <a:endParaRPr lang="en-US"/>
        </a:p>
      </dgm:t>
    </dgm:pt>
    <dgm:pt modelId="{13F0D4D9-9C2F-48A4-A98D-06A6C0F218E0}" type="sibTrans" cxnId="{2E913B85-FC74-42CB-B674-5056C3A5DA4B}">
      <dgm:prSet/>
      <dgm:spPr/>
      <dgm:t>
        <a:bodyPr/>
        <a:lstStyle/>
        <a:p>
          <a:endParaRPr lang="en-US"/>
        </a:p>
      </dgm:t>
    </dgm:pt>
    <dgm:pt modelId="{5E93575C-ED7F-4182-8173-E3DFEB0C54D2}">
      <dgm:prSet/>
      <dgm:spPr/>
      <dgm:t>
        <a:bodyPr/>
        <a:lstStyle/>
        <a:p>
          <a:r>
            <a:rPr lang="en-US" dirty="0"/>
            <a:t>Over-reliance on standardized assessment tools and single-item measures.</a:t>
          </a:r>
        </a:p>
      </dgm:t>
    </dgm:pt>
    <dgm:pt modelId="{F03B35D5-3DDA-4796-9C57-084143A5D0AF}" type="parTrans" cxnId="{86DE53AF-D023-4831-8B1A-2E8F51B8ECB5}">
      <dgm:prSet/>
      <dgm:spPr/>
      <dgm:t>
        <a:bodyPr/>
        <a:lstStyle/>
        <a:p>
          <a:endParaRPr lang="en-US"/>
        </a:p>
      </dgm:t>
    </dgm:pt>
    <dgm:pt modelId="{EEF18847-4B48-4F10-B032-0B8C16F034CF}" type="sibTrans" cxnId="{86DE53AF-D023-4831-8B1A-2E8F51B8ECB5}">
      <dgm:prSet/>
      <dgm:spPr/>
      <dgm:t>
        <a:bodyPr/>
        <a:lstStyle/>
        <a:p>
          <a:endParaRPr lang="en-US"/>
        </a:p>
      </dgm:t>
    </dgm:pt>
    <dgm:pt modelId="{0A88E4FF-FF9D-4704-82FE-FD6947702D65}">
      <dgm:prSet/>
      <dgm:spPr/>
      <dgm:t>
        <a:bodyPr/>
        <a:lstStyle/>
        <a:p>
          <a:r>
            <a:rPr lang="en-US" dirty="0"/>
            <a:t>Inexperience in differential assessment.</a:t>
          </a:r>
        </a:p>
      </dgm:t>
    </dgm:pt>
    <dgm:pt modelId="{1EE50C15-A752-483F-8465-AF282605777B}" type="parTrans" cxnId="{3D70B6B0-4B56-4479-B4AE-06A6FDE25E49}">
      <dgm:prSet/>
      <dgm:spPr/>
      <dgm:t>
        <a:bodyPr/>
        <a:lstStyle/>
        <a:p>
          <a:endParaRPr lang="en-US"/>
        </a:p>
      </dgm:t>
    </dgm:pt>
    <dgm:pt modelId="{00371271-FAD7-420D-A7A4-53EF70709A78}" type="sibTrans" cxnId="{3D70B6B0-4B56-4479-B4AE-06A6FDE25E49}">
      <dgm:prSet/>
      <dgm:spPr/>
      <dgm:t>
        <a:bodyPr/>
        <a:lstStyle/>
        <a:p>
          <a:endParaRPr lang="en-US"/>
        </a:p>
      </dgm:t>
    </dgm:pt>
    <dgm:pt modelId="{6BB63AB7-FB3C-4EA5-BAC1-65CD50628528}">
      <dgm:prSet/>
      <dgm:spPr/>
      <dgm:t>
        <a:bodyPr/>
        <a:lstStyle/>
        <a:p>
          <a:r>
            <a:rPr lang="en-US" dirty="0"/>
            <a:t>Inexperience in reading portfolios holistically.</a:t>
          </a:r>
        </a:p>
      </dgm:t>
    </dgm:pt>
    <dgm:pt modelId="{31B5F485-B62A-440A-A08E-51004A46C7A9}" type="parTrans" cxnId="{DA60B11B-72A8-470C-BEFB-B0F0BDC8352D}">
      <dgm:prSet/>
      <dgm:spPr/>
      <dgm:t>
        <a:bodyPr/>
        <a:lstStyle/>
        <a:p>
          <a:endParaRPr lang="en-US"/>
        </a:p>
      </dgm:t>
    </dgm:pt>
    <dgm:pt modelId="{74CEB5F7-5820-4B45-85DD-4912198C82BF}" type="sibTrans" cxnId="{DA60B11B-72A8-470C-BEFB-B0F0BDC8352D}">
      <dgm:prSet/>
      <dgm:spPr/>
      <dgm:t>
        <a:bodyPr/>
        <a:lstStyle/>
        <a:p>
          <a:endParaRPr lang="en-US"/>
        </a:p>
      </dgm:t>
    </dgm:pt>
    <dgm:pt modelId="{FA8D9499-6FC7-486A-91CD-94D98EF7518B}" type="pres">
      <dgm:prSet presAssocID="{98214864-652E-4BCF-A462-19695483B247}" presName="root" presStyleCnt="0">
        <dgm:presLayoutVars>
          <dgm:dir/>
          <dgm:resizeHandles val="exact"/>
        </dgm:presLayoutVars>
      </dgm:prSet>
      <dgm:spPr/>
    </dgm:pt>
    <dgm:pt modelId="{F70D423F-03EC-4D4F-BFF8-E3521EFADC02}" type="pres">
      <dgm:prSet presAssocID="{8EDF8545-7F27-40FB-AAF3-774CA759A8A7}" presName="compNode" presStyleCnt="0"/>
      <dgm:spPr/>
    </dgm:pt>
    <dgm:pt modelId="{5F3180AC-C4A2-46A3-85A2-523F75FF54CC}" type="pres">
      <dgm:prSet presAssocID="{8EDF8545-7F27-40FB-AAF3-774CA759A8A7}" presName="bgRect" presStyleLbl="bgShp" presStyleIdx="0" presStyleCnt="5"/>
      <dgm:spPr/>
    </dgm:pt>
    <dgm:pt modelId="{2BFFEA0F-BA8A-4236-83FE-93FAAE481844}" type="pres">
      <dgm:prSet presAssocID="{8EDF8545-7F27-40FB-AAF3-774CA759A8A7}"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ibbon"/>
        </a:ext>
      </dgm:extLst>
    </dgm:pt>
    <dgm:pt modelId="{09C4B2C6-9E5E-436C-A332-7123C47B684F}" type="pres">
      <dgm:prSet presAssocID="{8EDF8545-7F27-40FB-AAF3-774CA759A8A7}" presName="spaceRect" presStyleCnt="0"/>
      <dgm:spPr/>
    </dgm:pt>
    <dgm:pt modelId="{523D564F-0769-414A-9ADE-BA8197CC1623}" type="pres">
      <dgm:prSet presAssocID="{8EDF8545-7F27-40FB-AAF3-774CA759A8A7}" presName="parTx" presStyleLbl="revTx" presStyleIdx="0" presStyleCnt="5">
        <dgm:presLayoutVars>
          <dgm:chMax val="0"/>
          <dgm:chPref val="0"/>
        </dgm:presLayoutVars>
      </dgm:prSet>
      <dgm:spPr/>
    </dgm:pt>
    <dgm:pt modelId="{02953BA7-2C70-40C4-B7B3-1FA3A2FFB76E}" type="pres">
      <dgm:prSet presAssocID="{3ED3A1E2-5FC5-4267-ACF3-C1C82922200B}" presName="sibTrans" presStyleCnt="0"/>
      <dgm:spPr/>
    </dgm:pt>
    <dgm:pt modelId="{E8EBCE90-5E5C-4F0A-9123-4B2453F556FF}" type="pres">
      <dgm:prSet presAssocID="{FCA49A81-28DD-4354-9D9E-E8463DF1BA29}" presName="compNode" presStyleCnt="0"/>
      <dgm:spPr/>
    </dgm:pt>
    <dgm:pt modelId="{7929125D-2608-487C-9AF8-1522F6DE6132}" type="pres">
      <dgm:prSet presAssocID="{FCA49A81-28DD-4354-9D9E-E8463DF1BA29}" presName="bgRect" presStyleLbl="bgShp" presStyleIdx="1" presStyleCnt="5"/>
      <dgm:spPr/>
    </dgm:pt>
    <dgm:pt modelId="{833529E0-595F-48F8-A607-73C64A1D506E}" type="pres">
      <dgm:prSet presAssocID="{FCA49A81-28DD-4354-9D9E-E8463DF1BA29}"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ploma Roll"/>
        </a:ext>
      </dgm:extLst>
    </dgm:pt>
    <dgm:pt modelId="{1B27826A-1868-45AA-BE6A-8BA679B3930F}" type="pres">
      <dgm:prSet presAssocID="{FCA49A81-28DD-4354-9D9E-E8463DF1BA29}" presName="spaceRect" presStyleCnt="0"/>
      <dgm:spPr/>
    </dgm:pt>
    <dgm:pt modelId="{C053713B-3FF1-431D-9C28-CBBB076CBDBD}" type="pres">
      <dgm:prSet presAssocID="{FCA49A81-28DD-4354-9D9E-E8463DF1BA29}" presName="parTx" presStyleLbl="revTx" presStyleIdx="1" presStyleCnt="5">
        <dgm:presLayoutVars>
          <dgm:chMax val="0"/>
          <dgm:chPref val="0"/>
        </dgm:presLayoutVars>
      </dgm:prSet>
      <dgm:spPr/>
    </dgm:pt>
    <dgm:pt modelId="{F4CD1061-DD16-4F1F-91B8-35C9E505C71B}" type="pres">
      <dgm:prSet presAssocID="{13F0D4D9-9C2F-48A4-A98D-06A6C0F218E0}" presName="sibTrans" presStyleCnt="0"/>
      <dgm:spPr/>
    </dgm:pt>
    <dgm:pt modelId="{88603D8A-FE06-4DE6-BC94-D9E7BC64C058}" type="pres">
      <dgm:prSet presAssocID="{5E93575C-ED7F-4182-8173-E3DFEB0C54D2}" presName="compNode" presStyleCnt="0"/>
      <dgm:spPr/>
    </dgm:pt>
    <dgm:pt modelId="{CF0541E9-4D23-46C1-9E45-AF4D2167DC00}" type="pres">
      <dgm:prSet presAssocID="{5E93575C-ED7F-4182-8173-E3DFEB0C54D2}" presName="bgRect" presStyleLbl="bgShp" presStyleIdx="2" presStyleCnt="5"/>
      <dgm:spPr/>
    </dgm:pt>
    <dgm:pt modelId="{BDE7354F-B8A5-495C-849E-7E704963816B}" type="pres">
      <dgm:prSet presAssocID="{5E93575C-ED7F-4182-8173-E3DFEB0C54D2}" presName="iconRect" presStyleLbl="node1" presStyleIdx="2"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ofessor"/>
        </a:ext>
      </dgm:extLst>
    </dgm:pt>
    <dgm:pt modelId="{23ADFB88-AF95-4297-8094-AE99D3B00173}" type="pres">
      <dgm:prSet presAssocID="{5E93575C-ED7F-4182-8173-E3DFEB0C54D2}" presName="spaceRect" presStyleCnt="0"/>
      <dgm:spPr/>
    </dgm:pt>
    <dgm:pt modelId="{3251F65D-1A59-431B-9DC4-D81C70A8520E}" type="pres">
      <dgm:prSet presAssocID="{5E93575C-ED7F-4182-8173-E3DFEB0C54D2}" presName="parTx" presStyleLbl="revTx" presStyleIdx="2" presStyleCnt="5">
        <dgm:presLayoutVars>
          <dgm:chMax val="0"/>
          <dgm:chPref val="0"/>
        </dgm:presLayoutVars>
      </dgm:prSet>
      <dgm:spPr/>
    </dgm:pt>
    <dgm:pt modelId="{FF116094-EF76-4A66-85EE-8B68E182587C}" type="pres">
      <dgm:prSet presAssocID="{EEF18847-4B48-4F10-B032-0B8C16F034CF}" presName="sibTrans" presStyleCnt="0"/>
      <dgm:spPr/>
    </dgm:pt>
    <dgm:pt modelId="{F74387C6-96FA-487D-85AF-86624C4EEFAE}" type="pres">
      <dgm:prSet presAssocID="{0A88E4FF-FF9D-4704-82FE-FD6947702D65}" presName="compNode" presStyleCnt="0"/>
      <dgm:spPr/>
    </dgm:pt>
    <dgm:pt modelId="{B3BFB4D0-A239-4F7A-87CF-B369547AE311}" type="pres">
      <dgm:prSet presAssocID="{0A88E4FF-FF9D-4704-82FE-FD6947702D65}" presName="bgRect" presStyleLbl="bgShp" presStyleIdx="3" presStyleCnt="5"/>
      <dgm:spPr/>
    </dgm:pt>
    <dgm:pt modelId="{1A6970A6-6BBB-48E2-A33A-95665C107CA5}" type="pres">
      <dgm:prSet presAssocID="{0A88E4FF-FF9D-4704-82FE-FD6947702D65}" presName="iconRect" presStyleLbl="nod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3DC07F5-B6F3-4576-864D-469695ED0039}" type="pres">
      <dgm:prSet presAssocID="{0A88E4FF-FF9D-4704-82FE-FD6947702D65}" presName="spaceRect" presStyleCnt="0"/>
      <dgm:spPr/>
    </dgm:pt>
    <dgm:pt modelId="{5B457EC5-DDE0-430F-B2E4-78FB184B9F3D}" type="pres">
      <dgm:prSet presAssocID="{0A88E4FF-FF9D-4704-82FE-FD6947702D65}" presName="parTx" presStyleLbl="revTx" presStyleIdx="3" presStyleCnt="5">
        <dgm:presLayoutVars>
          <dgm:chMax val="0"/>
          <dgm:chPref val="0"/>
        </dgm:presLayoutVars>
      </dgm:prSet>
      <dgm:spPr/>
    </dgm:pt>
    <dgm:pt modelId="{0F91466E-8E81-487B-89F4-FA5CED22F04B}" type="pres">
      <dgm:prSet presAssocID="{00371271-FAD7-420D-A7A4-53EF70709A78}" presName="sibTrans" presStyleCnt="0"/>
      <dgm:spPr/>
    </dgm:pt>
    <dgm:pt modelId="{0FD2D6CB-145A-4D3B-9410-402B50A156B5}" type="pres">
      <dgm:prSet presAssocID="{6BB63AB7-FB3C-4EA5-BAC1-65CD50628528}" presName="compNode" presStyleCnt="0"/>
      <dgm:spPr/>
    </dgm:pt>
    <dgm:pt modelId="{2533B5D1-FEAB-4807-89DD-86281998B7FA}" type="pres">
      <dgm:prSet presAssocID="{6BB63AB7-FB3C-4EA5-BAC1-65CD50628528}" presName="bgRect" presStyleLbl="bgShp" presStyleIdx="4" presStyleCnt="5"/>
      <dgm:spPr/>
    </dgm:pt>
    <dgm:pt modelId="{1D877FF5-F22E-4D3D-A341-DB6C1183A270}" type="pres">
      <dgm:prSet presAssocID="{6BB63AB7-FB3C-4EA5-BAC1-65CD50628528}" presName="iconRect" presStyleLbl="node1" presStyleIdx="4"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te"/>
        </a:ext>
      </dgm:extLst>
    </dgm:pt>
    <dgm:pt modelId="{7A9D828B-179D-4DFB-AC9F-60C9BD1CB16C}" type="pres">
      <dgm:prSet presAssocID="{6BB63AB7-FB3C-4EA5-BAC1-65CD50628528}" presName="spaceRect" presStyleCnt="0"/>
      <dgm:spPr/>
    </dgm:pt>
    <dgm:pt modelId="{65F78859-6D9C-49BF-A96B-4B57B58F18CC}" type="pres">
      <dgm:prSet presAssocID="{6BB63AB7-FB3C-4EA5-BAC1-65CD50628528}" presName="parTx" presStyleLbl="revTx" presStyleIdx="4" presStyleCnt="5">
        <dgm:presLayoutVars>
          <dgm:chMax val="0"/>
          <dgm:chPref val="0"/>
        </dgm:presLayoutVars>
      </dgm:prSet>
      <dgm:spPr/>
    </dgm:pt>
  </dgm:ptLst>
  <dgm:cxnLst>
    <dgm:cxn modelId="{DA60B11B-72A8-470C-BEFB-B0F0BDC8352D}" srcId="{98214864-652E-4BCF-A462-19695483B247}" destId="{6BB63AB7-FB3C-4EA5-BAC1-65CD50628528}" srcOrd="4" destOrd="0" parTransId="{31B5F485-B62A-440A-A08E-51004A46C7A9}" sibTransId="{74CEB5F7-5820-4B45-85DD-4912198C82BF}"/>
    <dgm:cxn modelId="{7A604825-C268-4030-8446-6564867060AF}" type="presOf" srcId="{8EDF8545-7F27-40FB-AAF3-774CA759A8A7}" destId="{523D564F-0769-414A-9ADE-BA8197CC1623}" srcOrd="0" destOrd="0" presId="urn:microsoft.com/office/officeart/2018/2/layout/IconVerticalSolidList"/>
    <dgm:cxn modelId="{1913187B-784C-4767-9387-BB82A6ADE12D}" type="presOf" srcId="{0A88E4FF-FF9D-4704-82FE-FD6947702D65}" destId="{5B457EC5-DDE0-430F-B2E4-78FB184B9F3D}" srcOrd="0" destOrd="0" presId="urn:microsoft.com/office/officeart/2018/2/layout/IconVerticalSolidList"/>
    <dgm:cxn modelId="{B9AF8D7D-CD20-46F4-BDC9-88783A2324F4}" type="presOf" srcId="{98214864-652E-4BCF-A462-19695483B247}" destId="{FA8D9499-6FC7-486A-91CD-94D98EF7518B}" srcOrd="0" destOrd="0" presId="urn:microsoft.com/office/officeart/2018/2/layout/IconVerticalSolidList"/>
    <dgm:cxn modelId="{2E913B85-FC74-42CB-B674-5056C3A5DA4B}" srcId="{98214864-652E-4BCF-A462-19695483B247}" destId="{FCA49A81-28DD-4354-9D9E-E8463DF1BA29}" srcOrd="1" destOrd="0" parTransId="{0EBE17F7-451C-425B-9CB9-B8F285F65BBD}" sibTransId="{13F0D4D9-9C2F-48A4-A98D-06A6C0F218E0}"/>
    <dgm:cxn modelId="{86DE53AF-D023-4831-8B1A-2E8F51B8ECB5}" srcId="{98214864-652E-4BCF-A462-19695483B247}" destId="{5E93575C-ED7F-4182-8173-E3DFEB0C54D2}" srcOrd="2" destOrd="0" parTransId="{F03B35D5-3DDA-4796-9C57-084143A5D0AF}" sibTransId="{EEF18847-4B48-4F10-B032-0B8C16F034CF}"/>
    <dgm:cxn modelId="{3D70B6B0-4B56-4479-B4AE-06A6FDE25E49}" srcId="{98214864-652E-4BCF-A462-19695483B247}" destId="{0A88E4FF-FF9D-4704-82FE-FD6947702D65}" srcOrd="3" destOrd="0" parTransId="{1EE50C15-A752-483F-8465-AF282605777B}" sibTransId="{00371271-FAD7-420D-A7A4-53EF70709A78}"/>
    <dgm:cxn modelId="{B6792DB8-C3DE-4C17-A441-F1F0FDD4EA80}" type="presOf" srcId="{6BB63AB7-FB3C-4EA5-BAC1-65CD50628528}" destId="{65F78859-6D9C-49BF-A96B-4B57B58F18CC}" srcOrd="0" destOrd="0" presId="urn:microsoft.com/office/officeart/2018/2/layout/IconVerticalSolidList"/>
    <dgm:cxn modelId="{C69949D5-2811-4705-8810-8273B4F3271A}" type="presOf" srcId="{FCA49A81-28DD-4354-9D9E-E8463DF1BA29}" destId="{C053713B-3FF1-431D-9C28-CBBB076CBDBD}" srcOrd="0" destOrd="0" presId="urn:microsoft.com/office/officeart/2018/2/layout/IconVerticalSolidList"/>
    <dgm:cxn modelId="{E1ACF3D8-198C-4203-8772-D2BC0011EEC3}" srcId="{98214864-652E-4BCF-A462-19695483B247}" destId="{8EDF8545-7F27-40FB-AAF3-774CA759A8A7}" srcOrd="0" destOrd="0" parTransId="{8ADB306A-5E16-45E7-8CCD-B5EC9AED8BAF}" sibTransId="{3ED3A1E2-5FC5-4267-ACF3-C1C82922200B}"/>
    <dgm:cxn modelId="{D30A9DDD-E283-47A3-A2D5-44D22A34B601}" type="presOf" srcId="{5E93575C-ED7F-4182-8173-E3DFEB0C54D2}" destId="{3251F65D-1A59-431B-9DC4-D81C70A8520E}" srcOrd="0" destOrd="0" presId="urn:microsoft.com/office/officeart/2018/2/layout/IconVerticalSolidList"/>
    <dgm:cxn modelId="{02D166D7-F6AD-4A36-8622-03F264264E3A}" type="presParOf" srcId="{FA8D9499-6FC7-486A-91CD-94D98EF7518B}" destId="{F70D423F-03EC-4D4F-BFF8-E3521EFADC02}" srcOrd="0" destOrd="0" presId="urn:microsoft.com/office/officeart/2018/2/layout/IconVerticalSolidList"/>
    <dgm:cxn modelId="{FBE2B36A-479B-4205-800F-2493EE76F56B}" type="presParOf" srcId="{F70D423F-03EC-4D4F-BFF8-E3521EFADC02}" destId="{5F3180AC-C4A2-46A3-85A2-523F75FF54CC}" srcOrd="0" destOrd="0" presId="urn:microsoft.com/office/officeart/2018/2/layout/IconVerticalSolidList"/>
    <dgm:cxn modelId="{84F0AD50-C3DC-4EA1-BD35-27B653932667}" type="presParOf" srcId="{F70D423F-03EC-4D4F-BFF8-E3521EFADC02}" destId="{2BFFEA0F-BA8A-4236-83FE-93FAAE481844}" srcOrd="1" destOrd="0" presId="urn:microsoft.com/office/officeart/2018/2/layout/IconVerticalSolidList"/>
    <dgm:cxn modelId="{409852B3-1632-4129-A54C-DA1BB3C88DCE}" type="presParOf" srcId="{F70D423F-03EC-4D4F-BFF8-E3521EFADC02}" destId="{09C4B2C6-9E5E-436C-A332-7123C47B684F}" srcOrd="2" destOrd="0" presId="urn:microsoft.com/office/officeart/2018/2/layout/IconVerticalSolidList"/>
    <dgm:cxn modelId="{30016442-CAB3-48C1-AC1E-0E3BF3D054BD}" type="presParOf" srcId="{F70D423F-03EC-4D4F-BFF8-E3521EFADC02}" destId="{523D564F-0769-414A-9ADE-BA8197CC1623}" srcOrd="3" destOrd="0" presId="urn:microsoft.com/office/officeart/2018/2/layout/IconVerticalSolidList"/>
    <dgm:cxn modelId="{412C5F15-3184-4B7D-9680-612F0C00CB20}" type="presParOf" srcId="{FA8D9499-6FC7-486A-91CD-94D98EF7518B}" destId="{02953BA7-2C70-40C4-B7B3-1FA3A2FFB76E}" srcOrd="1" destOrd="0" presId="urn:microsoft.com/office/officeart/2018/2/layout/IconVerticalSolidList"/>
    <dgm:cxn modelId="{1EBF28F7-A226-4883-BBB3-6FBF5F604816}" type="presParOf" srcId="{FA8D9499-6FC7-486A-91CD-94D98EF7518B}" destId="{E8EBCE90-5E5C-4F0A-9123-4B2453F556FF}" srcOrd="2" destOrd="0" presId="urn:microsoft.com/office/officeart/2018/2/layout/IconVerticalSolidList"/>
    <dgm:cxn modelId="{36992565-CA39-4E3E-996E-AA47E594E312}" type="presParOf" srcId="{E8EBCE90-5E5C-4F0A-9123-4B2453F556FF}" destId="{7929125D-2608-487C-9AF8-1522F6DE6132}" srcOrd="0" destOrd="0" presId="urn:microsoft.com/office/officeart/2018/2/layout/IconVerticalSolidList"/>
    <dgm:cxn modelId="{817DAB44-B63E-47D8-B252-6C666351DB22}" type="presParOf" srcId="{E8EBCE90-5E5C-4F0A-9123-4B2453F556FF}" destId="{833529E0-595F-48F8-A607-73C64A1D506E}" srcOrd="1" destOrd="0" presId="urn:microsoft.com/office/officeart/2018/2/layout/IconVerticalSolidList"/>
    <dgm:cxn modelId="{AB7FB0F6-D7BF-4696-BC17-BE41D2FE156F}" type="presParOf" srcId="{E8EBCE90-5E5C-4F0A-9123-4B2453F556FF}" destId="{1B27826A-1868-45AA-BE6A-8BA679B3930F}" srcOrd="2" destOrd="0" presId="urn:microsoft.com/office/officeart/2018/2/layout/IconVerticalSolidList"/>
    <dgm:cxn modelId="{E61BDB97-8B5A-4DCB-8269-10E4328FF4CF}" type="presParOf" srcId="{E8EBCE90-5E5C-4F0A-9123-4B2453F556FF}" destId="{C053713B-3FF1-431D-9C28-CBBB076CBDBD}" srcOrd="3" destOrd="0" presId="urn:microsoft.com/office/officeart/2018/2/layout/IconVerticalSolidList"/>
    <dgm:cxn modelId="{A2CAB924-F590-4DC9-A5CB-D7EE3CB3DD95}" type="presParOf" srcId="{FA8D9499-6FC7-486A-91CD-94D98EF7518B}" destId="{F4CD1061-DD16-4F1F-91B8-35C9E505C71B}" srcOrd="3" destOrd="0" presId="urn:microsoft.com/office/officeart/2018/2/layout/IconVerticalSolidList"/>
    <dgm:cxn modelId="{1682028B-9626-4DAF-841B-9A0825498EA5}" type="presParOf" srcId="{FA8D9499-6FC7-486A-91CD-94D98EF7518B}" destId="{88603D8A-FE06-4DE6-BC94-D9E7BC64C058}" srcOrd="4" destOrd="0" presId="urn:microsoft.com/office/officeart/2018/2/layout/IconVerticalSolidList"/>
    <dgm:cxn modelId="{D55421C3-EDD0-4E7E-8FB5-395542C25204}" type="presParOf" srcId="{88603D8A-FE06-4DE6-BC94-D9E7BC64C058}" destId="{CF0541E9-4D23-46C1-9E45-AF4D2167DC00}" srcOrd="0" destOrd="0" presId="urn:microsoft.com/office/officeart/2018/2/layout/IconVerticalSolidList"/>
    <dgm:cxn modelId="{A36F5CEF-9432-4D38-83B1-55E6656DE06C}" type="presParOf" srcId="{88603D8A-FE06-4DE6-BC94-D9E7BC64C058}" destId="{BDE7354F-B8A5-495C-849E-7E704963816B}" srcOrd="1" destOrd="0" presId="urn:microsoft.com/office/officeart/2018/2/layout/IconVerticalSolidList"/>
    <dgm:cxn modelId="{905972FD-4170-4CEC-88F9-7D22F7F2676D}" type="presParOf" srcId="{88603D8A-FE06-4DE6-BC94-D9E7BC64C058}" destId="{23ADFB88-AF95-4297-8094-AE99D3B00173}" srcOrd="2" destOrd="0" presId="urn:microsoft.com/office/officeart/2018/2/layout/IconVerticalSolidList"/>
    <dgm:cxn modelId="{E8D5E58A-4C2B-412F-B45B-E484C53D23DD}" type="presParOf" srcId="{88603D8A-FE06-4DE6-BC94-D9E7BC64C058}" destId="{3251F65D-1A59-431B-9DC4-D81C70A8520E}" srcOrd="3" destOrd="0" presId="urn:microsoft.com/office/officeart/2018/2/layout/IconVerticalSolidList"/>
    <dgm:cxn modelId="{70EA5144-B287-46A9-8C56-2AC7FD02D2C0}" type="presParOf" srcId="{FA8D9499-6FC7-486A-91CD-94D98EF7518B}" destId="{FF116094-EF76-4A66-85EE-8B68E182587C}" srcOrd="5" destOrd="0" presId="urn:microsoft.com/office/officeart/2018/2/layout/IconVerticalSolidList"/>
    <dgm:cxn modelId="{EE441806-7597-495D-B3CE-3D3070956D2E}" type="presParOf" srcId="{FA8D9499-6FC7-486A-91CD-94D98EF7518B}" destId="{F74387C6-96FA-487D-85AF-86624C4EEFAE}" srcOrd="6" destOrd="0" presId="urn:microsoft.com/office/officeart/2018/2/layout/IconVerticalSolidList"/>
    <dgm:cxn modelId="{994A22E5-6992-43CC-88A9-F0F54B14D7D1}" type="presParOf" srcId="{F74387C6-96FA-487D-85AF-86624C4EEFAE}" destId="{B3BFB4D0-A239-4F7A-87CF-B369547AE311}" srcOrd="0" destOrd="0" presId="urn:microsoft.com/office/officeart/2018/2/layout/IconVerticalSolidList"/>
    <dgm:cxn modelId="{E2A1FF48-5646-44CC-BB5F-FC178CEB34DD}" type="presParOf" srcId="{F74387C6-96FA-487D-85AF-86624C4EEFAE}" destId="{1A6970A6-6BBB-48E2-A33A-95665C107CA5}" srcOrd="1" destOrd="0" presId="urn:microsoft.com/office/officeart/2018/2/layout/IconVerticalSolidList"/>
    <dgm:cxn modelId="{DA257991-0A3E-4A4D-B977-EF2407A41E75}" type="presParOf" srcId="{F74387C6-96FA-487D-85AF-86624C4EEFAE}" destId="{73DC07F5-B6F3-4576-864D-469695ED0039}" srcOrd="2" destOrd="0" presId="urn:microsoft.com/office/officeart/2018/2/layout/IconVerticalSolidList"/>
    <dgm:cxn modelId="{E17ADEE5-5921-4F33-8E9A-AD8EFE01FBA0}" type="presParOf" srcId="{F74387C6-96FA-487D-85AF-86624C4EEFAE}" destId="{5B457EC5-DDE0-430F-B2E4-78FB184B9F3D}" srcOrd="3" destOrd="0" presId="urn:microsoft.com/office/officeart/2018/2/layout/IconVerticalSolidList"/>
    <dgm:cxn modelId="{4CC3E9F0-066D-4C09-832D-6E8F38E136AD}" type="presParOf" srcId="{FA8D9499-6FC7-486A-91CD-94D98EF7518B}" destId="{0F91466E-8E81-487B-89F4-FA5CED22F04B}" srcOrd="7" destOrd="0" presId="urn:microsoft.com/office/officeart/2018/2/layout/IconVerticalSolidList"/>
    <dgm:cxn modelId="{9E234BB6-B3E3-4D69-9DB4-277452562EC5}" type="presParOf" srcId="{FA8D9499-6FC7-486A-91CD-94D98EF7518B}" destId="{0FD2D6CB-145A-4D3B-9410-402B50A156B5}" srcOrd="8" destOrd="0" presId="urn:microsoft.com/office/officeart/2018/2/layout/IconVerticalSolidList"/>
    <dgm:cxn modelId="{27681AE4-3FA0-4CCD-BD5D-DA56E18E0211}" type="presParOf" srcId="{0FD2D6CB-145A-4D3B-9410-402B50A156B5}" destId="{2533B5D1-FEAB-4807-89DD-86281998B7FA}" srcOrd="0" destOrd="0" presId="urn:microsoft.com/office/officeart/2018/2/layout/IconVerticalSolidList"/>
    <dgm:cxn modelId="{FEE2937F-9925-482A-A1AC-F64638FE42FA}" type="presParOf" srcId="{0FD2D6CB-145A-4D3B-9410-402B50A156B5}" destId="{1D877FF5-F22E-4D3D-A341-DB6C1183A270}" srcOrd="1" destOrd="0" presId="urn:microsoft.com/office/officeart/2018/2/layout/IconVerticalSolidList"/>
    <dgm:cxn modelId="{6E7558AE-EE6A-4F2C-9174-9FC7E9490B97}" type="presParOf" srcId="{0FD2D6CB-145A-4D3B-9410-402B50A156B5}" destId="{7A9D828B-179D-4DFB-AC9F-60C9BD1CB16C}" srcOrd="2" destOrd="0" presId="urn:microsoft.com/office/officeart/2018/2/layout/IconVerticalSolidList"/>
    <dgm:cxn modelId="{A9806E08-E0E1-4872-9A85-4EB98AC87BEC}" type="presParOf" srcId="{0FD2D6CB-145A-4D3B-9410-402B50A156B5}" destId="{65F78859-6D9C-49BF-A96B-4B57B58F18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180AC-C4A2-46A3-85A2-523F75FF54CC}">
      <dsp:nvSpPr>
        <dsp:cNvPr id="0" name=""/>
        <dsp:cNvSpPr/>
      </dsp:nvSpPr>
      <dsp:spPr>
        <a:xfrm>
          <a:off x="0" y="3124"/>
          <a:ext cx="5257798" cy="665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FEA0F-BA8A-4236-83FE-93FAAE481844}">
      <dsp:nvSpPr>
        <dsp:cNvPr id="0" name=""/>
        <dsp:cNvSpPr/>
      </dsp:nvSpPr>
      <dsp:spPr>
        <a:xfrm>
          <a:off x="201342" y="152883"/>
          <a:ext cx="366077" cy="3660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D564F-0769-414A-9ADE-BA8197CC1623}">
      <dsp:nvSpPr>
        <dsp:cNvPr id="0" name=""/>
        <dsp:cNvSpPr/>
      </dsp:nvSpPr>
      <dsp:spPr>
        <a:xfrm>
          <a:off x="768762" y="3124"/>
          <a:ext cx="4489035" cy="66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42" tIns="70442" rIns="70442" bIns="70442" numCol="1" spcCol="1270" anchor="ctr" anchorCtr="0">
          <a:noAutofit/>
        </a:bodyPr>
        <a:lstStyle/>
        <a:p>
          <a:pPr marL="0" lvl="0" indent="0" algn="l" defTabSz="800100">
            <a:lnSpc>
              <a:spcPct val="90000"/>
            </a:lnSpc>
            <a:spcBef>
              <a:spcPct val="0"/>
            </a:spcBef>
            <a:spcAft>
              <a:spcPct val="35000"/>
            </a:spcAft>
            <a:buNone/>
          </a:pPr>
          <a:r>
            <a:rPr lang="en-US" sz="1800" kern="1200"/>
            <a:t>Undervalued scholarship: applied, public-focused; teaching-related </a:t>
          </a:r>
        </a:p>
      </dsp:txBody>
      <dsp:txXfrm>
        <a:off x="768762" y="3124"/>
        <a:ext cx="4489035" cy="665594"/>
      </dsp:txXfrm>
    </dsp:sp>
    <dsp:sp modelId="{7929125D-2608-487C-9AF8-1522F6DE6132}">
      <dsp:nvSpPr>
        <dsp:cNvPr id="0" name=""/>
        <dsp:cNvSpPr/>
      </dsp:nvSpPr>
      <dsp:spPr>
        <a:xfrm>
          <a:off x="0" y="835118"/>
          <a:ext cx="5257798" cy="665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529E0-595F-48F8-A607-73C64A1D506E}">
      <dsp:nvSpPr>
        <dsp:cNvPr id="0" name=""/>
        <dsp:cNvSpPr/>
      </dsp:nvSpPr>
      <dsp:spPr>
        <a:xfrm>
          <a:off x="201342" y="984877"/>
          <a:ext cx="366077" cy="3660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53713B-3FF1-431D-9C28-CBBB076CBDBD}">
      <dsp:nvSpPr>
        <dsp:cNvPr id="0" name=""/>
        <dsp:cNvSpPr/>
      </dsp:nvSpPr>
      <dsp:spPr>
        <a:xfrm>
          <a:off x="768762" y="835118"/>
          <a:ext cx="4489035" cy="66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42" tIns="70442" rIns="70442" bIns="70442" numCol="1" spcCol="1270" anchor="ctr" anchorCtr="0">
          <a:noAutofit/>
        </a:bodyPr>
        <a:lstStyle/>
        <a:p>
          <a:pPr marL="0" lvl="0" indent="0" algn="l" defTabSz="800100">
            <a:lnSpc>
              <a:spcPct val="90000"/>
            </a:lnSpc>
            <a:spcBef>
              <a:spcPct val="0"/>
            </a:spcBef>
            <a:spcAft>
              <a:spcPct val="35000"/>
            </a:spcAft>
            <a:buNone/>
          </a:pPr>
          <a:r>
            <a:rPr lang="en-US" sz="1800" kern="1200"/>
            <a:t>Community engaged research</a:t>
          </a:r>
        </a:p>
      </dsp:txBody>
      <dsp:txXfrm>
        <a:off x="768762" y="835118"/>
        <a:ext cx="4489035" cy="665594"/>
      </dsp:txXfrm>
    </dsp:sp>
    <dsp:sp modelId="{CF0541E9-4D23-46C1-9E45-AF4D2167DC00}">
      <dsp:nvSpPr>
        <dsp:cNvPr id="0" name=""/>
        <dsp:cNvSpPr/>
      </dsp:nvSpPr>
      <dsp:spPr>
        <a:xfrm>
          <a:off x="0" y="1667112"/>
          <a:ext cx="5257798" cy="665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354F-B8A5-495C-849E-7E704963816B}">
      <dsp:nvSpPr>
        <dsp:cNvPr id="0" name=""/>
        <dsp:cNvSpPr/>
      </dsp:nvSpPr>
      <dsp:spPr>
        <a:xfrm>
          <a:off x="201342" y="1816870"/>
          <a:ext cx="366077" cy="3660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1F65D-1A59-431B-9DC4-D81C70A8520E}">
      <dsp:nvSpPr>
        <dsp:cNvPr id="0" name=""/>
        <dsp:cNvSpPr/>
      </dsp:nvSpPr>
      <dsp:spPr>
        <a:xfrm>
          <a:off x="768762" y="1667112"/>
          <a:ext cx="4489035" cy="66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42" tIns="70442" rIns="70442" bIns="70442" numCol="1" spcCol="1270" anchor="ctr" anchorCtr="0">
          <a:noAutofit/>
        </a:bodyPr>
        <a:lstStyle/>
        <a:p>
          <a:pPr marL="0" lvl="0" indent="0" algn="l" defTabSz="800100">
            <a:lnSpc>
              <a:spcPct val="90000"/>
            </a:lnSpc>
            <a:spcBef>
              <a:spcPct val="0"/>
            </a:spcBef>
            <a:spcAft>
              <a:spcPct val="35000"/>
            </a:spcAft>
            <a:buNone/>
          </a:pPr>
          <a:r>
            <a:rPr lang="en-US" sz="1800" kern="1200"/>
            <a:t>Faculty administrative leadership (institution building)</a:t>
          </a:r>
        </a:p>
      </dsp:txBody>
      <dsp:txXfrm>
        <a:off x="768762" y="1667112"/>
        <a:ext cx="4489035" cy="665594"/>
      </dsp:txXfrm>
    </dsp:sp>
    <dsp:sp modelId="{B3BFB4D0-A239-4F7A-87CF-B369547AE311}">
      <dsp:nvSpPr>
        <dsp:cNvPr id="0" name=""/>
        <dsp:cNvSpPr/>
      </dsp:nvSpPr>
      <dsp:spPr>
        <a:xfrm>
          <a:off x="0" y="2499105"/>
          <a:ext cx="5257798" cy="665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970A6-6BBB-48E2-A33A-95665C107CA5}">
      <dsp:nvSpPr>
        <dsp:cNvPr id="0" name=""/>
        <dsp:cNvSpPr/>
      </dsp:nvSpPr>
      <dsp:spPr>
        <a:xfrm>
          <a:off x="201342" y="2648864"/>
          <a:ext cx="366077" cy="3660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57EC5-DDE0-430F-B2E4-78FB184B9F3D}">
      <dsp:nvSpPr>
        <dsp:cNvPr id="0" name=""/>
        <dsp:cNvSpPr/>
      </dsp:nvSpPr>
      <dsp:spPr>
        <a:xfrm>
          <a:off x="768762" y="2499105"/>
          <a:ext cx="4489035" cy="66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42" tIns="70442" rIns="70442" bIns="70442" numCol="1" spcCol="1270" anchor="ctr" anchorCtr="0">
          <a:noAutofit/>
        </a:bodyPr>
        <a:lstStyle/>
        <a:p>
          <a:pPr marL="0" lvl="0" indent="0" algn="l" defTabSz="800100">
            <a:lnSpc>
              <a:spcPct val="90000"/>
            </a:lnSpc>
            <a:spcBef>
              <a:spcPct val="0"/>
            </a:spcBef>
            <a:spcAft>
              <a:spcPct val="35000"/>
            </a:spcAft>
            <a:buNone/>
          </a:pPr>
          <a:r>
            <a:rPr lang="en-US" sz="1800" kern="1200"/>
            <a:t>Diversity and inclusion work</a:t>
          </a:r>
        </a:p>
      </dsp:txBody>
      <dsp:txXfrm>
        <a:off x="768762" y="2499105"/>
        <a:ext cx="4489035" cy="665594"/>
      </dsp:txXfrm>
    </dsp:sp>
    <dsp:sp modelId="{2533B5D1-FEAB-4807-89DD-86281998B7FA}">
      <dsp:nvSpPr>
        <dsp:cNvPr id="0" name=""/>
        <dsp:cNvSpPr/>
      </dsp:nvSpPr>
      <dsp:spPr>
        <a:xfrm>
          <a:off x="0" y="3331099"/>
          <a:ext cx="5257798" cy="665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77FF5-F22E-4D3D-A341-DB6C1183A270}">
      <dsp:nvSpPr>
        <dsp:cNvPr id="0" name=""/>
        <dsp:cNvSpPr/>
      </dsp:nvSpPr>
      <dsp:spPr>
        <a:xfrm>
          <a:off x="201342" y="3480858"/>
          <a:ext cx="366077" cy="3660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78859-6D9C-49BF-A96B-4B57B58F18CC}">
      <dsp:nvSpPr>
        <dsp:cNvPr id="0" name=""/>
        <dsp:cNvSpPr/>
      </dsp:nvSpPr>
      <dsp:spPr>
        <a:xfrm>
          <a:off x="768762" y="3331099"/>
          <a:ext cx="4489035" cy="66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42" tIns="70442" rIns="70442" bIns="70442" numCol="1" spcCol="1270" anchor="ctr" anchorCtr="0">
          <a:noAutofit/>
        </a:bodyPr>
        <a:lstStyle/>
        <a:p>
          <a:pPr marL="0" lvl="0" indent="0" algn="l" defTabSz="800100">
            <a:lnSpc>
              <a:spcPct val="90000"/>
            </a:lnSpc>
            <a:spcBef>
              <a:spcPct val="0"/>
            </a:spcBef>
            <a:spcAft>
              <a:spcPct val="35000"/>
            </a:spcAft>
            <a:buNone/>
          </a:pPr>
          <a:r>
            <a:rPr lang="en-US" sz="1800" kern="1200"/>
            <a:t>Women faculty and faculty of color are over-represented in all of these activities.</a:t>
          </a:r>
        </a:p>
      </dsp:txBody>
      <dsp:txXfrm>
        <a:off x="768762" y="3331099"/>
        <a:ext cx="4489035" cy="66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6F0FC-2F61-4EE6-91FF-3FE0C4167B3A}">
      <dsp:nvSpPr>
        <dsp:cNvPr id="0" name=""/>
        <dsp:cNvSpPr/>
      </dsp:nvSpPr>
      <dsp:spPr>
        <a:xfrm>
          <a:off x="0" y="166052"/>
          <a:ext cx="10515600" cy="14589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969CC-7E25-4B82-A94B-BF746C8AADA9}">
      <dsp:nvSpPr>
        <dsp:cNvPr id="0" name=""/>
        <dsp:cNvSpPr/>
      </dsp:nvSpPr>
      <dsp:spPr>
        <a:xfrm>
          <a:off x="479989" y="459176"/>
          <a:ext cx="873560" cy="872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BDEF50-4ABE-4047-AE9E-6D244FC302B4}">
      <dsp:nvSpPr>
        <dsp:cNvPr id="0" name=""/>
        <dsp:cNvSpPr/>
      </dsp:nvSpPr>
      <dsp:spPr>
        <a:xfrm>
          <a:off x="1837097" y="126307"/>
          <a:ext cx="8678474" cy="158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94" tIns="168094" rIns="168094" bIns="168094" numCol="1" spcCol="1270" anchor="ctr" anchorCtr="0">
          <a:noAutofit/>
        </a:bodyPr>
        <a:lstStyle/>
        <a:p>
          <a:pPr marL="0" lvl="0" indent="0" algn="l" defTabSz="977900">
            <a:lnSpc>
              <a:spcPct val="90000"/>
            </a:lnSpc>
            <a:spcBef>
              <a:spcPct val="0"/>
            </a:spcBef>
            <a:spcAft>
              <a:spcPct val="35000"/>
            </a:spcAft>
            <a:buNone/>
          </a:pPr>
          <a:r>
            <a:rPr lang="en-US" sz="2200" kern="1200" dirty="0"/>
            <a:t>Recognizing and rewarding comprehensive faculty careers acknowledges and corrects for long-standing barriers to advancement for women, faculty of color, and faculty centrally engaged in mission-focused activities.</a:t>
          </a:r>
        </a:p>
      </dsp:txBody>
      <dsp:txXfrm>
        <a:off x="1837097" y="126307"/>
        <a:ext cx="8678474" cy="1588292"/>
      </dsp:txXfrm>
    </dsp:sp>
    <dsp:sp modelId="{760EA3DE-0CEC-4A54-97B8-A7DC0BD74B62}">
      <dsp:nvSpPr>
        <dsp:cNvPr id="0" name=""/>
        <dsp:cNvSpPr/>
      </dsp:nvSpPr>
      <dsp:spPr>
        <a:xfrm>
          <a:off x="0" y="2306839"/>
          <a:ext cx="10515600" cy="15882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487AC-A18F-4527-8325-97A9667BDFBE}">
      <dsp:nvSpPr>
        <dsp:cNvPr id="0" name=""/>
        <dsp:cNvSpPr/>
      </dsp:nvSpPr>
      <dsp:spPr>
        <a:xfrm>
          <a:off x="479989" y="2664631"/>
          <a:ext cx="873560" cy="872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852448-CA1B-4984-B83F-9E2B2D04DA40}">
      <dsp:nvSpPr>
        <dsp:cNvPr id="0" name=""/>
        <dsp:cNvSpPr/>
      </dsp:nvSpPr>
      <dsp:spPr>
        <a:xfrm>
          <a:off x="1833539" y="2598199"/>
          <a:ext cx="8678474" cy="158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094" tIns="168094" rIns="168094" bIns="168094" numCol="1" spcCol="1270" anchor="ctr" anchorCtr="0">
          <a:noAutofit/>
        </a:bodyPr>
        <a:lstStyle/>
        <a:p>
          <a:pPr marL="0" lvl="0" indent="0" algn="l" defTabSz="977900">
            <a:lnSpc>
              <a:spcPct val="90000"/>
            </a:lnSpc>
            <a:spcBef>
              <a:spcPct val="0"/>
            </a:spcBef>
            <a:spcAft>
              <a:spcPct val="35000"/>
            </a:spcAft>
            <a:buNone/>
          </a:pPr>
          <a:r>
            <a:rPr lang="en-US" sz="2200" kern="1200" dirty="0"/>
            <a:t>This is especially relevant as universities increasingly embrace a DEI mission without critically examining the ways in which women and faculty of color are expected to do the heavy lifting of integrating that mission through ongoing contributions that don’t count toward advancement.</a:t>
          </a:r>
        </a:p>
      </dsp:txBody>
      <dsp:txXfrm>
        <a:off x="1833539" y="2598199"/>
        <a:ext cx="8678474" cy="1588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BDE2A-1601-429D-BF8C-AC5BE034B7E6}">
      <dsp:nvSpPr>
        <dsp:cNvPr id="0" name=""/>
        <dsp:cNvSpPr/>
      </dsp:nvSpPr>
      <dsp:spPr>
        <a:xfrm>
          <a:off x="1314261" y="598303"/>
          <a:ext cx="4046870" cy="4046870"/>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B84BCE-952A-4C1A-9A95-A8600E26EB0B}">
      <dsp:nvSpPr>
        <dsp:cNvPr id="0" name=""/>
        <dsp:cNvSpPr/>
      </dsp:nvSpPr>
      <dsp:spPr>
        <a:xfrm>
          <a:off x="1314261" y="598303"/>
          <a:ext cx="4046870" cy="4046870"/>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78ECB-87F3-49E6-AAB9-6212F8F20CA6}">
      <dsp:nvSpPr>
        <dsp:cNvPr id="0" name=""/>
        <dsp:cNvSpPr/>
      </dsp:nvSpPr>
      <dsp:spPr>
        <a:xfrm>
          <a:off x="1314261" y="598303"/>
          <a:ext cx="4046870" cy="4046870"/>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57D034-A0A2-4949-900F-EE9EC72C300A}">
      <dsp:nvSpPr>
        <dsp:cNvPr id="0" name=""/>
        <dsp:cNvSpPr/>
      </dsp:nvSpPr>
      <dsp:spPr>
        <a:xfrm>
          <a:off x="1314261" y="598303"/>
          <a:ext cx="4046870" cy="4046870"/>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6D6B7-4931-4F8C-9F4C-78FF5591B875}">
      <dsp:nvSpPr>
        <dsp:cNvPr id="0" name=""/>
        <dsp:cNvSpPr/>
      </dsp:nvSpPr>
      <dsp:spPr>
        <a:xfrm>
          <a:off x="1314261" y="598303"/>
          <a:ext cx="4046870" cy="4046870"/>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FD329-D1A1-46B5-AD35-B98ACB8F0B15}">
      <dsp:nvSpPr>
        <dsp:cNvPr id="0" name=""/>
        <dsp:cNvSpPr/>
      </dsp:nvSpPr>
      <dsp:spPr>
        <a:xfrm>
          <a:off x="2266281" y="1506332"/>
          <a:ext cx="2142830" cy="22308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Holistic  faculty careers support a diverse, equitable, vibrant university </a:t>
          </a:r>
        </a:p>
      </dsp:txBody>
      <dsp:txXfrm>
        <a:off x="2580091" y="1833027"/>
        <a:ext cx="1515210" cy="1577421"/>
      </dsp:txXfrm>
    </dsp:sp>
    <dsp:sp modelId="{3ACF4216-D12B-4461-9D81-FDEFE3FCE888}">
      <dsp:nvSpPr>
        <dsp:cNvPr id="0" name=""/>
        <dsp:cNvSpPr/>
      </dsp:nvSpPr>
      <dsp:spPr>
        <a:xfrm>
          <a:off x="2685151" y="8630"/>
          <a:ext cx="1305091" cy="127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Community-engaged scholarship</a:t>
          </a:r>
        </a:p>
      </dsp:txBody>
      <dsp:txXfrm>
        <a:off x="2876277" y="195102"/>
        <a:ext cx="922839" cy="900368"/>
      </dsp:txXfrm>
    </dsp:sp>
    <dsp:sp modelId="{10706B94-3CDD-4AEE-B0A8-5DC9D84254DB}">
      <dsp:nvSpPr>
        <dsp:cNvPr id="0" name=""/>
        <dsp:cNvSpPr/>
      </dsp:nvSpPr>
      <dsp:spPr>
        <a:xfrm>
          <a:off x="4564868" y="1358435"/>
          <a:ext cx="1305091" cy="1305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Student-faculty research </a:t>
          </a:r>
        </a:p>
      </dsp:txBody>
      <dsp:txXfrm>
        <a:off x="4755994" y="1549561"/>
        <a:ext cx="922839" cy="922839"/>
      </dsp:txXfrm>
    </dsp:sp>
    <dsp:sp modelId="{BA19BAD9-3B59-4C87-B669-3DBBB415D79F}">
      <dsp:nvSpPr>
        <dsp:cNvPr id="0" name=""/>
        <dsp:cNvSpPr/>
      </dsp:nvSpPr>
      <dsp:spPr>
        <a:xfrm>
          <a:off x="3758460" y="3568175"/>
          <a:ext cx="1481931" cy="1305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Institution building; administrative work</a:t>
          </a:r>
        </a:p>
      </dsp:txBody>
      <dsp:txXfrm>
        <a:off x="3975484" y="3759301"/>
        <a:ext cx="1047883" cy="922839"/>
      </dsp:txXfrm>
    </dsp:sp>
    <dsp:sp modelId="{916CE41F-FC51-4BE3-ABB8-A6816840E116}">
      <dsp:nvSpPr>
        <dsp:cNvPr id="0" name=""/>
        <dsp:cNvSpPr/>
      </dsp:nvSpPr>
      <dsp:spPr>
        <a:xfrm>
          <a:off x="1523421" y="3568175"/>
          <a:ext cx="1305091" cy="1305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Applied Research</a:t>
          </a:r>
        </a:p>
      </dsp:txBody>
      <dsp:txXfrm>
        <a:off x="1714547" y="3759301"/>
        <a:ext cx="922839" cy="922839"/>
      </dsp:txXfrm>
    </dsp:sp>
    <dsp:sp modelId="{78B307C3-A028-49AD-82BD-DA99E1E6C670}">
      <dsp:nvSpPr>
        <dsp:cNvPr id="0" name=""/>
        <dsp:cNvSpPr/>
      </dsp:nvSpPr>
      <dsp:spPr>
        <a:xfrm>
          <a:off x="805433" y="1358435"/>
          <a:ext cx="1305091" cy="1305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Diversity and inclusion work</a:t>
          </a:r>
        </a:p>
      </dsp:txBody>
      <dsp:txXfrm>
        <a:off x="996559" y="1549561"/>
        <a:ext cx="922839" cy="922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0C39F-CA99-48BF-96E5-18F55C04A9B8}">
      <dsp:nvSpPr>
        <dsp:cNvPr id="0" name=""/>
        <dsp:cNvSpPr/>
      </dsp:nvSpPr>
      <dsp:spPr>
        <a:xfrm>
          <a:off x="0" y="0"/>
          <a:ext cx="582764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170C2A-345F-4E54-B9C3-E9160CB7C3BE}">
      <dsp:nvSpPr>
        <dsp:cNvPr id="0" name=""/>
        <dsp:cNvSpPr/>
      </dsp:nvSpPr>
      <dsp:spPr>
        <a:xfrm>
          <a:off x="0" y="0"/>
          <a:ext cx="5827644" cy="20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Will articulate and implement assessment processes for recognizing (“counting”) these activities toward promotion. </a:t>
          </a:r>
        </a:p>
      </dsp:txBody>
      <dsp:txXfrm>
        <a:off x="0" y="0"/>
        <a:ext cx="5827644" cy="2060574"/>
      </dsp:txXfrm>
    </dsp:sp>
    <dsp:sp modelId="{7691C50E-598F-4538-A63C-080D2A53C760}">
      <dsp:nvSpPr>
        <dsp:cNvPr id="0" name=""/>
        <dsp:cNvSpPr/>
      </dsp:nvSpPr>
      <dsp:spPr>
        <a:xfrm>
          <a:off x="0" y="2060574"/>
          <a:ext cx="582764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379F37-6386-442B-9159-651AC3D4BAA1}">
      <dsp:nvSpPr>
        <dsp:cNvPr id="0" name=""/>
        <dsp:cNvSpPr/>
      </dsp:nvSpPr>
      <dsp:spPr>
        <a:xfrm>
          <a:off x="0" y="2060574"/>
          <a:ext cx="5827644" cy="20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ts val="0"/>
            </a:spcAft>
            <a:buNone/>
          </a:pPr>
          <a:r>
            <a:rPr lang="en-US" sz="2600" kern="1200"/>
            <a:t>Will include a process of: </a:t>
          </a:r>
        </a:p>
        <a:p>
          <a:pPr marL="0" lvl="0" indent="0" algn="l" defTabSz="1155700">
            <a:lnSpc>
              <a:spcPct val="90000"/>
            </a:lnSpc>
            <a:spcBef>
              <a:spcPct val="0"/>
            </a:spcBef>
            <a:spcAft>
              <a:spcPts val="0"/>
            </a:spcAft>
            <a:buNone/>
          </a:pPr>
          <a:r>
            <a:rPr lang="en-US" sz="2600" kern="1200"/>
            <a:t>(1) Multi-level strategic communication and information gathering;</a:t>
          </a:r>
        </a:p>
        <a:p>
          <a:pPr marL="0" lvl="0" indent="0" algn="l" defTabSz="1155700">
            <a:lnSpc>
              <a:spcPct val="90000"/>
            </a:lnSpc>
            <a:spcBef>
              <a:spcPct val="0"/>
            </a:spcBef>
            <a:spcAft>
              <a:spcPts val="0"/>
            </a:spcAft>
            <a:buNone/>
          </a:pPr>
          <a:r>
            <a:rPr lang="en-US" sz="2600" kern="1200"/>
            <a:t>(2) Revision of promotion guidelines;</a:t>
          </a:r>
        </a:p>
        <a:p>
          <a:pPr marL="0" lvl="0" indent="0" algn="l" defTabSz="1155700">
            <a:lnSpc>
              <a:spcPct val="90000"/>
            </a:lnSpc>
            <a:spcBef>
              <a:spcPct val="0"/>
            </a:spcBef>
            <a:spcAft>
              <a:spcPts val="0"/>
            </a:spcAft>
            <a:buNone/>
          </a:pPr>
          <a:r>
            <a:rPr lang="en-US" sz="2600" kern="1200"/>
            <a:t>(3) Multi-level training.</a:t>
          </a:r>
        </a:p>
      </dsp:txBody>
      <dsp:txXfrm>
        <a:off x="0" y="2060574"/>
        <a:ext cx="5827644" cy="2060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F3FA6-6CDB-485F-93CC-5D70CFCB72AF}">
      <dsp:nvSpPr>
        <dsp:cNvPr id="0" name=""/>
        <dsp:cNvSpPr/>
      </dsp:nvSpPr>
      <dsp:spPr>
        <a:xfrm rot="5400000">
          <a:off x="1046462" y="972127"/>
          <a:ext cx="853739" cy="9719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E047F-F633-46D7-8F17-A947577678E3}">
      <dsp:nvSpPr>
        <dsp:cNvPr id="0" name=""/>
        <dsp:cNvSpPr/>
      </dsp:nvSpPr>
      <dsp:spPr>
        <a:xfrm>
          <a:off x="820273" y="25740"/>
          <a:ext cx="1437194" cy="10059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Critical examination of cultural barriers to advancement</a:t>
          </a:r>
        </a:p>
      </dsp:txBody>
      <dsp:txXfrm>
        <a:off x="869390" y="74857"/>
        <a:ext cx="1338960" cy="907755"/>
      </dsp:txXfrm>
    </dsp:sp>
    <dsp:sp modelId="{41D567C1-B718-45CE-8670-E1D208A56AA8}">
      <dsp:nvSpPr>
        <dsp:cNvPr id="0" name=""/>
        <dsp:cNvSpPr/>
      </dsp:nvSpPr>
      <dsp:spPr>
        <a:xfrm>
          <a:off x="2267685" y="121684"/>
          <a:ext cx="2549820" cy="81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Unexamined faculty beliefs and ideals</a:t>
          </a:r>
        </a:p>
        <a:p>
          <a:pPr marL="57150" lvl="1" indent="-57150" algn="l" defTabSz="488950">
            <a:lnSpc>
              <a:spcPct val="90000"/>
            </a:lnSpc>
            <a:spcBef>
              <a:spcPct val="0"/>
            </a:spcBef>
            <a:spcAft>
              <a:spcPct val="15000"/>
            </a:spcAft>
            <a:buChar char="•"/>
          </a:pPr>
          <a:r>
            <a:rPr lang="en-US" sz="1100" kern="1200" dirty="0"/>
            <a:t>One size fits all promotion criteria</a:t>
          </a:r>
        </a:p>
        <a:p>
          <a:pPr marL="57150" lvl="1" indent="-57150" algn="l" defTabSz="488950">
            <a:lnSpc>
              <a:spcPct val="90000"/>
            </a:lnSpc>
            <a:spcBef>
              <a:spcPct val="0"/>
            </a:spcBef>
            <a:spcAft>
              <a:spcPct val="15000"/>
            </a:spcAft>
            <a:buChar char="•"/>
          </a:pPr>
          <a:r>
            <a:rPr lang="en-US" sz="1100" kern="1200" dirty="0"/>
            <a:t>Insufficient methods for evaluating a comprehensive range of faculty activities</a:t>
          </a:r>
        </a:p>
        <a:p>
          <a:pPr marL="57150" lvl="1" indent="-57150" algn="l" defTabSz="400050">
            <a:lnSpc>
              <a:spcPct val="90000"/>
            </a:lnSpc>
            <a:spcBef>
              <a:spcPct val="0"/>
            </a:spcBef>
            <a:spcAft>
              <a:spcPct val="15000"/>
            </a:spcAft>
            <a:buChar char="•"/>
          </a:pPr>
          <a:endParaRPr lang="en-US" sz="900" kern="1200" dirty="0"/>
        </a:p>
      </dsp:txBody>
      <dsp:txXfrm>
        <a:off x="2267685" y="121684"/>
        <a:ext cx="2549820" cy="813085"/>
      </dsp:txXfrm>
    </dsp:sp>
    <dsp:sp modelId="{7D5B1352-F6E7-4A15-B335-DE3E1CDE3A80}">
      <dsp:nvSpPr>
        <dsp:cNvPr id="0" name=""/>
        <dsp:cNvSpPr/>
      </dsp:nvSpPr>
      <dsp:spPr>
        <a:xfrm rot="5400000">
          <a:off x="2599139" y="2102185"/>
          <a:ext cx="853739" cy="9719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65856-D668-42E9-81F1-4C4475D30DB2}">
      <dsp:nvSpPr>
        <dsp:cNvPr id="0" name=""/>
        <dsp:cNvSpPr/>
      </dsp:nvSpPr>
      <dsp:spPr>
        <a:xfrm>
          <a:off x="2372950" y="1155798"/>
          <a:ext cx="1437194" cy="10059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Participatory action research as a cultural change method</a:t>
          </a:r>
        </a:p>
      </dsp:txBody>
      <dsp:txXfrm>
        <a:off x="2422067" y="1204915"/>
        <a:ext cx="1338960" cy="907755"/>
      </dsp:txXfrm>
    </dsp:sp>
    <dsp:sp modelId="{149F7626-45BD-418B-A28E-DE15AE0B3D9E}">
      <dsp:nvSpPr>
        <dsp:cNvPr id="0" name=""/>
        <dsp:cNvSpPr/>
      </dsp:nvSpPr>
      <dsp:spPr>
        <a:xfrm>
          <a:off x="3847163" y="1251742"/>
          <a:ext cx="2411279" cy="81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In-depth interviews </a:t>
          </a:r>
        </a:p>
        <a:p>
          <a:pPr marL="57150" lvl="1" indent="-57150" algn="l" defTabSz="488950">
            <a:lnSpc>
              <a:spcPct val="90000"/>
            </a:lnSpc>
            <a:spcBef>
              <a:spcPct val="0"/>
            </a:spcBef>
            <a:spcAft>
              <a:spcPct val="15000"/>
            </a:spcAft>
            <a:buChar char="•"/>
          </a:pPr>
          <a:r>
            <a:rPr lang="en-US" sz="1100" kern="1200" dirty="0"/>
            <a:t>Focus groups</a:t>
          </a:r>
        </a:p>
        <a:p>
          <a:pPr marL="57150" lvl="1" indent="-57150" algn="l" defTabSz="488950">
            <a:lnSpc>
              <a:spcPct val="90000"/>
            </a:lnSpc>
            <a:spcBef>
              <a:spcPct val="0"/>
            </a:spcBef>
            <a:spcAft>
              <a:spcPct val="15000"/>
            </a:spcAft>
            <a:buChar char="•"/>
          </a:pPr>
          <a:r>
            <a:rPr lang="en-US" sz="1100" kern="1200" dirty="0"/>
            <a:t>Multi-level engagement</a:t>
          </a:r>
        </a:p>
        <a:p>
          <a:pPr marL="57150" lvl="1" indent="-57150" algn="l" defTabSz="488950">
            <a:lnSpc>
              <a:spcPct val="90000"/>
            </a:lnSpc>
            <a:spcBef>
              <a:spcPct val="0"/>
            </a:spcBef>
            <a:spcAft>
              <a:spcPct val="15000"/>
            </a:spcAft>
            <a:buChar char="•"/>
          </a:pPr>
          <a:r>
            <a:rPr lang="en-US" sz="1100" kern="1200" dirty="0"/>
            <a:t>Emergent and iterative learning</a:t>
          </a:r>
        </a:p>
      </dsp:txBody>
      <dsp:txXfrm>
        <a:off x="3847163" y="1251742"/>
        <a:ext cx="2411279" cy="813085"/>
      </dsp:txXfrm>
    </dsp:sp>
    <dsp:sp modelId="{1F7BC808-6829-4981-AF05-01A11B58F7E0}">
      <dsp:nvSpPr>
        <dsp:cNvPr id="0" name=""/>
        <dsp:cNvSpPr/>
      </dsp:nvSpPr>
      <dsp:spPr>
        <a:xfrm rot="5400000">
          <a:off x="4151817" y="3232244"/>
          <a:ext cx="853739" cy="9719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2BCB0B-18AD-4CA8-9A3C-FA8242B3ACA4}">
      <dsp:nvSpPr>
        <dsp:cNvPr id="0" name=""/>
        <dsp:cNvSpPr/>
      </dsp:nvSpPr>
      <dsp:spPr>
        <a:xfrm>
          <a:off x="3925627" y="2285856"/>
          <a:ext cx="1437194" cy="10059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Cultivating a critical mass of faculty change agents</a:t>
          </a:r>
        </a:p>
      </dsp:txBody>
      <dsp:txXfrm>
        <a:off x="3974744" y="2334973"/>
        <a:ext cx="1338960" cy="907755"/>
      </dsp:txXfrm>
    </dsp:sp>
    <dsp:sp modelId="{9C571739-C589-4BA7-A29C-5BE7B5B35D7D}">
      <dsp:nvSpPr>
        <dsp:cNvPr id="0" name=""/>
        <dsp:cNvSpPr/>
      </dsp:nvSpPr>
      <dsp:spPr>
        <a:xfrm>
          <a:off x="5401546" y="2381800"/>
          <a:ext cx="2608377" cy="81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Consciousness raising</a:t>
          </a:r>
        </a:p>
        <a:p>
          <a:pPr marL="57150" lvl="1" indent="-57150" algn="l" defTabSz="488950">
            <a:lnSpc>
              <a:spcPct val="90000"/>
            </a:lnSpc>
            <a:spcBef>
              <a:spcPct val="0"/>
            </a:spcBef>
            <a:spcAft>
              <a:spcPct val="15000"/>
            </a:spcAft>
            <a:buChar char="•"/>
          </a:pPr>
          <a:r>
            <a:rPr lang="en-US" sz="1100" kern="1200" dirty="0"/>
            <a:t>Reframing entrenched ideals</a:t>
          </a:r>
        </a:p>
        <a:p>
          <a:pPr marL="57150" lvl="1" indent="-57150" algn="l" defTabSz="488950">
            <a:lnSpc>
              <a:spcPct val="90000"/>
            </a:lnSpc>
            <a:spcBef>
              <a:spcPct val="0"/>
            </a:spcBef>
            <a:spcAft>
              <a:spcPct val="15000"/>
            </a:spcAft>
            <a:buChar char="•"/>
          </a:pPr>
          <a:r>
            <a:rPr lang="en-US" sz="1100" kern="1200" dirty="0"/>
            <a:t>Engaging with resistance</a:t>
          </a:r>
        </a:p>
      </dsp:txBody>
      <dsp:txXfrm>
        <a:off x="5401546" y="2381800"/>
        <a:ext cx="2608377" cy="813085"/>
      </dsp:txXfrm>
    </dsp:sp>
    <dsp:sp modelId="{31573C5E-AE88-47FF-8C7E-8793AA93AEE4}">
      <dsp:nvSpPr>
        <dsp:cNvPr id="0" name=""/>
        <dsp:cNvSpPr/>
      </dsp:nvSpPr>
      <dsp:spPr>
        <a:xfrm>
          <a:off x="5478305" y="3415915"/>
          <a:ext cx="1437194" cy="100598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Signs of deep change </a:t>
          </a:r>
        </a:p>
      </dsp:txBody>
      <dsp:txXfrm>
        <a:off x="5527422" y="3465032"/>
        <a:ext cx="1338960" cy="907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180AC-C4A2-46A3-85A2-523F75FF54CC}">
      <dsp:nvSpPr>
        <dsp:cNvPr id="0" name=""/>
        <dsp:cNvSpPr/>
      </dsp:nvSpPr>
      <dsp:spPr>
        <a:xfrm>
          <a:off x="0" y="4606"/>
          <a:ext cx="6588691" cy="981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FEA0F-BA8A-4236-83FE-93FAAE481844}">
      <dsp:nvSpPr>
        <dsp:cNvPr id="0" name=""/>
        <dsp:cNvSpPr/>
      </dsp:nvSpPr>
      <dsp:spPr>
        <a:xfrm>
          <a:off x="296829" y="225389"/>
          <a:ext cx="539690" cy="53969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D564F-0769-414A-9ADE-BA8197CC1623}">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Insufficient methods for evaluating a broader range </a:t>
          </a:r>
          <a:r>
            <a:rPr lang="en-US" sz="1900" kern="1200"/>
            <a:t>of activities.</a:t>
          </a:r>
          <a:endParaRPr lang="en-US" sz="1900" kern="1200" dirty="0"/>
        </a:p>
      </dsp:txBody>
      <dsp:txXfrm>
        <a:off x="1133349" y="4606"/>
        <a:ext cx="5455341" cy="981254"/>
      </dsp:txXfrm>
    </dsp:sp>
    <dsp:sp modelId="{7929125D-2608-487C-9AF8-1522F6DE6132}">
      <dsp:nvSpPr>
        <dsp:cNvPr id="0" name=""/>
        <dsp:cNvSpPr/>
      </dsp:nvSpPr>
      <dsp:spPr>
        <a:xfrm>
          <a:off x="0" y="1231175"/>
          <a:ext cx="6588691" cy="981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529E0-595F-48F8-A607-73C64A1D506E}">
      <dsp:nvSpPr>
        <dsp:cNvPr id="0" name=""/>
        <dsp:cNvSpPr/>
      </dsp:nvSpPr>
      <dsp:spPr>
        <a:xfrm>
          <a:off x="296829" y="1451957"/>
          <a:ext cx="539690" cy="53969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53713B-3FF1-431D-9C28-CBBB076CBDBD}">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A tendency to use “one size fits all” methods.</a:t>
          </a:r>
        </a:p>
      </dsp:txBody>
      <dsp:txXfrm>
        <a:off x="1133349" y="1231175"/>
        <a:ext cx="5455341" cy="981254"/>
      </dsp:txXfrm>
    </dsp:sp>
    <dsp:sp modelId="{CF0541E9-4D23-46C1-9E45-AF4D2167DC00}">
      <dsp:nvSpPr>
        <dsp:cNvPr id="0" name=""/>
        <dsp:cNvSpPr/>
      </dsp:nvSpPr>
      <dsp:spPr>
        <a:xfrm>
          <a:off x="0" y="2457744"/>
          <a:ext cx="6588691" cy="9812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354F-B8A5-495C-849E-7E704963816B}">
      <dsp:nvSpPr>
        <dsp:cNvPr id="0" name=""/>
        <dsp:cNvSpPr/>
      </dsp:nvSpPr>
      <dsp:spPr>
        <a:xfrm>
          <a:off x="296829" y="2678526"/>
          <a:ext cx="539690" cy="53969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1F65D-1A59-431B-9DC4-D81C70A8520E}">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Over-reliance on standardized assessment tools and single-item measures.</a:t>
          </a:r>
        </a:p>
      </dsp:txBody>
      <dsp:txXfrm>
        <a:off x="1133349" y="2457744"/>
        <a:ext cx="5455341" cy="981254"/>
      </dsp:txXfrm>
    </dsp:sp>
    <dsp:sp modelId="{B3BFB4D0-A239-4F7A-87CF-B369547AE311}">
      <dsp:nvSpPr>
        <dsp:cNvPr id="0" name=""/>
        <dsp:cNvSpPr/>
      </dsp:nvSpPr>
      <dsp:spPr>
        <a:xfrm>
          <a:off x="0" y="3684312"/>
          <a:ext cx="6588691" cy="9812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970A6-6BBB-48E2-A33A-95665C107CA5}">
      <dsp:nvSpPr>
        <dsp:cNvPr id="0" name=""/>
        <dsp:cNvSpPr/>
      </dsp:nvSpPr>
      <dsp:spPr>
        <a:xfrm>
          <a:off x="296829" y="3905095"/>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57EC5-DDE0-430F-B2E4-78FB184B9F3D}">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Inexperience in differential assessment.</a:t>
          </a:r>
        </a:p>
      </dsp:txBody>
      <dsp:txXfrm>
        <a:off x="1133349" y="3684312"/>
        <a:ext cx="5455341" cy="981254"/>
      </dsp:txXfrm>
    </dsp:sp>
    <dsp:sp modelId="{2533B5D1-FEAB-4807-89DD-86281998B7FA}">
      <dsp:nvSpPr>
        <dsp:cNvPr id="0" name=""/>
        <dsp:cNvSpPr/>
      </dsp:nvSpPr>
      <dsp:spPr>
        <a:xfrm>
          <a:off x="0" y="4910881"/>
          <a:ext cx="6588691" cy="9812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77FF5-F22E-4D3D-A341-DB6C1183A270}">
      <dsp:nvSpPr>
        <dsp:cNvPr id="0" name=""/>
        <dsp:cNvSpPr/>
      </dsp:nvSpPr>
      <dsp:spPr>
        <a:xfrm>
          <a:off x="296829" y="5131663"/>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78859-6D9C-49BF-A96B-4B57B58F18CC}">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dirty="0"/>
            <a:t>Inexperience in reading portfolios holistically.</a:t>
          </a:r>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ED603-BED4-DB42-A41C-C21FE45E490C}" type="datetimeFigureOut">
              <a:rPr lang="en-US" smtClean="0"/>
              <a:t>4/26/23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0B604A-C58D-594B-88B6-2AB860F818E4}" type="slidenum">
              <a:rPr lang="en-US" smtClean="0"/>
              <a:t>‹#›</a:t>
            </a:fld>
            <a:endParaRPr lang="en-US" dirty="0"/>
          </a:p>
        </p:txBody>
      </p:sp>
    </p:spTree>
    <p:extLst>
      <p:ext uri="{BB962C8B-B14F-4D97-AF65-F5344CB8AC3E}">
        <p14:creationId xmlns:p14="http://schemas.microsoft.com/office/powerpoint/2010/main" val="3446845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1</a:t>
            </a:fld>
            <a:endParaRPr lang="en-US" dirty="0"/>
          </a:p>
        </p:txBody>
      </p:sp>
    </p:spTree>
    <p:extLst>
      <p:ext uri="{BB962C8B-B14F-4D97-AF65-F5344CB8AC3E}">
        <p14:creationId xmlns:p14="http://schemas.microsoft.com/office/powerpoint/2010/main" val="212094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5</a:t>
            </a:fld>
            <a:endParaRPr lang="en-US" dirty="0"/>
          </a:p>
        </p:txBody>
      </p:sp>
    </p:spTree>
    <p:extLst>
      <p:ext uri="{BB962C8B-B14F-4D97-AF65-F5344CB8AC3E}">
        <p14:creationId xmlns:p14="http://schemas.microsoft.com/office/powerpoint/2010/main" val="337431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8</a:t>
            </a:fld>
            <a:endParaRPr lang="en-US" dirty="0"/>
          </a:p>
        </p:txBody>
      </p:sp>
    </p:spTree>
    <p:extLst>
      <p:ext uri="{BB962C8B-B14F-4D97-AF65-F5344CB8AC3E}">
        <p14:creationId xmlns:p14="http://schemas.microsoft.com/office/powerpoint/2010/main" val="185896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10</a:t>
            </a:fld>
            <a:endParaRPr lang="en-US" dirty="0"/>
          </a:p>
        </p:txBody>
      </p:sp>
    </p:spTree>
    <p:extLst>
      <p:ext uri="{BB962C8B-B14F-4D97-AF65-F5344CB8AC3E}">
        <p14:creationId xmlns:p14="http://schemas.microsoft.com/office/powerpoint/2010/main" val="348093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counter to the traditional view of higher education that faculty must assimilate themselves into the culture as it is and as it has been.</a:t>
            </a:r>
          </a:p>
          <a:p>
            <a:r>
              <a:rPr lang="en-US" dirty="0"/>
              <a:t>Alignment leads to success vs. assimilation leads to stress, burnout, reduced productivity, lower student success.</a:t>
            </a:r>
          </a:p>
          <a:p>
            <a:endParaRPr lang="en-US" dirty="0"/>
          </a:p>
        </p:txBody>
      </p:sp>
      <p:sp>
        <p:nvSpPr>
          <p:cNvPr id="4" name="Slide Number Placeholder 3"/>
          <p:cNvSpPr>
            <a:spLocks noGrp="1"/>
          </p:cNvSpPr>
          <p:nvPr>
            <p:ph type="sldNum" sz="quarter" idx="10"/>
          </p:nvPr>
        </p:nvSpPr>
        <p:spPr/>
        <p:txBody>
          <a:bodyPr/>
          <a:lstStyle/>
          <a:p>
            <a:fld id="{AE0B604A-C58D-594B-88B6-2AB860F818E4}" type="slidenum">
              <a:rPr lang="en-US" smtClean="0"/>
              <a:t>12</a:t>
            </a:fld>
            <a:endParaRPr lang="en-US"/>
          </a:p>
        </p:txBody>
      </p:sp>
    </p:spTree>
    <p:extLst>
      <p:ext uri="{BB962C8B-B14F-4D97-AF65-F5344CB8AC3E}">
        <p14:creationId xmlns:p14="http://schemas.microsoft.com/office/powerpoint/2010/main" val="154135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13</a:t>
            </a:fld>
            <a:endParaRPr lang="en-US" dirty="0"/>
          </a:p>
        </p:txBody>
      </p:sp>
    </p:spTree>
    <p:extLst>
      <p:ext uri="{BB962C8B-B14F-4D97-AF65-F5344CB8AC3E}">
        <p14:creationId xmlns:p14="http://schemas.microsoft.com/office/powerpoint/2010/main" val="379135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B604A-C58D-594B-88B6-2AB860F818E4}" type="slidenum">
              <a:rPr lang="en-US" smtClean="0"/>
              <a:t>15</a:t>
            </a:fld>
            <a:endParaRPr lang="en-US" dirty="0"/>
          </a:p>
        </p:txBody>
      </p:sp>
    </p:spTree>
    <p:extLst>
      <p:ext uri="{BB962C8B-B14F-4D97-AF65-F5344CB8AC3E}">
        <p14:creationId xmlns:p14="http://schemas.microsoft.com/office/powerpoint/2010/main" val="198959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88C74-D9D5-464B-9A72-B3FDC9CD0399}"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56460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88C74-D9D5-464B-9A72-B3FDC9CD0399}"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300431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88C74-D9D5-464B-9A72-B3FDC9CD0399}"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2465940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896F0A-A863-A248-962D-B950315F01D6}" type="datetime1">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057FF-74AF-47E4-9296-67850A3ED3CE}" type="slidenum">
              <a:rPr lang="en-US" smtClean="0"/>
              <a:t>‹#›</a:t>
            </a:fld>
            <a:endParaRPr lang="en-US"/>
          </a:p>
        </p:txBody>
      </p:sp>
    </p:spTree>
    <p:extLst>
      <p:ext uri="{BB962C8B-B14F-4D97-AF65-F5344CB8AC3E}">
        <p14:creationId xmlns:p14="http://schemas.microsoft.com/office/powerpoint/2010/main" val="174671953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88C74-D9D5-464B-9A72-B3FDC9CD0399}"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132704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88C74-D9D5-464B-9A72-B3FDC9CD0399}" type="datetimeFigureOut">
              <a:rPr lang="en-US" smtClean="0"/>
              <a:t>4/26/23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303065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388C74-D9D5-464B-9A72-B3FDC9CD0399}"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15719748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388C74-D9D5-464B-9A72-B3FDC9CD0399}" type="datetimeFigureOut">
              <a:rPr lang="en-US" smtClean="0"/>
              <a:t>4/26/23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26664803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388C74-D9D5-464B-9A72-B3FDC9CD0399}" type="datetimeFigureOut">
              <a:rPr lang="en-US" smtClean="0"/>
              <a:t>4/26/23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2956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88C74-D9D5-464B-9A72-B3FDC9CD0399}" type="datetimeFigureOut">
              <a:rPr lang="en-US" smtClean="0"/>
              <a:t>4/26/23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271253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88C74-D9D5-464B-9A72-B3FDC9CD0399}"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15620910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88C74-D9D5-464B-9A72-B3FDC9CD0399}" type="datetimeFigureOut">
              <a:rPr lang="en-US" smtClean="0"/>
              <a:t>4/26/23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DD899-6D28-4A1D-ACB6-A95631A4A1CB}" type="slidenum">
              <a:rPr lang="en-US" smtClean="0"/>
              <a:t>‹#›</a:t>
            </a:fld>
            <a:endParaRPr lang="en-US" dirty="0"/>
          </a:p>
        </p:txBody>
      </p:sp>
    </p:spTree>
    <p:extLst>
      <p:ext uri="{BB962C8B-B14F-4D97-AF65-F5344CB8AC3E}">
        <p14:creationId xmlns:p14="http://schemas.microsoft.com/office/powerpoint/2010/main" val="360984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8C74-D9D5-464B-9A72-B3FDC9CD0399}" type="datetimeFigureOut">
              <a:rPr lang="en-US" smtClean="0"/>
              <a:t>4/26/23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DD899-6D28-4A1D-ACB6-A95631A4A1CB}" type="slidenum">
              <a:rPr lang="en-US" smtClean="0"/>
              <a:t>‹#›</a:t>
            </a:fld>
            <a:endParaRPr lang="en-US" dirty="0"/>
          </a:p>
        </p:txBody>
      </p:sp>
    </p:spTree>
    <p:extLst>
      <p:ext uri="{BB962C8B-B14F-4D97-AF65-F5344CB8AC3E}">
        <p14:creationId xmlns:p14="http://schemas.microsoft.com/office/powerpoint/2010/main" val="25013069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D3E573C-3958-42CC-A225-6B8B07B0F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337AE4E8-E01E-4FD9-89B2-91EF5C7DD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396758 w 12192000"/>
              <a:gd name="connsiteY0" fmla="*/ 10203 h 6858000"/>
              <a:gd name="connsiteX1" fmla="*/ 5392866 w 12192000"/>
              <a:gd name="connsiteY1" fmla="*/ 11426 h 6858000"/>
              <a:gd name="connsiteX2" fmla="*/ 5281815 w 12192000"/>
              <a:gd name="connsiteY2" fmla="*/ 43431 h 6858000"/>
              <a:gd name="connsiteX3" fmla="*/ 5060816 w 12192000"/>
              <a:gd name="connsiteY3" fmla="*/ 140336 h 6858000"/>
              <a:gd name="connsiteX4" fmla="*/ 5019170 w 12192000"/>
              <a:gd name="connsiteY4" fmla="*/ 180311 h 6858000"/>
              <a:gd name="connsiteX5" fmla="*/ 4674779 w 12192000"/>
              <a:gd name="connsiteY5" fmla="*/ 441672 h 6858000"/>
              <a:gd name="connsiteX6" fmla="*/ 4740661 w 12192000"/>
              <a:gd name="connsiteY6" fmla="*/ 497083 h 6858000"/>
              <a:gd name="connsiteX7" fmla="*/ 4618372 w 12192000"/>
              <a:gd name="connsiteY7" fmla="*/ 563372 h 6858000"/>
              <a:gd name="connsiteX8" fmla="*/ 4590828 w 12192000"/>
              <a:gd name="connsiteY8" fmla="*/ 591204 h 6858000"/>
              <a:gd name="connsiteX9" fmla="*/ 4614185 w 12192000"/>
              <a:gd name="connsiteY9" fmla="*/ 624601 h 6858000"/>
              <a:gd name="connsiteX10" fmla="*/ 4664862 w 12192000"/>
              <a:gd name="connsiteY10" fmla="*/ 647878 h 6858000"/>
              <a:gd name="connsiteX11" fmla="*/ 4732066 w 12192000"/>
              <a:gd name="connsiteY11" fmla="*/ 706829 h 6858000"/>
              <a:gd name="connsiteX12" fmla="*/ 4729423 w 12192000"/>
              <a:gd name="connsiteY12" fmla="*/ 752878 h 6858000"/>
              <a:gd name="connsiteX13" fmla="*/ 4689540 w 12192000"/>
              <a:gd name="connsiteY13" fmla="*/ 836372 h 6858000"/>
              <a:gd name="connsiteX14" fmla="*/ 4749475 w 12192000"/>
              <a:gd name="connsiteY14" fmla="*/ 923661 h 6858000"/>
              <a:gd name="connsiteX15" fmla="*/ 4780322 w 12192000"/>
              <a:gd name="connsiteY15" fmla="*/ 949468 h 6858000"/>
              <a:gd name="connsiteX16" fmla="*/ 4720828 w 12192000"/>
              <a:gd name="connsiteY16" fmla="*/ 958323 h 6858000"/>
              <a:gd name="connsiteX17" fmla="*/ 4700119 w 12192000"/>
              <a:gd name="connsiteY17" fmla="*/ 994757 h 6858000"/>
              <a:gd name="connsiteX18" fmla="*/ 4690862 w 12192000"/>
              <a:gd name="connsiteY18" fmla="*/ 1012975 h 6858000"/>
              <a:gd name="connsiteX19" fmla="*/ 4634676 w 12192000"/>
              <a:gd name="connsiteY19" fmla="*/ 1127083 h 6858000"/>
              <a:gd name="connsiteX20" fmla="*/ 4644152 w 12192000"/>
              <a:gd name="connsiteY20" fmla="*/ 1158961 h 6858000"/>
              <a:gd name="connsiteX21" fmla="*/ 4737797 w 12192000"/>
              <a:gd name="connsiteY21" fmla="*/ 1313047 h 6858000"/>
              <a:gd name="connsiteX22" fmla="*/ 4638204 w 12192000"/>
              <a:gd name="connsiteY22" fmla="*/ 1356058 h 6858000"/>
              <a:gd name="connsiteX23" fmla="*/ 4632253 w 12192000"/>
              <a:gd name="connsiteY23" fmla="*/ 1428925 h 6858000"/>
              <a:gd name="connsiteX24" fmla="*/ 4581575 w 12192000"/>
              <a:gd name="connsiteY24" fmla="*/ 1510395 h 6858000"/>
              <a:gd name="connsiteX25" fmla="*/ 4470084 w 12192000"/>
              <a:gd name="connsiteY25" fmla="*/ 1625011 h 6858000"/>
              <a:gd name="connsiteX26" fmla="*/ 4406845 w 12192000"/>
              <a:gd name="connsiteY26" fmla="*/ 1701926 h 6858000"/>
              <a:gd name="connsiteX27" fmla="*/ 4515913 w 12192000"/>
              <a:gd name="connsiteY27" fmla="*/ 1722418 h 6858000"/>
              <a:gd name="connsiteX28" fmla="*/ 4532879 w 12192000"/>
              <a:gd name="connsiteY28" fmla="*/ 1734311 h 6858000"/>
              <a:gd name="connsiteX29" fmla="*/ 4519880 w 12192000"/>
              <a:gd name="connsiteY29" fmla="*/ 1774792 h 6858000"/>
              <a:gd name="connsiteX30" fmla="*/ 4502473 w 12192000"/>
              <a:gd name="connsiteY30" fmla="*/ 1815024 h 6858000"/>
              <a:gd name="connsiteX31" fmla="*/ 4514592 w 12192000"/>
              <a:gd name="connsiteY31" fmla="*/ 1846649 h 6858000"/>
              <a:gd name="connsiteX32" fmla="*/ 4599644 w 12192000"/>
              <a:gd name="connsiteY32" fmla="*/ 1983529 h 6858000"/>
              <a:gd name="connsiteX33" fmla="*/ 4669490 w 12192000"/>
              <a:gd name="connsiteY33" fmla="*/ 2037925 h 6858000"/>
              <a:gd name="connsiteX34" fmla="*/ 4828575 w 12192000"/>
              <a:gd name="connsiteY34" fmla="*/ 2285118 h 6858000"/>
              <a:gd name="connsiteX35" fmla="*/ 4878593 w 12192000"/>
              <a:gd name="connsiteY35" fmla="*/ 2365322 h 6858000"/>
              <a:gd name="connsiteX36" fmla="*/ 4841575 w 12192000"/>
              <a:gd name="connsiteY36" fmla="*/ 2393659 h 6858000"/>
              <a:gd name="connsiteX37" fmla="*/ 4912527 w 12192000"/>
              <a:gd name="connsiteY37" fmla="*/ 2477660 h 6858000"/>
              <a:gd name="connsiteX38" fmla="*/ 4996035 w 12192000"/>
              <a:gd name="connsiteY38" fmla="*/ 2571021 h 6858000"/>
              <a:gd name="connsiteX39" fmla="*/ 5017848 w 12192000"/>
              <a:gd name="connsiteY39" fmla="*/ 2595818 h 6858000"/>
              <a:gd name="connsiteX40" fmla="*/ 6739364 w 12192000"/>
              <a:gd name="connsiteY40" fmla="*/ 3428225 h 6858000"/>
              <a:gd name="connsiteX41" fmla="*/ 7193263 w 12192000"/>
              <a:gd name="connsiteY41" fmla="*/ 3305514 h 6858000"/>
              <a:gd name="connsiteX42" fmla="*/ 7372843 w 12192000"/>
              <a:gd name="connsiteY42" fmla="*/ 3210130 h 6858000"/>
              <a:gd name="connsiteX43" fmla="*/ 7602877 w 12192000"/>
              <a:gd name="connsiteY43" fmla="*/ 3057057 h 6858000"/>
              <a:gd name="connsiteX44" fmla="*/ 7848777 w 12192000"/>
              <a:gd name="connsiteY44" fmla="*/ 2933840 h 6858000"/>
              <a:gd name="connsiteX45" fmla="*/ 7932507 w 12192000"/>
              <a:gd name="connsiteY45" fmla="*/ 2820997 h 6858000"/>
              <a:gd name="connsiteX46" fmla="*/ 7961812 w 12192000"/>
              <a:gd name="connsiteY46" fmla="*/ 2789372 h 6858000"/>
              <a:gd name="connsiteX47" fmla="*/ 8035185 w 12192000"/>
              <a:gd name="connsiteY47" fmla="*/ 2748129 h 6858000"/>
              <a:gd name="connsiteX48" fmla="*/ 8163202 w 12192000"/>
              <a:gd name="connsiteY48" fmla="*/ 2659069 h 6858000"/>
              <a:gd name="connsiteX49" fmla="*/ 8116270 w 12192000"/>
              <a:gd name="connsiteY49" fmla="*/ 2638828 h 6858000"/>
              <a:gd name="connsiteX50" fmla="*/ 7981202 w 12192000"/>
              <a:gd name="connsiteY50" fmla="*/ 2692720 h 6858000"/>
              <a:gd name="connsiteX51" fmla="*/ 7882928 w 12192000"/>
              <a:gd name="connsiteY51" fmla="*/ 2707140 h 6858000"/>
              <a:gd name="connsiteX52" fmla="*/ 8021303 w 12192000"/>
              <a:gd name="connsiteY52" fmla="*/ 2613022 h 6858000"/>
              <a:gd name="connsiteX53" fmla="*/ 8155270 w 12192000"/>
              <a:gd name="connsiteY53" fmla="*/ 2490563 h 6858000"/>
              <a:gd name="connsiteX54" fmla="*/ 8051930 w 12192000"/>
              <a:gd name="connsiteY54" fmla="*/ 2514093 h 6858000"/>
              <a:gd name="connsiteX55" fmla="*/ 8047523 w 12192000"/>
              <a:gd name="connsiteY55" fmla="*/ 2497647 h 6858000"/>
              <a:gd name="connsiteX56" fmla="*/ 8136981 w 12192000"/>
              <a:gd name="connsiteY56" fmla="*/ 2351913 h 6858000"/>
              <a:gd name="connsiteX57" fmla="*/ 8181271 w 12192000"/>
              <a:gd name="connsiteY57" fmla="*/ 2293214 h 6858000"/>
              <a:gd name="connsiteX58" fmla="*/ 8380457 w 12192000"/>
              <a:gd name="connsiteY58" fmla="*/ 2116360 h 6858000"/>
              <a:gd name="connsiteX59" fmla="*/ 8191404 w 12192000"/>
              <a:gd name="connsiteY59" fmla="*/ 2195300 h 6858000"/>
              <a:gd name="connsiteX60" fmla="*/ 8386627 w 12192000"/>
              <a:gd name="connsiteY60" fmla="*/ 2023250 h 6858000"/>
              <a:gd name="connsiteX61" fmla="*/ 8481372 w 12192000"/>
              <a:gd name="connsiteY61" fmla="*/ 1959745 h 6858000"/>
              <a:gd name="connsiteX62" fmla="*/ 8505390 w 12192000"/>
              <a:gd name="connsiteY62" fmla="*/ 1922299 h 6858000"/>
              <a:gd name="connsiteX63" fmla="*/ 8463305 w 12192000"/>
              <a:gd name="connsiteY63" fmla="*/ 1914202 h 6858000"/>
              <a:gd name="connsiteX64" fmla="*/ 8334185 w 12192000"/>
              <a:gd name="connsiteY64" fmla="*/ 1928626 h 6858000"/>
              <a:gd name="connsiteX65" fmla="*/ 8493491 w 12192000"/>
              <a:gd name="connsiteY65" fmla="*/ 1812998 h 6858000"/>
              <a:gd name="connsiteX66" fmla="*/ 8374066 w 12192000"/>
              <a:gd name="connsiteY66" fmla="*/ 1830708 h 6858000"/>
              <a:gd name="connsiteX67" fmla="*/ 8339694 w 12192000"/>
              <a:gd name="connsiteY67" fmla="*/ 1785166 h 6858000"/>
              <a:gd name="connsiteX68" fmla="*/ 8284168 w 12192000"/>
              <a:gd name="connsiteY68" fmla="*/ 1711540 h 6858000"/>
              <a:gd name="connsiteX69" fmla="*/ 8245831 w 12192000"/>
              <a:gd name="connsiteY69" fmla="*/ 1670552 h 6858000"/>
              <a:gd name="connsiteX70" fmla="*/ 8229745 w 12192000"/>
              <a:gd name="connsiteY70" fmla="*/ 1541517 h 6858000"/>
              <a:gd name="connsiteX71" fmla="*/ 8262796 w 12192000"/>
              <a:gd name="connsiteY71" fmla="*/ 1400336 h 6858000"/>
              <a:gd name="connsiteX72" fmla="*/ 8352254 w 12192000"/>
              <a:gd name="connsiteY72" fmla="*/ 1328987 h 6858000"/>
              <a:gd name="connsiteX73" fmla="*/ 8326473 w 12192000"/>
              <a:gd name="connsiteY73" fmla="*/ 1248781 h 6858000"/>
              <a:gd name="connsiteX74" fmla="*/ 8136099 w 12192000"/>
              <a:gd name="connsiteY74" fmla="*/ 1297360 h 6858000"/>
              <a:gd name="connsiteX75" fmla="*/ 8420998 w 12192000"/>
              <a:gd name="connsiteY75" fmla="*/ 1106336 h 6858000"/>
              <a:gd name="connsiteX76" fmla="*/ 8373186 w 12192000"/>
              <a:gd name="connsiteY76" fmla="*/ 1096722 h 6858000"/>
              <a:gd name="connsiteX77" fmla="*/ 8375169 w 12192000"/>
              <a:gd name="connsiteY77" fmla="*/ 1081794 h 6858000"/>
              <a:gd name="connsiteX78" fmla="*/ 8372084 w 12192000"/>
              <a:gd name="connsiteY78" fmla="*/ 989950 h 6858000"/>
              <a:gd name="connsiteX79" fmla="*/ 8364151 w 12192000"/>
              <a:gd name="connsiteY79" fmla="*/ 947697 h 6858000"/>
              <a:gd name="connsiteX80" fmla="*/ 8376711 w 12192000"/>
              <a:gd name="connsiteY80" fmla="*/ 899118 h 6858000"/>
              <a:gd name="connsiteX81" fmla="*/ 8162981 w 12192000"/>
              <a:gd name="connsiteY81" fmla="*/ 918094 h 6858000"/>
              <a:gd name="connsiteX82" fmla="*/ 8069999 w 12192000"/>
              <a:gd name="connsiteY82" fmla="*/ 906961 h 6858000"/>
              <a:gd name="connsiteX83" fmla="*/ 7907827 w 12192000"/>
              <a:gd name="connsiteY83" fmla="*/ 903926 h 6858000"/>
              <a:gd name="connsiteX84" fmla="*/ 7832692 w 12192000"/>
              <a:gd name="connsiteY84" fmla="*/ 913287 h 6858000"/>
              <a:gd name="connsiteX85" fmla="*/ 7768573 w 12192000"/>
              <a:gd name="connsiteY85" fmla="*/ 901144 h 6858000"/>
              <a:gd name="connsiteX86" fmla="*/ 7830048 w 12192000"/>
              <a:gd name="connsiteY86" fmla="*/ 843963 h 6858000"/>
              <a:gd name="connsiteX87" fmla="*/ 7916642 w 12192000"/>
              <a:gd name="connsiteY87" fmla="*/ 844721 h 6858000"/>
              <a:gd name="connsiteX88" fmla="*/ 7978337 w 12192000"/>
              <a:gd name="connsiteY88" fmla="*/ 807530 h 6858000"/>
              <a:gd name="connsiteX89" fmla="*/ 8037167 w 12192000"/>
              <a:gd name="connsiteY89" fmla="*/ 740226 h 6858000"/>
              <a:gd name="connsiteX90" fmla="*/ 8244728 w 12192000"/>
              <a:gd name="connsiteY90" fmla="*/ 632950 h 6858000"/>
              <a:gd name="connsiteX91" fmla="*/ 8282626 w 12192000"/>
              <a:gd name="connsiteY91" fmla="*/ 592216 h 6858000"/>
              <a:gd name="connsiteX92" fmla="*/ 7689250 w 12192000"/>
              <a:gd name="connsiteY92" fmla="*/ 747818 h 6858000"/>
              <a:gd name="connsiteX93" fmla="*/ 7872573 w 12192000"/>
              <a:gd name="connsiteY93" fmla="*/ 682541 h 6858000"/>
              <a:gd name="connsiteX94" fmla="*/ 7748521 w 12192000"/>
              <a:gd name="connsiteY94" fmla="*/ 694433 h 6858000"/>
              <a:gd name="connsiteX95" fmla="*/ 7679775 w 12192000"/>
              <a:gd name="connsiteY95" fmla="*/ 650662 h 6858000"/>
              <a:gd name="connsiteX96" fmla="*/ 7680657 w 12192000"/>
              <a:gd name="connsiteY96" fmla="*/ 638264 h 6858000"/>
              <a:gd name="connsiteX97" fmla="*/ 7731115 w 12192000"/>
              <a:gd name="connsiteY97" fmla="*/ 597528 h 6858000"/>
              <a:gd name="connsiteX98" fmla="*/ 7760642 w 12192000"/>
              <a:gd name="connsiteY98" fmla="*/ 571216 h 6858000"/>
              <a:gd name="connsiteX99" fmla="*/ 7841505 w 12192000"/>
              <a:gd name="connsiteY99" fmla="*/ 476336 h 6858000"/>
              <a:gd name="connsiteX100" fmla="*/ 7783776 w 12192000"/>
              <a:gd name="connsiteY100" fmla="*/ 466216 h 6858000"/>
              <a:gd name="connsiteX101" fmla="*/ 7762403 w 12192000"/>
              <a:gd name="connsiteY101" fmla="*/ 446481 h 6858000"/>
              <a:gd name="connsiteX102" fmla="*/ 7778488 w 12192000"/>
              <a:gd name="connsiteY102" fmla="*/ 418650 h 6858000"/>
              <a:gd name="connsiteX103" fmla="*/ 7957184 w 12192000"/>
              <a:gd name="connsiteY103" fmla="*/ 333131 h 6858000"/>
              <a:gd name="connsiteX104" fmla="*/ 7971064 w 12192000"/>
              <a:gd name="connsiteY104" fmla="*/ 266841 h 6858000"/>
              <a:gd name="connsiteX105" fmla="*/ 7937572 w 12192000"/>
              <a:gd name="connsiteY105" fmla="*/ 256975 h 6858000"/>
              <a:gd name="connsiteX106" fmla="*/ 7898573 w 12192000"/>
              <a:gd name="connsiteY106" fmla="*/ 261528 h 6858000"/>
              <a:gd name="connsiteX107" fmla="*/ 7929642 w 12192000"/>
              <a:gd name="connsiteY107" fmla="*/ 209408 h 6858000"/>
              <a:gd name="connsiteX108" fmla="*/ 8056117 w 12192000"/>
              <a:gd name="connsiteY108" fmla="*/ 156782 h 6858000"/>
              <a:gd name="connsiteX109" fmla="*/ 8025270 w 12192000"/>
              <a:gd name="connsiteY109" fmla="*/ 108457 h 6858000"/>
              <a:gd name="connsiteX110" fmla="*/ 8167695 w 12192000"/>
              <a:gd name="connsiteY110" fmla="*/ 35609 h 6858000"/>
              <a:gd name="connsiteX111" fmla="*/ 8251347 w 12192000"/>
              <a:gd name="connsiteY111" fmla="*/ 10203 h 6858000"/>
              <a:gd name="connsiteX112" fmla="*/ 0 w 12192000"/>
              <a:gd name="connsiteY112" fmla="*/ 0 h 6858000"/>
              <a:gd name="connsiteX113" fmla="*/ 12192000 w 12192000"/>
              <a:gd name="connsiteY113" fmla="*/ 0 h 6858000"/>
              <a:gd name="connsiteX114" fmla="*/ 12192000 w 12192000"/>
              <a:gd name="connsiteY114" fmla="*/ 10202 h 6858000"/>
              <a:gd name="connsiteX115" fmla="*/ 10023511 w 12192000"/>
              <a:gd name="connsiteY115" fmla="*/ 10202 h 6858000"/>
              <a:gd name="connsiteX116" fmla="*/ 10081290 w 12192000"/>
              <a:gd name="connsiteY116" fmla="*/ 46954 h 6858000"/>
              <a:gd name="connsiteX117" fmla="*/ 10208104 w 12192000"/>
              <a:gd name="connsiteY117" fmla="*/ 121978 h 6858000"/>
              <a:gd name="connsiteX118" fmla="*/ 9887339 w 12192000"/>
              <a:gd name="connsiteY118" fmla="*/ 204920 h 6858000"/>
              <a:gd name="connsiteX119" fmla="*/ 9575589 w 12192000"/>
              <a:gd name="connsiteY119" fmla="*/ 322144 h 6858000"/>
              <a:gd name="connsiteX120" fmla="*/ 9516842 w 12192000"/>
              <a:gd name="connsiteY120" fmla="*/ 370501 h 6858000"/>
              <a:gd name="connsiteX121" fmla="*/ 9031031 w 12192000"/>
              <a:gd name="connsiteY121" fmla="*/ 686665 h 6858000"/>
              <a:gd name="connsiteX122" fmla="*/ 9123967 w 12192000"/>
              <a:gd name="connsiteY122" fmla="*/ 753695 h 6858000"/>
              <a:gd name="connsiteX123" fmla="*/ 8951461 w 12192000"/>
              <a:gd name="connsiteY123" fmla="*/ 833883 h 6858000"/>
              <a:gd name="connsiteX124" fmla="*/ 8912607 w 12192000"/>
              <a:gd name="connsiteY124" fmla="*/ 867550 h 6858000"/>
              <a:gd name="connsiteX125" fmla="*/ 8945555 w 12192000"/>
              <a:gd name="connsiteY125" fmla="*/ 907951 h 6858000"/>
              <a:gd name="connsiteX126" fmla="*/ 9017042 w 12192000"/>
              <a:gd name="connsiteY126" fmla="*/ 936109 h 6858000"/>
              <a:gd name="connsiteX127" fmla="*/ 9111842 w 12192000"/>
              <a:gd name="connsiteY127" fmla="*/ 1007420 h 6858000"/>
              <a:gd name="connsiteX128" fmla="*/ 9108115 w 12192000"/>
              <a:gd name="connsiteY128" fmla="*/ 1063124 h 6858000"/>
              <a:gd name="connsiteX129" fmla="*/ 9051854 w 12192000"/>
              <a:gd name="connsiteY129" fmla="*/ 1164126 h 6858000"/>
              <a:gd name="connsiteX130" fmla="*/ 9136399 w 12192000"/>
              <a:gd name="connsiteY130" fmla="*/ 1269719 h 6858000"/>
              <a:gd name="connsiteX131" fmla="*/ 9179914 w 12192000"/>
              <a:gd name="connsiteY131" fmla="*/ 1300937 h 6858000"/>
              <a:gd name="connsiteX132" fmla="*/ 9095990 w 12192000"/>
              <a:gd name="connsiteY132" fmla="*/ 1311649 h 6858000"/>
              <a:gd name="connsiteX133" fmla="*/ 9066775 w 12192000"/>
              <a:gd name="connsiteY133" fmla="*/ 1355722 h 6858000"/>
              <a:gd name="connsiteX134" fmla="*/ 9053719 w 12192000"/>
              <a:gd name="connsiteY134" fmla="*/ 1377759 h 6858000"/>
              <a:gd name="connsiteX135" fmla="*/ 8974460 w 12192000"/>
              <a:gd name="connsiteY135" fmla="*/ 1515794 h 6858000"/>
              <a:gd name="connsiteX136" fmla="*/ 8987827 w 12192000"/>
              <a:gd name="connsiteY136" fmla="*/ 1554357 h 6858000"/>
              <a:gd name="connsiteX137" fmla="*/ 9119926 w 12192000"/>
              <a:gd name="connsiteY137" fmla="*/ 1740752 h 6858000"/>
              <a:gd name="connsiteX138" fmla="*/ 8979435 w 12192000"/>
              <a:gd name="connsiteY138" fmla="*/ 1792782 h 6858000"/>
              <a:gd name="connsiteX139" fmla="*/ 8971042 w 12192000"/>
              <a:gd name="connsiteY139" fmla="*/ 1880927 h 6858000"/>
              <a:gd name="connsiteX140" fmla="*/ 8899553 w 12192000"/>
              <a:gd name="connsiteY140" fmla="*/ 1979481 h 6858000"/>
              <a:gd name="connsiteX141" fmla="*/ 8742279 w 12192000"/>
              <a:gd name="connsiteY141" fmla="*/ 2118129 h 6858000"/>
              <a:gd name="connsiteX142" fmla="*/ 8653074 w 12192000"/>
              <a:gd name="connsiteY142" fmla="*/ 2211172 h 6858000"/>
              <a:gd name="connsiteX143" fmla="*/ 8806929 w 12192000"/>
              <a:gd name="connsiteY143" fmla="*/ 2235961 h 6858000"/>
              <a:gd name="connsiteX144" fmla="*/ 8830862 w 12192000"/>
              <a:gd name="connsiteY144" fmla="*/ 2250347 h 6858000"/>
              <a:gd name="connsiteX145" fmla="*/ 8812524 w 12192000"/>
              <a:gd name="connsiteY145" fmla="*/ 2299317 h 6858000"/>
              <a:gd name="connsiteX146" fmla="*/ 8787969 w 12192000"/>
              <a:gd name="connsiteY146" fmla="*/ 2347984 h 6858000"/>
              <a:gd name="connsiteX147" fmla="*/ 8805064 w 12192000"/>
              <a:gd name="connsiteY147" fmla="*/ 2386240 h 6858000"/>
              <a:gd name="connsiteX148" fmla="*/ 8925043 w 12192000"/>
              <a:gd name="connsiteY148" fmla="*/ 2551822 h 6858000"/>
              <a:gd name="connsiteX149" fmla="*/ 9023571 w 12192000"/>
              <a:gd name="connsiteY149" fmla="*/ 2617624 h 6858000"/>
              <a:gd name="connsiteX150" fmla="*/ 9247982 w 12192000"/>
              <a:gd name="connsiteY150" fmla="*/ 2916649 h 6858000"/>
              <a:gd name="connsiteX151" fmla="*/ 9318539 w 12192000"/>
              <a:gd name="connsiteY151" fmla="*/ 3013671 h 6858000"/>
              <a:gd name="connsiteX152" fmla="*/ 9266320 w 12192000"/>
              <a:gd name="connsiteY152" fmla="*/ 3047949 h 6858000"/>
              <a:gd name="connsiteX153" fmla="*/ 9366406 w 12192000"/>
              <a:gd name="connsiteY153" fmla="*/ 3149564 h 6858000"/>
              <a:gd name="connsiteX154" fmla="*/ 9484207 w 12192000"/>
              <a:gd name="connsiteY154" fmla="*/ 3262501 h 6858000"/>
              <a:gd name="connsiteX155" fmla="*/ 9514977 w 12192000"/>
              <a:gd name="connsiteY155" fmla="*/ 3292497 h 6858000"/>
              <a:gd name="connsiteX156" fmla="*/ 11943411 w 12192000"/>
              <a:gd name="connsiteY156" fmla="*/ 4299446 h 6858000"/>
              <a:gd name="connsiteX157" fmla="*/ 12108408 w 12192000"/>
              <a:gd name="connsiteY157" fmla="*/ 4283397 h 6858000"/>
              <a:gd name="connsiteX158" fmla="*/ 12192000 w 12192000"/>
              <a:gd name="connsiteY158" fmla="*/ 4266564 h 6858000"/>
              <a:gd name="connsiteX159" fmla="*/ 12192000 w 12192000"/>
              <a:gd name="connsiteY159" fmla="*/ 6858000 h 6858000"/>
              <a:gd name="connsiteX160" fmla="*/ 0 w 12192000"/>
              <a:gd name="connsiteY160" fmla="*/ 6858000 h 6858000"/>
              <a:gd name="connsiteX161" fmla="*/ 0 w 12192000"/>
              <a:gd name="connsiteY161" fmla="*/ 6205082 h 6858000"/>
              <a:gd name="connsiteX162" fmla="*/ 31834 w 12192000"/>
              <a:gd name="connsiteY162" fmla="*/ 6211531 h 6858000"/>
              <a:gd name="connsiteX163" fmla="*/ 247714 w 12192000"/>
              <a:gd name="connsiteY163" fmla="*/ 6232657 h 6858000"/>
              <a:gd name="connsiteX164" fmla="*/ 3425038 w 12192000"/>
              <a:gd name="connsiteY164" fmla="*/ 4907153 h 6858000"/>
              <a:gd name="connsiteX165" fmla="*/ 3465296 w 12192000"/>
              <a:gd name="connsiteY165" fmla="*/ 4867667 h 6858000"/>
              <a:gd name="connsiteX166" fmla="*/ 3619425 w 12192000"/>
              <a:gd name="connsiteY166" fmla="*/ 4719002 h 6858000"/>
              <a:gd name="connsiteX167" fmla="*/ 3750377 w 12192000"/>
              <a:gd name="connsiteY167" fmla="*/ 4585241 h 6858000"/>
              <a:gd name="connsiteX168" fmla="*/ 3682054 w 12192000"/>
              <a:gd name="connsiteY168" fmla="*/ 4540118 h 6858000"/>
              <a:gd name="connsiteX169" fmla="*/ 3774370 w 12192000"/>
              <a:gd name="connsiteY169" fmla="*/ 4412403 h 6858000"/>
              <a:gd name="connsiteX170" fmla="*/ 4067986 w 12192000"/>
              <a:gd name="connsiteY170" fmla="*/ 4018780 h 6858000"/>
              <a:gd name="connsiteX171" fmla="*/ 4196899 w 12192000"/>
              <a:gd name="connsiteY171" fmla="*/ 3932160 h 6858000"/>
              <a:gd name="connsiteX172" fmla="*/ 4353877 w 12192000"/>
              <a:gd name="connsiteY172" fmla="*/ 3714196 h 6858000"/>
              <a:gd name="connsiteX173" fmla="*/ 4376244 w 12192000"/>
              <a:gd name="connsiteY173" fmla="*/ 3663837 h 6858000"/>
              <a:gd name="connsiteX174" fmla="*/ 4344116 w 12192000"/>
              <a:gd name="connsiteY174" fmla="*/ 3599773 h 6858000"/>
              <a:gd name="connsiteX175" fmla="*/ 4320122 w 12192000"/>
              <a:gd name="connsiteY175" fmla="*/ 3535311 h 6858000"/>
              <a:gd name="connsiteX176" fmla="*/ 4351436 w 12192000"/>
              <a:gd name="connsiteY176" fmla="*/ 3516374 h 6858000"/>
              <a:gd name="connsiteX177" fmla="*/ 4552738 w 12192000"/>
              <a:gd name="connsiteY177" fmla="*/ 3483742 h 6858000"/>
              <a:gd name="connsiteX178" fmla="*/ 4436023 w 12192000"/>
              <a:gd name="connsiteY178" fmla="*/ 3361265 h 6858000"/>
              <a:gd name="connsiteX179" fmla="*/ 4230249 w 12192000"/>
              <a:gd name="connsiteY179" fmla="*/ 3178754 h 6858000"/>
              <a:gd name="connsiteX180" fmla="*/ 4136714 w 12192000"/>
              <a:gd name="connsiteY180" fmla="*/ 3049023 h 6858000"/>
              <a:gd name="connsiteX181" fmla="*/ 4125732 w 12192000"/>
              <a:gd name="connsiteY181" fmla="*/ 2932992 h 6858000"/>
              <a:gd name="connsiteX182" fmla="*/ 3941916 w 12192000"/>
              <a:gd name="connsiteY182" fmla="*/ 2864502 h 6858000"/>
              <a:gd name="connsiteX183" fmla="*/ 4114752 w 12192000"/>
              <a:gd name="connsiteY183" fmla="*/ 2619140 h 6858000"/>
              <a:gd name="connsiteX184" fmla="*/ 4132241 w 12192000"/>
              <a:gd name="connsiteY184" fmla="*/ 2568377 h 6858000"/>
              <a:gd name="connsiteX185" fmla="*/ 4028540 w 12192000"/>
              <a:gd name="connsiteY185" fmla="*/ 2386674 h 6858000"/>
              <a:gd name="connsiteX186" fmla="*/ 4011458 w 12192000"/>
              <a:gd name="connsiteY186" fmla="*/ 2357665 h 6858000"/>
              <a:gd name="connsiteX187" fmla="*/ 3973233 w 12192000"/>
              <a:gd name="connsiteY187" fmla="*/ 2299649 h 6858000"/>
              <a:gd name="connsiteX188" fmla="*/ 3863429 w 12192000"/>
              <a:gd name="connsiteY188" fmla="*/ 2285548 h 6858000"/>
              <a:gd name="connsiteX189" fmla="*/ 3920363 w 12192000"/>
              <a:gd name="connsiteY189" fmla="*/ 2244454 h 6858000"/>
              <a:gd name="connsiteX190" fmla="*/ 4030981 w 12192000"/>
              <a:gd name="connsiteY190" fmla="*/ 2105456 h 6858000"/>
              <a:gd name="connsiteX191" fmla="*/ 3957370 w 12192000"/>
              <a:gd name="connsiteY191" fmla="*/ 1972502 h 6858000"/>
              <a:gd name="connsiteX192" fmla="*/ 3952493 w 12192000"/>
              <a:gd name="connsiteY192" fmla="*/ 1899176 h 6858000"/>
              <a:gd name="connsiteX193" fmla="*/ 4076527 w 12192000"/>
              <a:gd name="connsiteY193" fmla="*/ 1805304 h 6858000"/>
              <a:gd name="connsiteX194" fmla="*/ 4170061 w 12192000"/>
              <a:gd name="connsiteY194" fmla="*/ 1768238 h 6858000"/>
              <a:gd name="connsiteX195" fmla="*/ 4213168 w 12192000"/>
              <a:gd name="connsiteY195" fmla="*/ 1715057 h 6858000"/>
              <a:gd name="connsiteX196" fmla="*/ 4162334 w 12192000"/>
              <a:gd name="connsiteY196" fmla="*/ 1670739 h 6858000"/>
              <a:gd name="connsiteX197" fmla="*/ 3936629 w 12192000"/>
              <a:gd name="connsiteY197" fmla="*/ 1565182 h 6858000"/>
              <a:gd name="connsiteX198" fmla="*/ 4058225 w 12192000"/>
              <a:gd name="connsiteY198" fmla="*/ 1476947 h 6858000"/>
              <a:gd name="connsiteX199" fmla="*/ 3422598 w 12192000"/>
              <a:gd name="connsiteY199" fmla="*/ 1060763 h 6858000"/>
              <a:gd name="connsiteX200" fmla="*/ 3345734 w 12192000"/>
              <a:gd name="connsiteY200" fmla="*/ 997107 h 6858000"/>
              <a:gd name="connsiteX201" fmla="*/ 2937846 w 12192000"/>
              <a:gd name="connsiteY201" fmla="*/ 842798 h 6858000"/>
              <a:gd name="connsiteX202" fmla="*/ 2518162 w 12192000"/>
              <a:gd name="connsiteY202" fmla="*/ 733618 h 6858000"/>
              <a:gd name="connsiteX203" fmla="*/ 2809744 w 12192000"/>
              <a:gd name="connsiteY203" fmla="*/ 503164 h 6858000"/>
              <a:gd name="connsiteX204" fmla="*/ 2364438 w 12192000"/>
              <a:gd name="connsiteY204" fmla="*/ 449579 h 6858000"/>
              <a:gd name="connsiteX205" fmla="*/ 2320927 w 12192000"/>
              <a:gd name="connsiteY205" fmla="*/ 451191 h 6858000"/>
              <a:gd name="connsiteX206" fmla="*/ 1446580 w 12192000"/>
              <a:gd name="connsiteY206" fmla="*/ 415735 h 6858000"/>
              <a:gd name="connsiteX207" fmla="*/ 193217 w 12192000"/>
              <a:gd name="connsiteY207" fmla="*/ 298092 h 6858000"/>
              <a:gd name="connsiteX208" fmla="*/ 0 w 12192000"/>
              <a:gd name="connsiteY208" fmla="*/ 2876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2192000" h="6858000">
                <a:moveTo>
                  <a:pt x="5396758" y="10203"/>
                </a:moveTo>
                <a:lnTo>
                  <a:pt x="5392866" y="11426"/>
                </a:lnTo>
                <a:cubicBezTo>
                  <a:pt x="5355355" y="23128"/>
                  <a:pt x="5318722" y="34070"/>
                  <a:pt x="5281815" y="43431"/>
                </a:cubicBezTo>
                <a:cubicBezTo>
                  <a:pt x="5203593" y="63166"/>
                  <a:pt x="5137272" y="116553"/>
                  <a:pt x="5060816" y="140336"/>
                </a:cubicBezTo>
                <a:cubicBezTo>
                  <a:pt x="5044508" y="145397"/>
                  <a:pt x="5024899" y="163107"/>
                  <a:pt x="5019170" y="180311"/>
                </a:cubicBezTo>
                <a:cubicBezTo>
                  <a:pt x="5000662" y="235975"/>
                  <a:pt x="4631152" y="392084"/>
                  <a:pt x="4674779" y="441672"/>
                </a:cubicBezTo>
                <a:cubicBezTo>
                  <a:pt x="4692846" y="462167"/>
                  <a:pt x="4716202" y="476842"/>
                  <a:pt x="4740661" y="497083"/>
                </a:cubicBezTo>
                <a:cubicBezTo>
                  <a:pt x="4703862" y="535288"/>
                  <a:pt x="4662440" y="551987"/>
                  <a:pt x="4618372" y="563372"/>
                </a:cubicBezTo>
                <a:cubicBezTo>
                  <a:pt x="4605150" y="566914"/>
                  <a:pt x="4592151" y="573998"/>
                  <a:pt x="4590828" y="591204"/>
                </a:cubicBezTo>
                <a:cubicBezTo>
                  <a:pt x="4589507" y="609167"/>
                  <a:pt x="4602948" y="616250"/>
                  <a:pt x="4614185" y="624601"/>
                </a:cubicBezTo>
                <a:cubicBezTo>
                  <a:pt x="4629828" y="636238"/>
                  <a:pt x="4645032" y="646361"/>
                  <a:pt x="4664862" y="647878"/>
                </a:cubicBezTo>
                <a:cubicBezTo>
                  <a:pt x="4697474" y="650156"/>
                  <a:pt x="4713117" y="682541"/>
                  <a:pt x="4732066" y="706829"/>
                </a:cubicBezTo>
                <a:cubicBezTo>
                  <a:pt x="4742642" y="720492"/>
                  <a:pt x="4747931" y="748069"/>
                  <a:pt x="4729423" y="752878"/>
                </a:cubicBezTo>
                <a:cubicBezTo>
                  <a:pt x="4684915" y="764517"/>
                  <a:pt x="4688440" y="798167"/>
                  <a:pt x="4689540" y="836372"/>
                </a:cubicBezTo>
                <a:cubicBezTo>
                  <a:pt x="4691083" y="883686"/>
                  <a:pt x="4717306" y="905443"/>
                  <a:pt x="4749475" y="923661"/>
                </a:cubicBezTo>
                <a:cubicBezTo>
                  <a:pt x="4760491" y="929986"/>
                  <a:pt x="4776134" y="929733"/>
                  <a:pt x="4780322" y="949468"/>
                </a:cubicBezTo>
                <a:cubicBezTo>
                  <a:pt x="4762254" y="968191"/>
                  <a:pt x="4740220" y="953012"/>
                  <a:pt x="4720828" y="958323"/>
                </a:cubicBezTo>
                <a:cubicBezTo>
                  <a:pt x="4704745" y="962624"/>
                  <a:pt x="4678083" y="960348"/>
                  <a:pt x="4700119" y="994757"/>
                </a:cubicBezTo>
                <a:cubicBezTo>
                  <a:pt x="4706508" y="1004624"/>
                  <a:pt x="4699016" y="1012216"/>
                  <a:pt x="4690862" y="1012975"/>
                </a:cubicBezTo>
                <a:cubicBezTo>
                  <a:pt x="4625643" y="1020817"/>
                  <a:pt x="4655609" y="1090397"/>
                  <a:pt x="4634676" y="1127083"/>
                </a:cubicBezTo>
                <a:cubicBezTo>
                  <a:pt x="4628948" y="1137203"/>
                  <a:pt x="4635118" y="1154661"/>
                  <a:pt x="4644152" y="1158961"/>
                </a:cubicBezTo>
                <a:cubicBezTo>
                  <a:pt x="4701880" y="1187300"/>
                  <a:pt x="4709813" y="1254854"/>
                  <a:pt x="4737797" y="1313047"/>
                </a:cubicBezTo>
                <a:cubicBezTo>
                  <a:pt x="4707388" y="1336070"/>
                  <a:pt x="4671033" y="1341130"/>
                  <a:pt x="4638204" y="1356058"/>
                </a:cubicBezTo>
                <a:cubicBezTo>
                  <a:pt x="4604049" y="1371745"/>
                  <a:pt x="4604049" y="1383384"/>
                  <a:pt x="4632253" y="1428925"/>
                </a:cubicBezTo>
                <a:cubicBezTo>
                  <a:pt x="4558880" y="1438794"/>
                  <a:pt x="4558880" y="1438794"/>
                  <a:pt x="4581575" y="1510395"/>
                </a:cubicBezTo>
                <a:cubicBezTo>
                  <a:pt x="4520098" y="1516975"/>
                  <a:pt x="4479557" y="1550877"/>
                  <a:pt x="4470084" y="1625011"/>
                </a:cubicBezTo>
                <a:cubicBezTo>
                  <a:pt x="4465456" y="1660938"/>
                  <a:pt x="4437693" y="1677889"/>
                  <a:pt x="4406845" y="1701926"/>
                </a:cubicBezTo>
                <a:cubicBezTo>
                  <a:pt x="4445184" y="1725204"/>
                  <a:pt x="4471185" y="1773781"/>
                  <a:pt x="4515913" y="1722418"/>
                </a:cubicBezTo>
                <a:cubicBezTo>
                  <a:pt x="4532219" y="1703697"/>
                  <a:pt x="4530678" y="1727480"/>
                  <a:pt x="4532879" y="1734311"/>
                </a:cubicBezTo>
                <a:cubicBezTo>
                  <a:pt x="4538167" y="1751009"/>
                  <a:pt x="4527151" y="1762142"/>
                  <a:pt x="4519880" y="1774792"/>
                </a:cubicBezTo>
                <a:cubicBezTo>
                  <a:pt x="4512828" y="1787443"/>
                  <a:pt x="4504454" y="1800852"/>
                  <a:pt x="4502473" y="1815024"/>
                </a:cubicBezTo>
                <a:cubicBezTo>
                  <a:pt x="4501151" y="1824890"/>
                  <a:pt x="4507541" y="1839310"/>
                  <a:pt x="4514592" y="1846649"/>
                </a:cubicBezTo>
                <a:cubicBezTo>
                  <a:pt x="4551609" y="1885359"/>
                  <a:pt x="4529576" y="1972396"/>
                  <a:pt x="4599644" y="1983529"/>
                </a:cubicBezTo>
                <a:cubicBezTo>
                  <a:pt x="4631152" y="1988587"/>
                  <a:pt x="4646354" y="2020467"/>
                  <a:pt x="4669490" y="2037925"/>
                </a:cubicBezTo>
                <a:cubicBezTo>
                  <a:pt x="4749914" y="2098901"/>
                  <a:pt x="4803679" y="2177334"/>
                  <a:pt x="4828575" y="2285118"/>
                </a:cubicBezTo>
                <a:cubicBezTo>
                  <a:pt x="4835406" y="2314973"/>
                  <a:pt x="4861627" y="2339010"/>
                  <a:pt x="4878593" y="2365322"/>
                </a:cubicBezTo>
                <a:cubicBezTo>
                  <a:pt x="4870440" y="2384551"/>
                  <a:pt x="4825932" y="2343057"/>
                  <a:pt x="4841575" y="2393659"/>
                </a:cubicBezTo>
                <a:cubicBezTo>
                  <a:pt x="4853473" y="2431612"/>
                  <a:pt x="4883881" y="2455142"/>
                  <a:pt x="4912527" y="2477660"/>
                </a:cubicBezTo>
                <a:cubicBezTo>
                  <a:pt x="4945136" y="2503214"/>
                  <a:pt x="4981273" y="2523708"/>
                  <a:pt x="4996035" y="2571021"/>
                </a:cubicBezTo>
                <a:cubicBezTo>
                  <a:pt x="4999120" y="2581142"/>
                  <a:pt x="5009034" y="2591768"/>
                  <a:pt x="5017848" y="2595818"/>
                </a:cubicBezTo>
                <a:cubicBezTo>
                  <a:pt x="5477478" y="3428480"/>
                  <a:pt x="6608922" y="3434045"/>
                  <a:pt x="6739364" y="3428225"/>
                </a:cubicBezTo>
                <a:cubicBezTo>
                  <a:pt x="6897348" y="3420888"/>
                  <a:pt x="7046739" y="3369527"/>
                  <a:pt x="7193263" y="3305514"/>
                </a:cubicBezTo>
                <a:cubicBezTo>
                  <a:pt x="7255180" y="3278442"/>
                  <a:pt x="7312688" y="3239986"/>
                  <a:pt x="7372843" y="3210130"/>
                </a:cubicBezTo>
                <a:cubicBezTo>
                  <a:pt x="7455910" y="3168888"/>
                  <a:pt x="7520029" y="3090202"/>
                  <a:pt x="7602877" y="3057057"/>
                </a:cubicBezTo>
                <a:cubicBezTo>
                  <a:pt x="7688148" y="3022900"/>
                  <a:pt x="7761081" y="2960407"/>
                  <a:pt x="7848777" y="2933840"/>
                </a:cubicBezTo>
                <a:cubicBezTo>
                  <a:pt x="7895048" y="2919672"/>
                  <a:pt x="7939777" y="2894118"/>
                  <a:pt x="7932507" y="2820997"/>
                </a:cubicBezTo>
                <a:cubicBezTo>
                  <a:pt x="7930523" y="2800249"/>
                  <a:pt x="7942641" y="2783300"/>
                  <a:pt x="7961812" y="2789372"/>
                </a:cubicBezTo>
                <a:cubicBezTo>
                  <a:pt x="7998386" y="2800757"/>
                  <a:pt x="8014912" y="2770648"/>
                  <a:pt x="8035185" y="2748129"/>
                </a:cubicBezTo>
                <a:cubicBezTo>
                  <a:pt x="8071320" y="2708154"/>
                  <a:pt x="8105692" y="2665649"/>
                  <a:pt x="8163202" y="2659069"/>
                </a:cubicBezTo>
                <a:cubicBezTo>
                  <a:pt x="8152185" y="2627694"/>
                  <a:pt x="8133456" y="2632250"/>
                  <a:pt x="8116270" y="2638828"/>
                </a:cubicBezTo>
                <a:cubicBezTo>
                  <a:pt x="8071100" y="2656035"/>
                  <a:pt x="8026370" y="2675515"/>
                  <a:pt x="7981202" y="2692720"/>
                </a:cubicBezTo>
                <a:cubicBezTo>
                  <a:pt x="7951676" y="2703854"/>
                  <a:pt x="7922369" y="2719540"/>
                  <a:pt x="7882928" y="2707140"/>
                </a:cubicBezTo>
                <a:cubicBezTo>
                  <a:pt x="7916861" y="2643889"/>
                  <a:pt x="7974590" y="2632503"/>
                  <a:pt x="8021303" y="2613022"/>
                </a:cubicBezTo>
                <a:cubicBezTo>
                  <a:pt x="8079692" y="2588480"/>
                  <a:pt x="8114065" y="2542177"/>
                  <a:pt x="8155270" y="2490563"/>
                </a:cubicBezTo>
                <a:cubicBezTo>
                  <a:pt x="8112303" y="2478166"/>
                  <a:pt x="8085642" y="2516119"/>
                  <a:pt x="8051930" y="2514093"/>
                </a:cubicBezTo>
                <a:cubicBezTo>
                  <a:pt x="8050167" y="2507517"/>
                  <a:pt x="8047083" y="2497902"/>
                  <a:pt x="8047523" y="2497647"/>
                </a:cubicBezTo>
                <a:cubicBezTo>
                  <a:pt x="8102608" y="2469310"/>
                  <a:pt x="8128387" y="2416179"/>
                  <a:pt x="8136981" y="2351913"/>
                </a:cubicBezTo>
                <a:cubicBezTo>
                  <a:pt x="8141388" y="2318769"/>
                  <a:pt x="8161439" y="2308395"/>
                  <a:pt x="8181271" y="2293214"/>
                </a:cubicBezTo>
                <a:cubicBezTo>
                  <a:pt x="8250456" y="2239323"/>
                  <a:pt x="8323609" y="2190493"/>
                  <a:pt x="8380457" y="2116360"/>
                </a:cubicBezTo>
                <a:cubicBezTo>
                  <a:pt x="8314796" y="2126228"/>
                  <a:pt x="8262135" y="2174552"/>
                  <a:pt x="8191404" y="2195300"/>
                </a:cubicBezTo>
                <a:cubicBezTo>
                  <a:pt x="8247591" y="2113829"/>
                  <a:pt x="8320305" y="2072589"/>
                  <a:pt x="8386627" y="2023250"/>
                </a:cubicBezTo>
                <a:cubicBezTo>
                  <a:pt x="8416814" y="2000732"/>
                  <a:pt x="8444796" y="1971889"/>
                  <a:pt x="8481372" y="1959745"/>
                </a:cubicBezTo>
                <a:cubicBezTo>
                  <a:pt x="8494374" y="1955444"/>
                  <a:pt x="8515746" y="1946335"/>
                  <a:pt x="8505390" y="1922299"/>
                </a:cubicBezTo>
                <a:cubicBezTo>
                  <a:pt x="8496577" y="1902312"/>
                  <a:pt x="8479170" y="1908382"/>
                  <a:pt x="8463305" y="1914202"/>
                </a:cubicBezTo>
                <a:cubicBezTo>
                  <a:pt x="8425186" y="1928626"/>
                  <a:pt x="8385745" y="1928877"/>
                  <a:pt x="8334185" y="1928626"/>
                </a:cubicBezTo>
                <a:cubicBezTo>
                  <a:pt x="8377372" y="1862588"/>
                  <a:pt x="8456476" y="1882323"/>
                  <a:pt x="8493491" y="1812998"/>
                </a:cubicBezTo>
                <a:cubicBezTo>
                  <a:pt x="8447220" y="1800852"/>
                  <a:pt x="8411525" y="1825901"/>
                  <a:pt x="8374066" y="1830708"/>
                </a:cubicBezTo>
                <a:cubicBezTo>
                  <a:pt x="8340136" y="1835009"/>
                  <a:pt x="8331762" y="1823372"/>
                  <a:pt x="8339694" y="1785166"/>
                </a:cubicBezTo>
                <a:cubicBezTo>
                  <a:pt x="8352032" y="1725708"/>
                  <a:pt x="8333524" y="1695347"/>
                  <a:pt x="8284168" y="1711540"/>
                </a:cubicBezTo>
                <a:cubicBezTo>
                  <a:pt x="8238339" y="1726720"/>
                  <a:pt x="8233491" y="1704457"/>
                  <a:pt x="8245831" y="1670552"/>
                </a:cubicBezTo>
                <a:cubicBezTo>
                  <a:pt x="8263456" y="1621216"/>
                  <a:pt x="8243407" y="1583011"/>
                  <a:pt x="8229745" y="1541517"/>
                </a:cubicBezTo>
                <a:cubicBezTo>
                  <a:pt x="8208812" y="1478263"/>
                  <a:pt x="8217625" y="1447395"/>
                  <a:pt x="8262796" y="1400336"/>
                </a:cubicBezTo>
                <a:cubicBezTo>
                  <a:pt x="8288134" y="1374020"/>
                  <a:pt x="8315455" y="1351758"/>
                  <a:pt x="8352254" y="1328987"/>
                </a:cubicBezTo>
                <a:cubicBezTo>
                  <a:pt x="8267422" y="1316589"/>
                  <a:pt x="8356441" y="1274842"/>
                  <a:pt x="8326473" y="1248781"/>
                </a:cubicBezTo>
                <a:cubicBezTo>
                  <a:pt x="8266541" y="1238155"/>
                  <a:pt x="8217625" y="1321142"/>
                  <a:pt x="8136099" y="1297360"/>
                </a:cubicBezTo>
                <a:cubicBezTo>
                  <a:pt x="8236795" y="1225502"/>
                  <a:pt x="8348067" y="1201974"/>
                  <a:pt x="8420998" y="1106336"/>
                </a:cubicBezTo>
                <a:cubicBezTo>
                  <a:pt x="8404254" y="1084576"/>
                  <a:pt x="8387508" y="1104818"/>
                  <a:pt x="8373186" y="1096722"/>
                </a:cubicBezTo>
                <a:cubicBezTo>
                  <a:pt x="8373627" y="1091662"/>
                  <a:pt x="8372523" y="1084070"/>
                  <a:pt x="8375169" y="1081794"/>
                </a:cubicBezTo>
                <a:cubicBezTo>
                  <a:pt x="8429592" y="1029673"/>
                  <a:pt x="8430475" y="1028409"/>
                  <a:pt x="8372084" y="989950"/>
                </a:cubicBezTo>
                <a:cubicBezTo>
                  <a:pt x="8351592" y="976540"/>
                  <a:pt x="8353356" y="964648"/>
                  <a:pt x="8364151" y="947697"/>
                </a:cubicBezTo>
                <a:cubicBezTo>
                  <a:pt x="8371865" y="935805"/>
                  <a:pt x="8381118" y="925179"/>
                  <a:pt x="8376711" y="899118"/>
                </a:cubicBezTo>
                <a:cubicBezTo>
                  <a:pt x="8344763" y="932517"/>
                  <a:pt x="8190304" y="921636"/>
                  <a:pt x="8162981" y="918094"/>
                </a:cubicBezTo>
                <a:cubicBezTo>
                  <a:pt x="8132354" y="914300"/>
                  <a:pt x="8102167" y="898107"/>
                  <a:pt x="8069999" y="906961"/>
                </a:cubicBezTo>
                <a:cubicBezTo>
                  <a:pt x="8044219" y="914048"/>
                  <a:pt x="7924795" y="982613"/>
                  <a:pt x="7907827" y="903926"/>
                </a:cubicBezTo>
                <a:cubicBezTo>
                  <a:pt x="7906945" y="900130"/>
                  <a:pt x="7858693" y="908987"/>
                  <a:pt x="7832692" y="913287"/>
                </a:cubicBezTo>
                <a:cubicBezTo>
                  <a:pt x="7809776" y="916830"/>
                  <a:pt x="7783996" y="932517"/>
                  <a:pt x="7768573" y="901144"/>
                </a:cubicBezTo>
                <a:cubicBezTo>
                  <a:pt x="7759538" y="882673"/>
                  <a:pt x="7796776" y="846999"/>
                  <a:pt x="7830048" y="843963"/>
                </a:cubicBezTo>
                <a:cubicBezTo>
                  <a:pt x="7858913" y="841178"/>
                  <a:pt x="7889099" y="837130"/>
                  <a:pt x="7916642" y="844721"/>
                </a:cubicBezTo>
                <a:cubicBezTo>
                  <a:pt x="7950573" y="853831"/>
                  <a:pt x="7968860" y="839156"/>
                  <a:pt x="7978337" y="807530"/>
                </a:cubicBezTo>
                <a:cubicBezTo>
                  <a:pt x="7988911" y="772614"/>
                  <a:pt x="8009185" y="756419"/>
                  <a:pt x="8037167" y="740226"/>
                </a:cubicBezTo>
                <a:cubicBezTo>
                  <a:pt x="8105033" y="701012"/>
                  <a:pt x="8170253" y="655722"/>
                  <a:pt x="8244728" y="632950"/>
                </a:cubicBezTo>
                <a:cubicBezTo>
                  <a:pt x="8259491" y="628396"/>
                  <a:pt x="8275796" y="622323"/>
                  <a:pt x="8282626" y="592216"/>
                </a:cubicBezTo>
                <a:cubicBezTo>
                  <a:pt x="8081014" y="637251"/>
                  <a:pt x="7897251" y="754650"/>
                  <a:pt x="7689250" y="747818"/>
                </a:cubicBezTo>
                <a:cubicBezTo>
                  <a:pt x="7746098" y="710625"/>
                  <a:pt x="7811978" y="708600"/>
                  <a:pt x="7872573" y="682541"/>
                </a:cubicBezTo>
                <a:cubicBezTo>
                  <a:pt x="7829607" y="663058"/>
                  <a:pt x="7789284" y="683299"/>
                  <a:pt x="7748521" y="694433"/>
                </a:cubicBezTo>
                <a:cubicBezTo>
                  <a:pt x="7714368" y="703539"/>
                  <a:pt x="7683521" y="705058"/>
                  <a:pt x="7679775" y="650662"/>
                </a:cubicBezTo>
                <a:cubicBezTo>
                  <a:pt x="7681099" y="647120"/>
                  <a:pt x="7680878" y="642565"/>
                  <a:pt x="7680657" y="638264"/>
                </a:cubicBezTo>
                <a:cubicBezTo>
                  <a:pt x="7692117" y="615746"/>
                  <a:pt x="7709962" y="604107"/>
                  <a:pt x="7731115" y="597528"/>
                </a:cubicBezTo>
                <a:cubicBezTo>
                  <a:pt x="7743895" y="593480"/>
                  <a:pt x="7760860" y="587408"/>
                  <a:pt x="7760642" y="571216"/>
                </a:cubicBezTo>
                <a:cubicBezTo>
                  <a:pt x="7759980" y="511252"/>
                  <a:pt x="7800743" y="493793"/>
                  <a:pt x="7841505" y="476336"/>
                </a:cubicBezTo>
                <a:cubicBezTo>
                  <a:pt x="7818810" y="446481"/>
                  <a:pt x="7800963" y="468492"/>
                  <a:pt x="7783776" y="466216"/>
                </a:cubicBezTo>
                <a:cubicBezTo>
                  <a:pt x="7772539" y="464697"/>
                  <a:pt x="7762403" y="461915"/>
                  <a:pt x="7762403" y="446481"/>
                </a:cubicBezTo>
                <a:cubicBezTo>
                  <a:pt x="7762183" y="433576"/>
                  <a:pt x="7767472" y="418901"/>
                  <a:pt x="7778488" y="418650"/>
                </a:cubicBezTo>
                <a:cubicBezTo>
                  <a:pt x="7847454" y="416372"/>
                  <a:pt x="7885573" y="333384"/>
                  <a:pt x="7957184" y="333131"/>
                </a:cubicBezTo>
                <a:cubicBezTo>
                  <a:pt x="7999930" y="333131"/>
                  <a:pt x="7934928" y="286324"/>
                  <a:pt x="7971064" y="266841"/>
                </a:cubicBezTo>
                <a:cubicBezTo>
                  <a:pt x="7978998" y="262539"/>
                  <a:pt x="7950352" y="255964"/>
                  <a:pt x="7937572" y="256975"/>
                </a:cubicBezTo>
                <a:cubicBezTo>
                  <a:pt x="7925014" y="257986"/>
                  <a:pt x="7913777" y="270384"/>
                  <a:pt x="7898573" y="261528"/>
                </a:cubicBezTo>
                <a:cubicBezTo>
                  <a:pt x="7890201" y="229903"/>
                  <a:pt x="7911793" y="218263"/>
                  <a:pt x="7929642" y="209408"/>
                </a:cubicBezTo>
                <a:cubicBezTo>
                  <a:pt x="7970845" y="188914"/>
                  <a:pt x="8010947" y="164120"/>
                  <a:pt x="8056117" y="156782"/>
                </a:cubicBezTo>
                <a:cubicBezTo>
                  <a:pt x="8072200" y="154252"/>
                  <a:pt x="8032981" y="120348"/>
                  <a:pt x="8025270" y="108457"/>
                </a:cubicBezTo>
                <a:cubicBezTo>
                  <a:pt x="8070715" y="77210"/>
                  <a:pt x="8118460" y="54170"/>
                  <a:pt x="8167695" y="35609"/>
                </a:cubicBezTo>
                <a:lnTo>
                  <a:pt x="8251347" y="10203"/>
                </a:lnTo>
                <a:close/>
                <a:moveTo>
                  <a:pt x="0" y="0"/>
                </a:moveTo>
                <a:lnTo>
                  <a:pt x="12192000" y="0"/>
                </a:lnTo>
                <a:lnTo>
                  <a:pt x="12192000" y="10202"/>
                </a:lnTo>
                <a:lnTo>
                  <a:pt x="10023511" y="10202"/>
                </a:lnTo>
                <a:lnTo>
                  <a:pt x="10081290" y="46954"/>
                </a:lnTo>
                <a:cubicBezTo>
                  <a:pt x="10124649" y="67728"/>
                  <a:pt x="10173137" y="84332"/>
                  <a:pt x="10208104" y="121978"/>
                </a:cubicBezTo>
                <a:cubicBezTo>
                  <a:pt x="10094034" y="151970"/>
                  <a:pt x="9991464" y="182272"/>
                  <a:pt x="9887339" y="204920"/>
                </a:cubicBezTo>
                <a:cubicBezTo>
                  <a:pt x="9776996" y="228793"/>
                  <a:pt x="9683441" y="293373"/>
                  <a:pt x="9575589" y="322144"/>
                </a:cubicBezTo>
                <a:cubicBezTo>
                  <a:pt x="9552585" y="328266"/>
                  <a:pt x="9524923" y="349690"/>
                  <a:pt x="9516842" y="370501"/>
                </a:cubicBezTo>
                <a:cubicBezTo>
                  <a:pt x="9490734" y="437836"/>
                  <a:pt x="8969489" y="626679"/>
                  <a:pt x="9031031" y="686665"/>
                </a:cubicBezTo>
                <a:cubicBezTo>
                  <a:pt x="9056518" y="711458"/>
                  <a:pt x="9089464" y="729209"/>
                  <a:pt x="9123967" y="753695"/>
                </a:cubicBezTo>
                <a:cubicBezTo>
                  <a:pt x="9072057" y="799910"/>
                  <a:pt x="9013626" y="820111"/>
                  <a:pt x="8951461" y="833883"/>
                </a:cubicBezTo>
                <a:cubicBezTo>
                  <a:pt x="8932810" y="838168"/>
                  <a:pt x="8914473" y="846737"/>
                  <a:pt x="8912607" y="867550"/>
                </a:cubicBezTo>
                <a:cubicBezTo>
                  <a:pt x="8910744" y="889280"/>
                  <a:pt x="8929704" y="897848"/>
                  <a:pt x="8945555" y="907951"/>
                </a:cubicBezTo>
                <a:cubicBezTo>
                  <a:pt x="8967622" y="922028"/>
                  <a:pt x="8989069" y="934273"/>
                  <a:pt x="9017042" y="936109"/>
                </a:cubicBezTo>
                <a:cubicBezTo>
                  <a:pt x="9063046" y="938863"/>
                  <a:pt x="9085112" y="978039"/>
                  <a:pt x="9111842" y="1007420"/>
                </a:cubicBezTo>
                <a:cubicBezTo>
                  <a:pt x="9126761" y="1023949"/>
                  <a:pt x="9134223" y="1057308"/>
                  <a:pt x="9108115" y="1063124"/>
                </a:cubicBezTo>
                <a:cubicBezTo>
                  <a:pt x="9045328" y="1077205"/>
                  <a:pt x="9050302" y="1117910"/>
                  <a:pt x="9051854" y="1164126"/>
                </a:cubicBezTo>
                <a:cubicBezTo>
                  <a:pt x="9054030" y="1221361"/>
                  <a:pt x="9091019" y="1247681"/>
                  <a:pt x="9136399" y="1269719"/>
                </a:cubicBezTo>
                <a:cubicBezTo>
                  <a:pt x="9151940" y="1277369"/>
                  <a:pt x="9174006" y="1277064"/>
                  <a:pt x="9179914" y="1300937"/>
                </a:cubicBezTo>
                <a:cubicBezTo>
                  <a:pt x="9154426" y="1323586"/>
                  <a:pt x="9123344" y="1305223"/>
                  <a:pt x="9095990" y="1311649"/>
                </a:cubicBezTo>
                <a:cubicBezTo>
                  <a:pt x="9073302" y="1316851"/>
                  <a:pt x="9035692" y="1314098"/>
                  <a:pt x="9066775" y="1355722"/>
                </a:cubicBezTo>
                <a:cubicBezTo>
                  <a:pt x="9075790" y="1367658"/>
                  <a:pt x="9065221" y="1376842"/>
                  <a:pt x="9053719" y="1377759"/>
                </a:cubicBezTo>
                <a:cubicBezTo>
                  <a:pt x="8961718" y="1387247"/>
                  <a:pt x="9003989" y="1471416"/>
                  <a:pt x="8974460" y="1515794"/>
                </a:cubicBezTo>
                <a:cubicBezTo>
                  <a:pt x="8966381" y="1528036"/>
                  <a:pt x="8975084" y="1549154"/>
                  <a:pt x="8987827" y="1554357"/>
                </a:cubicBezTo>
                <a:cubicBezTo>
                  <a:pt x="9069261" y="1588638"/>
                  <a:pt x="9080451" y="1670357"/>
                  <a:pt x="9119926" y="1740752"/>
                </a:cubicBezTo>
                <a:cubicBezTo>
                  <a:pt x="9077031" y="1768602"/>
                  <a:pt x="9025747" y="1774723"/>
                  <a:pt x="8979435" y="1792782"/>
                </a:cubicBezTo>
                <a:cubicBezTo>
                  <a:pt x="8931257" y="1811758"/>
                  <a:pt x="8931257" y="1825837"/>
                  <a:pt x="8971042" y="1880927"/>
                </a:cubicBezTo>
                <a:cubicBezTo>
                  <a:pt x="8867539" y="1892865"/>
                  <a:pt x="8867539" y="1892865"/>
                  <a:pt x="8899553" y="1979481"/>
                </a:cubicBezTo>
                <a:cubicBezTo>
                  <a:pt x="8812832" y="1987439"/>
                  <a:pt x="8755644" y="2028451"/>
                  <a:pt x="8742279" y="2118129"/>
                </a:cubicBezTo>
                <a:cubicBezTo>
                  <a:pt x="8735751" y="2161590"/>
                  <a:pt x="8696588" y="2182094"/>
                  <a:pt x="8653074" y="2211172"/>
                </a:cubicBezTo>
                <a:cubicBezTo>
                  <a:pt x="8707155" y="2239331"/>
                  <a:pt x="8743833" y="2298094"/>
                  <a:pt x="8806929" y="2235961"/>
                </a:cubicBezTo>
                <a:cubicBezTo>
                  <a:pt x="8829929" y="2213314"/>
                  <a:pt x="8827757" y="2242084"/>
                  <a:pt x="8830862" y="2250347"/>
                </a:cubicBezTo>
                <a:cubicBezTo>
                  <a:pt x="8838321" y="2270546"/>
                  <a:pt x="8822781" y="2284015"/>
                  <a:pt x="8812524" y="2299317"/>
                </a:cubicBezTo>
                <a:cubicBezTo>
                  <a:pt x="8802578" y="2314621"/>
                  <a:pt x="8790765" y="2330841"/>
                  <a:pt x="8787969" y="2347984"/>
                </a:cubicBezTo>
                <a:cubicBezTo>
                  <a:pt x="8786105" y="2359919"/>
                  <a:pt x="8795118" y="2377363"/>
                  <a:pt x="8805064" y="2386240"/>
                </a:cubicBezTo>
                <a:cubicBezTo>
                  <a:pt x="8857283" y="2433068"/>
                  <a:pt x="8826201" y="2538354"/>
                  <a:pt x="8925043" y="2551822"/>
                </a:cubicBezTo>
                <a:cubicBezTo>
                  <a:pt x="8969489" y="2557941"/>
                  <a:pt x="8990934" y="2596506"/>
                  <a:pt x="9023571" y="2617624"/>
                </a:cubicBezTo>
                <a:cubicBezTo>
                  <a:pt x="9137020" y="2691385"/>
                  <a:pt x="9212861" y="2786265"/>
                  <a:pt x="9247982" y="2916649"/>
                </a:cubicBezTo>
                <a:cubicBezTo>
                  <a:pt x="9257617" y="2952764"/>
                  <a:pt x="9294606" y="2981842"/>
                  <a:pt x="9318539" y="3013671"/>
                </a:cubicBezTo>
                <a:cubicBezTo>
                  <a:pt x="9307037" y="3036932"/>
                  <a:pt x="9244252" y="2986737"/>
                  <a:pt x="9266320" y="3047949"/>
                </a:cubicBezTo>
                <a:cubicBezTo>
                  <a:pt x="9283104" y="3093860"/>
                  <a:pt x="9325999" y="3122324"/>
                  <a:pt x="9366406" y="3149564"/>
                </a:cubicBezTo>
                <a:cubicBezTo>
                  <a:pt x="9412407" y="3180476"/>
                  <a:pt x="9463381" y="3205267"/>
                  <a:pt x="9484207" y="3262501"/>
                </a:cubicBezTo>
                <a:cubicBezTo>
                  <a:pt x="9488559" y="3274744"/>
                  <a:pt x="9502544" y="3287599"/>
                  <a:pt x="9514977" y="3292497"/>
                </a:cubicBezTo>
                <a:cubicBezTo>
                  <a:pt x="10163348" y="4299754"/>
                  <a:pt x="11759406" y="4306487"/>
                  <a:pt x="11943411" y="4299446"/>
                </a:cubicBezTo>
                <a:cubicBezTo>
                  <a:pt x="11999126" y="4297227"/>
                  <a:pt x="12054083" y="4291680"/>
                  <a:pt x="12108408" y="4283397"/>
                </a:cubicBezTo>
                <a:lnTo>
                  <a:pt x="12192000" y="4266564"/>
                </a:lnTo>
                <a:lnTo>
                  <a:pt x="12192000" y="6858000"/>
                </a:lnTo>
                <a:lnTo>
                  <a:pt x="0" y="6858000"/>
                </a:lnTo>
                <a:lnTo>
                  <a:pt x="0" y="6205082"/>
                </a:lnTo>
                <a:lnTo>
                  <a:pt x="31834" y="6211531"/>
                </a:lnTo>
                <a:cubicBezTo>
                  <a:pt x="102913" y="6222434"/>
                  <a:pt x="174818" y="6229736"/>
                  <a:pt x="247714" y="6232657"/>
                </a:cubicBezTo>
                <a:cubicBezTo>
                  <a:pt x="488463" y="6241925"/>
                  <a:pt x="2576720" y="6233063"/>
                  <a:pt x="3425038" y="4907153"/>
                </a:cubicBezTo>
                <a:cubicBezTo>
                  <a:pt x="3441305" y="4900705"/>
                  <a:pt x="3459603" y="4883784"/>
                  <a:pt x="3465296" y="4867667"/>
                </a:cubicBezTo>
                <a:cubicBezTo>
                  <a:pt x="3492545" y="4792327"/>
                  <a:pt x="3559239" y="4759693"/>
                  <a:pt x="3619425" y="4719002"/>
                </a:cubicBezTo>
                <a:cubicBezTo>
                  <a:pt x="3672294" y="4683144"/>
                  <a:pt x="3728417" y="4645676"/>
                  <a:pt x="3750377" y="4585241"/>
                </a:cubicBezTo>
                <a:cubicBezTo>
                  <a:pt x="3779250" y="4504664"/>
                  <a:pt x="3697103" y="4570738"/>
                  <a:pt x="3682054" y="4540118"/>
                </a:cubicBezTo>
                <a:cubicBezTo>
                  <a:pt x="3713368" y="4498220"/>
                  <a:pt x="3761764" y="4459943"/>
                  <a:pt x="3774370" y="4412403"/>
                </a:cubicBezTo>
                <a:cubicBezTo>
                  <a:pt x="3820322" y="4240771"/>
                  <a:pt x="3919551" y="4115875"/>
                  <a:pt x="4067986" y="4018780"/>
                </a:cubicBezTo>
                <a:cubicBezTo>
                  <a:pt x="4110687" y="3990980"/>
                  <a:pt x="4138745" y="3940215"/>
                  <a:pt x="4196899" y="3932160"/>
                </a:cubicBezTo>
                <a:cubicBezTo>
                  <a:pt x="4326221" y="3914431"/>
                  <a:pt x="4285554" y="3775837"/>
                  <a:pt x="4353877" y="3714196"/>
                </a:cubicBezTo>
                <a:cubicBezTo>
                  <a:pt x="4366890" y="3702509"/>
                  <a:pt x="4378682" y="3679548"/>
                  <a:pt x="4376244" y="3663837"/>
                </a:cubicBezTo>
                <a:cubicBezTo>
                  <a:pt x="4372586" y="3641270"/>
                  <a:pt x="4357130" y="3619918"/>
                  <a:pt x="4344116" y="3599773"/>
                </a:cubicBezTo>
                <a:cubicBezTo>
                  <a:pt x="4330695" y="3579630"/>
                  <a:pt x="4310365" y="3561901"/>
                  <a:pt x="4320122" y="3535311"/>
                </a:cubicBezTo>
                <a:cubicBezTo>
                  <a:pt x="4324186" y="3524435"/>
                  <a:pt x="4321344" y="3486562"/>
                  <a:pt x="4351436" y="3516374"/>
                </a:cubicBezTo>
                <a:cubicBezTo>
                  <a:pt x="4433989" y="3598163"/>
                  <a:pt x="4481978" y="3520810"/>
                  <a:pt x="4552738" y="3483742"/>
                </a:cubicBezTo>
                <a:cubicBezTo>
                  <a:pt x="4495805" y="3445466"/>
                  <a:pt x="4444564" y="3418474"/>
                  <a:pt x="4436023" y="3361265"/>
                </a:cubicBezTo>
                <a:cubicBezTo>
                  <a:pt x="4418537" y="3243216"/>
                  <a:pt x="4343713" y="3189231"/>
                  <a:pt x="4230249" y="3178754"/>
                </a:cubicBezTo>
                <a:cubicBezTo>
                  <a:pt x="4272135" y="3064738"/>
                  <a:pt x="4272135" y="3064738"/>
                  <a:pt x="4136714" y="3049023"/>
                </a:cubicBezTo>
                <a:cubicBezTo>
                  <a:pt x="4188768" y="2976505"/>
                  <a:pt x="4188768" y="2957972"/>
                  <a:pt x="4125732" y="2932992"/>
                </a:cubicBezTo>
                <a:cubicBezTo>
                  <a:pt x="4065138" y="2909221"/>
                  <a:pt x="3998039" y="2901162"/>
                  <a:pt x="3941916" y="2864502"/>
                </a:cubicBezTo>
                <a:cubicBezTo>
                  <a:pt x="3993565" y="2771837"/>
                  <a:pt x="4008205" y="2664266"/>
                  <a:pt x="4114752" y="2619140"/>
                </a:cubicBezTo>
                <a:cubicBezTo>
                  <a:pt x="4131425" y="2612292"/>
                  <a:pt x="4142812" y="2584492"/>
                  <a:pt x="4132241" y="2568377"/>
                </a:cubicBezTo>
                <a:cubicBezTo>
                  <a:pt x="4093606" y="2509959"/>
                  <a:pt x="4148913" y="2399163"/>
                  <a:pt x="4028540" y="2386674"/>
                </a:cubicBezTo>
                <a:cubicBezTo>
                  <a:pt x="4013491" y="2385466"/>
                  <a:pt x="3999664" y="2373378"/>
                  <a:pt x="4011458" y="2357665"/>
                </a:cubicBezTo>
                <a:cubicBezTo>
                  <a:pt x="4052127" y="2302873"/>
                  <a:pt x="4002918" y="2306498"/>
                  <a:pt x="3973233" y="2299649"/>
                </a:cubicBezTo>
                <a:cubicBezTo>
                  <a:pt x="3937444" y="2291191"/>
                  <a:pt x="3896777" y="2315362"/>
                  <a:pt x="3863429" y="2285548"/>
                </a:cubicBezTo>
                <a:cubicBezTo>
                  <a:pt x="3871158" y="2254123"/>
                  <a:pt x="3900029" y="2254525"/>
                  <a:pt x="3920363" y="2244454"/>
                </a:cubicBezTo>
                <a:cubicBezTo>
                  <a:pt x="3979737" y="2215444"/>
                  <a:pt x="4028133" y="2180798"/>
                  <a:pt x="4030981" y="2105456"/>
                </a:cubicBezTo>
                <a:cubicBezTo>
                  <a:pt x="4033011" y="2044620"/>
                  <a:pt x="4039518" y="1991037"/>
                  <a:pt x="3957370" y="1972502"/>
                </a:cubicBezTo>
                <a:cubicBezTo>
                  <a:pt x="3923211" y="1964846"/>
                  <a:pt x="3932973" y="1920933"/>
                  <a:pt x="3952493" y="1899176"/>
                </a:cubicBezTo>
                <a:cubicBezTo>
                  <a:pt x="3987466" y="1860500"/>
                  <a:pt x="4016337" y="1808931"/>
                  <a:pt x="4076527" y="1805304"/>
                </a:cubicBezTo>
                <a:cubicBezTo>
                  <a:pt x="4113127" y="1802888"/>
                  <a:pt x="4141188" y="1786769"/>
                  <a:pt x="4170061" y="1768238"/>
                </a:cubicBezTo>
                <a:cubicBezTo>
                  <a:pt x="4190800" y="1754940"/>
                  <a:pt x="4215607" y="1743661"/>
                  <a:pt x="4213168" y="1715057"/>
                </a:cubicBezTo>
                <a:cubicBezTo>
                  <a:pt x="4210729" y="1687660"/>
                  <a:pt x="4186736" y="1676379"/>
                  <a:pt x="4162334" y="1670739"/>
                </a:cubicBezTo>
                <a:cubicBezTo>
                  <a:pt x="4080998" y="1652609"/>
                  <a:pt x="4004547" y="1626018"/>
                  <a:pt x="3936629" y="1565182"/>
                </a:cubicBezTo>
                <a:cubicBezTo>
                  <a:pt x="3981773" y="1532950"/>
                  <a:pt x="4024878" y="1509583"/>
                  <a:pt x="4058225" y="1476947"/>
                </a:cubicBezTo>
                <a:cubicBezTo>
                  <a:pt x="4138745" y="1397984"/>
                  <a:pt x="3456757" y="1149400"/>
                  <a:pt x="3422598" y="1060763"/>
                </a:cubicBezTo>
                <a:cubicBezTo>
                  <a:pt x="3412025" y="1033367"/>
                  <a:pt x="3375832" y="1005166"/>
                  <a:pt x="3345734" y="997107"/>
                </a:cubicBezTo>
                <a:cubicBezTo>
                  <a:pt x="3204622" y="959235"/>
                  <a:pt x="3082216" y="874224"/>
                  <a:pt x="2937846" y="842798"/>
                </a:cubicBezTo>
                <a:cubicBezTo>
                  <a:pt x="2801610" y="812986"/>
                  <a:pt x="2667409" y="773098"/>
                  <a:pt x="2518162" y="733618"/>
                </a:cubicBezTo>
                <a:cubicBezTo>
                  <a:pt x="2609662" y="634506"/>
                  <a:pt x="2771925" y="646191"/>
                  <a:pt x="2809744" y="503164"/>
                </a:cubicBezTo>
                <a:cubicBezTo>
                  <a:pt x="2662121" y="466098"/>
                  <a:pt x="2506776" y="508403"/>
                  <a:pt x="2364438" y="449579"/>
                </a:cubicBezTo>
                <a:cubicBezTo>
                  <a:pt x="2352239" y="444343"/>
                  <a:pt x="2335563" y="449579"/>
                  <a:pt x="2320927" y="451191"/>
                </a:cubicBezTo>
                <a:cubicBezTo>
                  <a:pt x="2027715" y="482617"/>
                  <a:pt x="1735723" y="455221"/>
                  <a:pt x="1446580" y="415735"/>
                </a:cubicBezTo>
                <a:cubicBezTo>
                  <a:pt x="1030148" y="359334"/>
                  <a:pt x="612089" y="323476"/>
                  <a:pt x="193217" y="298092"/>
                </a:cubicBezTo>
                <a:lnTo>
                  <a:pt x="0" y="287674"/>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4" name="Title 3">
            <a:extLst>
              <a:ext uri="{FF2B5EF4-FFF2-40B4-BE49-F238E27FC236}">
                <a16:creationId xmlns:a16="http://schemas.microsoft.com/office/drawing/2014/main" id="{A65A1F3B-1003-C84C-BD1D-FD818BFE3593}"/>
              </a:ext>
            </a:extLst>
          </p:cNvPr>
          <p:cNvSpPr>
            <a:spLocks noGrp="1"/>
          </p:cNvSpPr>
          <p:nvPr>
            <p:ph type="ctrTitle"/>
          </p:nvPr>
        </p:nvSpPr>
        <p:spPr>
          <a:xfrm>
            <a:off x="3855028" y="3871647"/>
            <a:ext cx="7477985" cy="1459355"/>
          </a:xfrm>
        </p:spPr>
        <p:txBody>
          <a:bodyPr anchor="b">
            <a:normAutofit/>
          </a:bodyPr>
          <a:lstStyle/>
          <a:p>
            <a:pPr algn="l"/>
            <a:r>
              <a:rPr lang="en-US" sz="4400" b="1" dirty="0"/>
              <a:t>NSF ADVANCE Partnership Grant</a:t>
            </a:r>
          </a:p>
        </p:txBody>
      </p:sp>
      <p:sp>
        <p:nvSpPr>
          <p:cNvPr id="5" name="Subtitle 4">
            <a:extLst>
              <a:ext uri="{FF2B5EF4-FFF2-40B4-BE49-F238E27FC236}">
                <a16:creationId xmlns:a16="http://schemas.microsoft.com/office/drawing/2014/main" id="{278AF851-EDAA-9C41-BB2C-7509E9F8C7DF}"/>
              </a:ext>
            </a:extLst>
          </p:cNvPr>
          <p:cNvSpPr>
            <a:spLocks noGrp="1"/>
          </p:cNvSpPr>
          <p:nvPr>
            <p:ph type="subTitle" idx="1"/>
          </p:nvPr>
        </p:nvSpPr>
        <p:spPr>
          <a:xfrm>
            <a:off x="3951514" y="5181718"/>
            <a:ext cx="7477985" cy="1235866"/>
          </a:xfrm>
        </p:spPr>
        <p:txBody>
          <a:bodyPr>
            <a:noAutofit/>
          </a:bodyPr>
          <a:lstStyle/>
          <a:p>
            <a:pPr algn="l">
              <a:spcBef>
                <a:spcPts val="0"/>
              </a:spcBef>
              <a:spcAft>
                <a:spcPts val="600"/>
              </a:spcAft>
            </a:pPr>
            <a:r>
              <a:rPr lang="en-US" b="1" i="1" dirty="0"/>
              <a:t>Differential Worth Across Faculty Careers: </a:t>
            </a:r>
          </a:p>
          <a:p>
            <a:pPr algn="l">
              <a:spcBef>
                <a:spcPts val="0"/>
              </a:spcBef>
              <a:spcAft>
                <a:spcPts val="600"/>
              </a:spcAft>
              <a:tabLst>
                <a:tab pos="3886200" algn="l"/>
              </a:tabLst>
            </a:pPr>
            <a:r>
              <a:rPr lang="en-US" b="1" i="1" dirty="0"/>
              <a:t> Aligning Faculty Advancement with Mission Values</a:t>
            </a:r>
          </a:p>
        </p:txBody>
      </p:sp>
      <p:pic>
        <p:nvPicPr>
          <p:cNvPr id="1028" name="Picture 4" descr="Seattle University - Wikipedia">
            <a:extLst>
              <a:ext uri="{FF2B5EF4-FFF2-40B4-BE49-F238E27FC236}">
                <a16:creationId xmlns:a16="http://schemas.microsoft.com/office/drawing/2014/main" id="{FE46F159-0843-264D-B482-A22E43A2C8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260" y="2095039"/>
            <a:ext cx="2238949" cy="226906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082CC301-57B9-4037-C0D2-26F9F9532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405" y="568933"/>
            <a:ext cx="1977004" cy="1977004"/>
          </a:xfrm>
          <a:prstGeom prst="rect">
            <a:avLst/>
          </a:prstGeom>
        </p:spPr>
      </p:pic>
      <p:pic>
        <p:nvPicPr>
          <p:cNvPr id="3" name="Picture 2" descr="Logo, company name&#10;&#10;Description automatically generated">
            <a:extLst>
              <a:ext uri="{FF2B5EF4-FFF2-40B4-BE49-F238E27FC236}">
                <a16:creationId xmlns:a16="http://schemas.microsoft.com/office/drawing/2014/main" id="{8541441E-984D-EAC2-B2ED-44626356E7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8580" y="672208"/>
            <a:ext cx="1982612" cy="2643485"/>
          </a:xfrm>
          <a:prstGeom prst="rect">
            <a:avLst/>
          </a:prstGeom>
        </p:spPr>
      </p:pic>
    </p:spTree>
    <p:extLst>
      <p:ext uri="{BB962C8B-B14F-4D97-AF65-F5344CB8AC3E}">
        <p14:creationId xmlns:p14="http://schemas.microsoft.com/office/powerpoint/2010/main" val="29614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5251316" cy="1807305"/>
          </a:xfrm>
        </p:spPr>
        <p:txBody>
          <a:bodyPr>
            <a:normAutofit/>
          </a:bodyPr>
          <a:lstStyle/>
          <a:p>
            <a:r>
              <a:rPr lang="en-US" sz="4100">
                <a:latin typeface="Baskerville"/>
                <a:cs typeface="Baskerville"/>
              </a:rPr>
              <a:t>Collective Inquiry, Engagement, Reflection</a:t>
            </a:r>
          </a:p>
        </p:txBody>
      </p:sp>
      <p:sp>
        <p:nvSpPr>
          <p:cNvPr id="3" name="Content Placeholder 2"/>
          <p:cNvSpPr>
            <a:spLocks noGrp="1"/>
          </p:cNvSpPr>
          <p:nvPr>
            <p:ph idx="1"/>
          </p:nvPr>
        </p:nvSpPr>
        <p:spPr>
          <a:xfrm>
            <a:off x="838200" y="2333297"/>
            <a:ext cx="4619621" cy="3843666"/>
          </a:xfrm>
        </p:spPr>
        <p:txBody>
          <a:bodyPr>
            <a:normAutofit/>
          </a:bodyPr>
          <a:lstStyle/>
          <a:p>
            <a:pPr lvl="0"/>
            <a:r>
              <a:rPr lang="en-US" sz="1700">
                <a:latin typeface="Baskerville"/>
                <a:cs typeface="Baskerville"/>
              </a:rPr>
              <a:t>76 in-depth faculty interviews</a:t>
            </a:r>
          </a:p>
          <a:p>
            <a:pPr lvl="0"/>
            <a:r>
              <a:rPr lang="en-US" sz="1700">
                <a:latin typeface="Baskerville"/>
                <a:cs typeface="Baskerville"/>
              </a:rPr>
              <a:t>Focus Groups and Survey</a:t>
            </a:r>
          </a:p>
          <a:p>
            <a:pPr lvl="0"/>
            <a:r>
              <a:rPr lang="en-US" sz="1700">
                <a:latin typeface="Baskerville"/>
                <a:cs typeface="Baskerville"/>
              </a:rPr>
              <a:t>Detailed comparative study of 60+ universities</a:t>
            </a:r>
          </a:p>
          <a:p>
            <a:pPr lvl="0"/>
            <a:r>
              <a:rPr lang="en-US" sz="1700">
                <a:latin typeface="Baskerville"/>
                <a:cs typeface="Baskerville"/>
              </a:rPr>
              <a:t>Advisory Board Discussions</a:t>
            </a:r>
          </a:p>
          <a:p>
            <a:pPr lvl="0"/>
            <a:r>
              <a:rPr lang="en-US" sz="1700">
                <a:latin typeface="Baskerville"/>
                <a:cs typeface="Baskerville"/>
              </a:rPr>
              <a:t>Conversations with SU Leadership</a:t>
            </a:r>
          </a:p>
          <a:p>
            <a:pPr lvl="0"/>
            <a:r>
              <a:rPr lang="en-US" sz="1700">
                <a:latin typeface="Baskerville"/>
                <a:cs typeface="Baskerville"/>
              </a:rPr>
              <a:t>Presentations to AJCU leadership groups</a:t>
            </a:r>
          </a:p>
          <a:p>
            <a:pPr lvl="0"/>
            <a:r>
              <a:rPr lang="en-US" sz="1700">
                <a:latin typeface="Baskerville"/>
                <a:cs typeface="Baskerville"/>
              </a:rPr>
              <a:t>Participation in national NSF conferences</a:t>
            </a:r>
          </a:p>
          <a:p>
            <a:pPr lvl="0"/>
            <a:r>
              <a:rPr lang="en-US" sz="1700">
                <a:latin typeface="Baskerville"/>
                <a:cs typeface="Baskerville"/>
              </a:rPr>
              <a:t>Visits with national consultants</a:t>
            </a:r>
          </a:p>
          <a:p>
            <a:pPr lvl="0"/>
            <a:r>
              <a:rPr lang="en-US" sz="1700">
                <a:latin typeface="Baskerville"/>
                <a:cs typeface="Baskerville"/>
              </a:rPr>
              <a:t>Compilation of the ADVANCE Resource Library</a:t>
            </a:r>
          </a:p>
          <a:p>
            <a:endParaRPr lang="en-US" sz="1700">
              <a:latin typeface="Baskerville"/>
              <a:cs typeface="Baskerville"/>
            </a:endParaRPr>
          </a:p>
        </p:txBody>
      </p:sp>
      <p:pic>
        <p:nvPicPr>
          <p:cNvPr id="5" name="Picture 4" descr="Conference room table">
            <a:extLst>
              <a:ext uri="{FF2B5EF4-FFF2-40B4-BE49-F238E27FC236}">
                <a16:creationId xmlns:a16="http://schemas.microsoft.com/office/drawing/2014/main" id="{1310018A-043E-2A8F-C7CB-25576A75DB3D}"/>
              </a:ext>
            </a:extLst>
          </p:cNvPr>
          <p:cNvPicPr>
            <a:picLocks noChangeAspect="1"/>
          </p:cNvPicPr>
          <p:nvPr/>
        </p:nvPicPr>
        <p:blipFill rotWithShape="1">
          <a:blip r:embed="rId3"/>
          <a:srcRect l="224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286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606604D-0E29-CF7A-BAA0-6FC5C18CA895}"/>
              </a:ext>
            </a:extLst>
          </p:cNvPr>
          <p:cNvGraphicFramePr/>
          <p:nvPr/>
        </p:nvGraphicFramePr>
        <p:xfrm>
          <a:off x="2260221" y="1656151"/>
          <a:ext cx="6675394" cy="491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6B864DA1-D26E-97E9-3F80-5E51062C14AD}"/>
              </a:ext>
            </a:extLst>
          </p:cNvPr>
          <p:cNvSpPr>
            <a:spLocks noGrp="1"/>
          </p:cNvSpPr>
          <p:nvPr>
            <p:ph type="title"/>
          </p:nvPr>
        </p:nvSpPr>
        <p:spPr>
          <a:xfrm>
            <a:off x="627356" y="135382"/>
            <a:ext cx="10515600" cy="1325563"/>
          </a:xfrm>
          <a:noFill/>
          <a:ln w="12700">
            <a:solidFill>
              <a:schemeClr val="bg1"/>
            </a:solidFill>
          </a:ln>
        </p:spPr>
        <p:txBody>
          <a:bodyPr>
            <a:normAutofit fontScale="90000"/>
          </a:bodyPr>
          <a:lstStyle/>
          <a:p>
            <a:pPr algn="ctr"/>
            <a:r>
              <a:rPr lang="en-US" sz="3600" b="1" dirty="0"/>
              <a:t>Seattle University took on </a:t>
            </a:r>
            <a:r>
              <a:rPr lang="en-US" sz="3600" b="1"/>
              <a:t>a culture of </a:t>
            </a:r>
            <a:r>
              <a:rPr lang="en-US" sz="3600" b="1" dirty="0"/>
              <a:t>resistance </a:t>
            </a:r>
            <a:br>
              <a:rPr lang="en-US" sz="3600" b="1" dirty="0"/>
            </a:br>
            <a:r>
              <a:rPr lang="en-US" sz="3600" b="1" dirty="0"/>
              <a:t>and successfully revised its promotion guidelines to count </a:t>
            </a:r>
            <a:br>
              <a:rPr lang="en-US" sz="3600" b="1" dirty="0"/>
            </a:br>
            <a:r>
              <a:rPr lang="en-US" sz="3600" b="1" dirty="0"/>
              <a:t>undervalued faculty contributions</a:t>
            </a:r>
            <a:endParaRPr lang="en-US" dirty="0"/>
          </a:p>
        </p:txBody>
      </p:sp>
      <p:grpSp>
        <p:nvGrpSpPr>
          <p:cNvPr id="18" name="Group 17">
            <a:extLst>
              <a:ext uri="{FF2B5EF4-FFF2-40B4-BE49-F238E27FC236}">
                <a16:creationId xmlns:a16="http://schemas.microsoft.com/office/drawing/2014/main" id="{233BBE79-393D-85BB-A21B-81E249C996C0}"/>
              </a:ext>
            </a:extLst>
          </p:cNvPr>
          <p:cNvGrpSpPr/>
          <p:nvPr/>
        </p:nvGrpSpPr>
        <p:grpSpPr>
          <a:xfrm>
            <a:off x="8596657" y="1712375"/>
            <a:ext cx="3040086" cy="1736183"/>
            <a:chOff x="2553768" y="4457885"/>
            <a:chExt cx="3040086" cy="1736183"/>
          </a:xfrm>
        </p:grpSpPr>
        <p:sp>
          <p:nvSpPr>
            <p:cNvPr id="9" name="Oval 8">
              <a:extLst>
                <a:ext uri="{FF2B5EF4-FFF2-40B4-BE49-F238E27FC236}">
                  <a16:creationId xmlns:a16="http://schemas.microsoft.com/office/drawing/2014/main" id="{8CC3E2CE-ACE6-AC00-BA4D-767677CFABCF}"/>
                </a:ext>
              </a:extLst>
            </p:cNvPr>
            <p:cNvSpPr>
              <a:spLocks noChangeAspect="1"/>
            </p:cNvSpPr>
            <p:nvPr/>
          </p:nvSpPr>
          <p:spPr>
            <a:xfrm>
              <a:off x="2553768" y="4457885"/>
              <a:ext cx="3040086" cy="16473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49B64C0-276A-F93B-FAA3-353198B7DED4}"/>
                </a:ext>
              </a:extLst>
            </p:cNvPr>
            <p:cNvSpPr txBox="1"/>
            <p:nvPr/>
          </p:nvSpPr>
          <p:spPr>
            <a:xfrm>
              <a:off x="2956451" y="4699467"/>
              <a:ext cx="2307045" cy="1494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Traditional metrics for advancement neither recognize nor accurately evaluate these activities </a:t>
              </a:r>
            </a:p>
          </p:txBody>
        </p:sp>
      </p:grpSp>
      <p:grpSp>
        <p:nvGrpSpPr>
          <p:cNvPr id="14" name="Group 13">
            <a:extLst>
              <a:ext uri="{FF2B5EF4-FFF2-40B4-BE49-F238E27FC236}">
                <a16:creationId xmlns:a16="http://schemas.microsoft.com/office/drawing/2014/main" id="{4B3385AF-2ADE-8E10-B28C-CDB351477784}"/>
              </a:ext>
            </a:extLst>
          </p:cNvPr>
          <p:cNvGrpSpPr/>
          <p:nvPr/>
        </p:nvGrpSpPr>
        <p:grpSpPr>
          <a:xfrm>
            <a:off x="370344" y="1828025"/>
            <a:ext cx="1920284" cy="1188618"/>
            <a:chOff x="3425261" y="1405462"/>
            <a:chExt cx="1719394" cy="994655"/>
          </a:xfrm>
        </p:grpSpPr>
        <p:sp>
          <p:nvSpPr>
            <p:cNvPr id="12" name="Thought Bubble: Cloud 11">
              <a:extLst>
                <a:ext uri="{FF2B5EF4-FFF2-40B4-BE49-F238E27FC236}">
                  <a16:creationId xmlns:a16="http://schemas.microsoft.com/office/drawing/2014/main" id="{3BEB4A7E-03B7-B2F9-8B81-A8A338285D2E}"/>
                </a:ext>
              </a:extLst>
            </p:cNvPr>
            <p:cNvSpPr/>
            <p:nvPr/>
          </p:nvSpPr>
          <p:spPr>
            <a:xfrm>
              <a:off x="3425261" y="1405462"/>
              <a:ext cx="1719394" cy="99465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6182F59-6549-296F-5018-42794CAD1BF3}"/>
                </a:ext>
              </a:extLst>
            </p:cNvPr>
            <p:cNvSpPr txBox="1"/>
            <p:nvPr/>
          </p:nvSpPr>
          <p:spPr>
            <a:xfrm flipH="1">
              <a:off x="3425966" y="1606652"/>
              <a:ext cx="16952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 love the university mission, but it's killing me</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2B63A0F-657A-07CE-9649-DCD54AFC627D}"/>
              </a:ext>
            </a:extLst>
          </p:cNvPr>
          <p:cNvGrpSpPr/>
          <p:nvPr/>
        </p:nvGrpSpPr>
        <p:grpSpPr>
          <a:xfrm>
            <a:off x="82073" y="3742862"/>
            <a:ext cx="2890218" cy="1458987"/>
            <a:chOff x="391830" y="5176090"/>
            <a:chExt cx="3195008" cy="1458987"/>
          </a:xfrm>
        </p:grpSpPr>
        <p:sp>
          <p:nvSpPr>
            <p:cNvPr id="15" name="Oval 14">
              <a:extLst>
                <a:ext uri="{FF2B5EF4-FFF2-40B4-BE49-F238E27FC236}">
                  <a16:creationId xmlns:a16="http://schemas.microsoft.com/office/drawing/2014/main" id="{2C0B5055-7DBF-1130-A7CA-160D3FA3E54A}"/>
                </a:ext>
              </a:extLst>
            </p:cNvPr>
            <p:cNvSpPr>
              <a:spLocks noChangeAspect="1"/>
            </p:cNvSpPr>
            <p:nvPr/>
          </p:nvSpPr>
          <p:spPr>
            <a:xfrm>
              <a:off x="391830" y="5176090"/>
              <a:ext cx="3195008" cy="1458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FF91FBB-F5C9-2BDD-BF3B-0796BF8E62C9}"/>
                </a:ext>
              </a:extLst>
            </p:cNvPr>
            <p:cNvSpPr txBox="1"/>
            <p:nvPr/>
          </p:nvSpPr>
          <p:spPr>
            <a:xfrm>
              <a:off x="738908" y="5343513"/>
              <a:ext cx="242285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Women and faculty of color are more likely to be engaged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these activities</a:t>
              </a:r>
            </a:p>
          </p:txBody>
        </p:sp>
      </p:grpSp>
      <p:grpSp>
        <p:nvGrpSpPr>
          <p:cNvPr id="25" name="Group 24">
            <a:extLst>
              <a:ext uri="{FF2B5EF4-FFF2-40B4-BE49-F238E27FC236}">
                <a16:creationId xmlns:a16="http://schemas.microsoft.com/office/drawing/2014/main" id="{E1726772-785D-A6FA-6C13-03200AEAC044}"/>
              </a:ext>
            </a:extLst>
          </p:cNvPr>
          <p:cNvGrpSpPr/>
          <p:nvPr/>
        </p:nvGrpSpPr>
        <p:grpSpPr>
          <a:xfrm>
            <a:off x="8315909" y="3590385"/>
            <a:ext cx="1884218" cy="1173018"/>
            <a:chOff x="619709" y="3978313"/>
            <a:chExt cx="1884218" cy="1173018"/>
          </a:xfrm>
        </p:grpSpPr>
        <p:sp>
          <p:nvSpPr>
            <p:cNvPr id="20" name="Speech Bubble: Oval 19">
              <a:extLst>
                <a:ext uri="{FF2B5EF4-FFF2-40B4-BE49-F238E27FC236}">
                  <a16:creationId xmlns:a16="http://schemas.microsoft.com/office/drawing/2014/main" id="{6312392D-F10A-43D3-F8B7-C292548B4A9E}"/>
                </a:ext>
              </a:extLst>
            </p:cNvPr>
            <p:cNvSpPr/>
            <p:nvPr/>
          </p:nvSpPr>
          <p:spPr>
            <a:xfrm>
              <a:off x="619709" y="3978313"/>
              <a:ext cx="1884218" cy="1173018"/>
            </a:xfrm>
            <a:prstGeom prst="wedgeEllipseCallout">
              <a:avLst>
                <a:gd name="adj1" fmla="val 18383"/>
                <a:gd name="adj2" fmla="val 60138"/>
              </a:avLst>
            </a:prstGeom>
            <a:solidFill>
              <a:srgbClr val="FF66C9">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EFB8BFA-E80E-8F0F-17B0-E57EB4ED45B3}"/>
                </a:ext>
              </a:extLst>
            </p:cNvPr>
            <p:cNvSpPr txBox="1"/>
            <p:nvPr/>
          </p:nvSpPr>
          <p:spPr>
            <a:xfrm>
              <a:off x="836763" y="4091176"/>
              <a:ext cx="1450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We value these activities, we just don't know how to count them</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77C83D1F-CE18-EDFC-4FAD-D6ECAA5668B6}"/>
              </a:ext>
            </a:extLst>
          </p:cNvPr>
          <p:cNvGrpSpPr/>
          <p:nvPr/>
        </p:nvGrpSpPr>
        <p:grpSpPr>
          <a:xfrm>
            <a:off x="10200847" y="4574732"/>
            <a:ext cx="1884218" cy="1173018"/>
            <a:chOff x="2740174" y="3591060"/>
            <a:chExt cx="1884218" cy="1173018"/>
          </a:xfrm>
        </p:grpSpPr>
        <p:sp>
          <p:nvSpPr>
            <p:cNvPr id="21" name="Speech Bubble: Oval 20">
              <a:extLst>
                <a:ext uri="{FF2B5EF4-FFF2-40B4-BE49-F238E27FC236}">
                  <a16:creationId xmlns:a16="http://schemas.microsoft.com/office/drawing/2014/main" id="{DF3F07A7-9435-911A-23BA-F5E1A4F01005}"/>
                </a:ext>
              </a:extLst>
            </p:cNvPr>
            <p:cNvSpPr/>
            <p:nvPr/>
          </p:nvSpPr>
          <p:spPr>
            <a:xfrm>
              <a:off x="2740174" y="3591060"/>
              <a:ext cx="1884218" cy="1173018"/>
            </a:xfrm>
            <a:prstGeom prst="wedgeEllipseCallout">
              <a:avLst>
                <a:gd name="adj1" fmla="val -10539"/>
                <a:gd name="adj2" fmla="val 68012"/>
              </a:avLst>
            </a:prstGeom>
            <a:solidFill>
              <a:srgbClr val="C4459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9263E23-105B-18BE-D821-A186E178FAB5}"/>
                </a:ext>
              </a:extLst>
            </p:cNvPr>
            <p:cNvSpPr txBox="1"/>
            <p:nvPr/>
          </p:nvSpPr>
          <p:spPr>
            <a:xfrm>
              <a:off x="2889548" y="3758668"/>
              <a:ext cx="1629346"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We value diversity work, just not as a path to promotion. Those faculty should get a plaque or something</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129B763-5363-616D-3B33-78429A5FF2A3}"/>
              </a:ext>
            </a:extLst>
          </p:cNvPr>
          <p:cNvGrpSpPr/>
          <p:nvPr/>
        </p:nvGrpSpPr>
        <p:grpSpPr>
          <a:xfrm>
            <a:off x="8269727" y="5330721"/>
            <a:ext cx="1936453" cy="1173018"/>
            <a:chOff x="4515146" y="4444031"/>
            <a:chExt cx="1936453" cy="1173018"/>
          </a:xfrm>
        </p:grpSpPr>
        <p:sp>
          <p:nvSpPr>
            <p:cNvPr id="19" name="Speech Bubble: Oval 18">
              <a:extLst>
                <a:ext uri="{FF2B5EF4-FFF2-40B4-BE49-F238E27FC236}">
                  <a16:creationId xmlns:a16="http://schemas.microsoft.com/office/drawing/2014/main" id="{2F774BB3-467D-5913-4AF4-E5D15B45D90E}"/>
                </a:ext>
              </a:extLst>
            </p:cNvPr>
            <p:cNvSpPr/>
            <p:nvPr/>
          </p:nvSpPr>
          <p:spPr>
            <a:xfrm>
              <a:off x="4567381" y="4444031"/>
              <a:ext cx="1884218" cy="1173018"/>
            </a:xfrm>
            <a:prstGeom prst="wedgeEllipseCallout">
              <a:avLst>
                <a:gd name="adj1" fmla="val -29656"/>
                <a:gd name="adj2" fmla="val 56988"/>
              </a:avLst>
            </a:prstGeom>
            <a:solidFill>
              <a:srgbClr val="C4459C">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20DFB41-AB82-DF84-3A95-63E4462D803D}"/>
                </a:ext>
              </a:extLst>
            </p:cNvPr>
            <p:cNvSpPr txBox="1"/>
            <p:nvPr/>
          </p:nvSpPr>
          <p:spPr>
            <a:xfrm>
              <a:off x="4515146" y="4529897"/>
              <a:ext cx="18279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If you want to do community or applied research, go for it, but don't expect to get promoted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1220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1139044" y="2090114"/>
            <a:ext cx="3382890" cy="2481886"/>
          </a:xfrm>
        </p:spPr>
        <p:txBody>
          <a:bodyPr>
            <a:normAutofit/>
          </a:bodyPr>
          <a:lstStyle/>
          <a:p>
            <a:pPr algn="ctr"/>
            <a:r>
              <a:rPr lang="en-US" sz="4100" b="1"/>
              <a:t>Alignment Leads to Success and Satisfaction</a:t>
            </a:r>
          </a:p>
        </p:txBody>
      </p:sp>
      <p:sp>
        <p:nvSpPr>
          <p:cNvPr id="3" name="Content Placeholder 2"/>
          <p:cNvSpPr>
            <a:spLocks noGrp="1"/>
          </p:cNvSpPr>
          <p:nvPr>
            <p:ph idx="1"/>
          </p:nvPr>
        </p:nvSpPr>
        <p:spPr>
          <a:xfrm>
            <a:off x="5285014" y="964850"/>
            <a:ext cx="6068786" cy="4928300"/>
          </a:xfrm>
        </p:spPr>
        <p:txBody>
          <a:bodyPr anchor="ctr">
            <a:normAutofit/>
          </a:bodyPr>
          <a:lstStyle/>
          <a:p>
            <a:r>
              <a:rPr lang="en-US" sz="2000"/>
              <a:t>When faculty are empowered to align their roles and activities with the mission of the university the result is better faculty morale and elevated student success. </a:t>
            </a:r>
          </a:p>
          <a:p>
            <a:endParaRPr lang="en-US" sz="2000"/>
          </a:p>
          <a:p>
            <a:r>
              <a:rPr lang="en-US" sz="2000"/>
              <a:t>Aligning faculty talents, contributions, and passion with a comprehensive, inclusive culture of higher education leads to positive outcomes for faculty, students, and the institution.</a:t>
            </a:r>
          </a:p>
        </p:txBody>
      </p:sp>
    </p:spTree>
    <p:extLst>
      <p:ext uri="{BB962C8B-B14F-4D97-AF65-F5344CB8AC3E}">
        <p14:creationId xmlns:p14="http://schemas.microsoft.com/office/powerpoint/2010/main" val="381713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56">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Shape 2058">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65A1F3B-1003-C84C-BD1D-FD818BFE3593}"/>
              </a:ext>
            </a:extLst>
          </p:cNvPr>
          <p:cNvSpPr>
            <a:spLocks noGrp="1"/>
          </p:cNvSpPr>
          <p:nvPr>
            <p:ph type="title"/>
          </p:nvPr>
        </p:nvSpPr>
        <p:spPr>
          <a:xfrm>
            <a:off x="5526156" y="365125"/>
            <a:ext cx="5827643" cy="1433433"/>
          </a:xfrm>
        </p:spPr>
        <p:txBody>
          <a:bodyPr anchor="b">
            <a:normAutofit/>
          </a:bodyPr>
          <a:lstStyle/>
          <a:p>
            <a:r>
              <a:rPr lang="en-US" b="1"/>
              <a:t>Our Proposed NSF Partnership:</a:t>
            </a:r>
          </a:p>
        </p:txBody>
      </p:sp>
      <p:graphicFrame>
        <p:nvGraphicFramePr>
          <p:cNvPr id="2052" name="Subtitle 4">
            <a:extLst>
              <a:ext uri="{FF2B5EF4-FFF2-40B4-BE49-F238E27FC236}">
                <a16:creationId xmlns:a16="http://schemas.microsoft.com/office/drawing/2014/main" id="{5C61B8FA-6956-470E-8C63-57CE4E701F07}"/>
              </a:ext>
            </a:extLst>
          </p:cNvPr>
          <p:cNvGraphicFramePr>
            <a:graphicFrameLocks noGrp="1"/>
          </p:cNvGraphicFramePr>
          <p:nvPr>
            <p:ph idx="1"/>
            <p:extLst>
              <p:ext uri="{D42A27DB-BD31-4B8C-83A1-F6EECF244321}">
                <p14:modId xmlns:p14="http://schemas.microsoft.com/office/powerpoint/2010/main" val="3846365586"/>
              </p:ext>
            </p:extLst>
          </p:nvPr>
        </p:nvGraphicFramePr>
        <p:xfrm>
          <a:off x="5526156" y="2055813"/>
          <a:ext cx="5827644" cy="4121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id="{0064C083-E08E-3E8D-5039-FD701A937D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12" y="3387356"/>
            <a:ext cx="3294615" cy="3294615"/>
          </a:xfrm>
          <a:prstGeom prst="rect">
            <a:avLst/>
          </a:prstGeom>
        </p:spPr>
      </p:pic>
    </p:spTree>
    <p:extLst>
      <p:ext uri="{BB962C8B-B14F-4D97-AF65-F5344CB8AC3E}">
        <p14:creationId xmlns:p14="http://schemas.microsoft.com/office/powerpoint/2010/main" val="220017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96C342-5CBA-6B80-619F-2A1A20FEE527}"/>
              </a:ext>
            </a:extLst>
          </p:cNvPr>
          <p:cNvSpPr>
            <a:spLocks noGrp="1"/>
          </p:cNvSpPr>
          <p:nvPr>
            <p:ph type="title"/>
          </p:nvPr>
        </p:nvSpPr>
        <p:spPr>
          <a:xfrm>
            <a:off x="276307" y="141194"/>
            <a:ext cx="10826578" cy="1226823"/>
          </a:xfrm>
        </p:spPr>
        <p:txBody>
          <a:bodyPr>
            <a:noAutofit/>
          </a:bodyPr>
          <a:lstStyle/>
          <a:p>
            <a:pPr algn="ctr"/>
            <a:r>
              <a:rPr lang="en-US" sz="3600" b="1" dirty="0"/>
              <a:t> </a:t>
            </a:r>
            <a:r>
              <a:rPr lang="en-US" sz="3400" b="1" dirty="0"/>
              <a:t>Seattle University ADVANCE-IT Experience Report:</a:t>
            </a:r>
            <a:br>
              <a:rPr lang="en-US" sz="3400" b="1" dirty="0"/>
            </a:br>
            <a:r>
              <a:rPr lang="en-US" sz="3400" b="1" dirty="0"/>
              <a:t>How to Effect the Cultural Changes Necessary to </a:t>
            </a:r>
            <a:br>
              <a:rPr lang="en-US" sz="3400" b="1" dirty="0"/>
            </a:br>
            <a:r>
              <a:rPr lang="en-US" sz="3400" b="1" dirty="0"/>
              <a:t>Support and Sustain Institutional Transformation</a:t>
            </a:r>
          </a:p>
        </p:txBody>
      </p:sp>
      <p:grpSp>
        <p:nvGrpSpPr>
          <p:cNvPr id="26" name="Group 25">
            <a:extLst>
              <a:ext uri="{FF2B5EF4-FFF2-40B4-BE49-F238E27FC236}">
                <a16:creationId xmlns:a16="http://schemas.microsoft.com/office/drawing/2014/main" id="{4B95B6D4-2798-8985-4072-0BFF521B0502}"/>
              </a:ext>
            </a:extLst>
          </p:cNvPr>
          <p:cNvGrpSpPr/>
          <p:nvPr/>
        </p:nvGrpSpPr>
        <p:grpSpPr>
          <a:xfrm>
            <a:off x="6245696" y="1691756"/>
            <a:ext cx="3395010" cy="1458987"/>
            <a:chOff x="7736344" y="1520271"/>
            <a:chExt cx="3207947" cy="1828800"/>
          </a:xfrm>
        </p:grpSpPr>
        <p:sp>
          <p:nvSpPr>
            <p:cNvPr id="8" name="Oval 7">
              <a:extLst>
                <a:ext uri="{FF2B5EF4-FFF2-40B4-BE49-F238E27FC236}">
                  <a16:creationId xmlns:a16="http://schemas.microsoft.com/office/drawing/2014/main" id="{CCDA47C4-77B8-F83D-757F-AEAA4DD6536A}"/>
                </a:ext>
              </a:extLst>
            </p:cNvPr>
            <p:cNvSpPr>
              <a:spLocks noChangeAspect="1"/>
            </p:cNvSpPr>
            <p:nvPr/>
          </p:nvSpPr>
          <p:spPr>
            <a:xfrm>
              <a:off x="7774508" y="1520271"/>
              <a:ext cx="3115505" cy="18288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3BD57F-8CCC-9A9E-2421-96743541DA95}"/>
                </a:ext>
              </a:extLst>
            </p:cNvPr>
            <p:cNvSpPr txBox="1"/>
            <p:nvPr/>
          </p:nvSpPr>
          <p:spPr>
            <a:xfrm>
              <a:off x="7736344" y="1649532"/>
              <a:ext cx="3207947" cy="1077218"/>
            </a:xfrm>
            <a:prstGeom prst="rect">
              <a:avLst/>
            </a:prstGeom>
            <a:noFill/>
          </p:spPr>
          <p:txBody>
            <a:bodyPr wrap="square" rtlCol="0">
              <a:spAutoFit/>
            </a:bodyPr>
            <a:lstStyle/>
            <a:p>
              <a:pPr algn="ctr"/>
              <a:endParaRPr lang="en-US" sz="1600" dirty="0"/>
            </a:p>
            <a:p>
              <a:pPr algn="ctr"/>
              <a:r>
                <a:rPr lang="en-US" sz="1600" dirty="0">
                  <a:solidFill>
                    <a:schemeClr val="bg1"/>
                  </a:solidFill>
                </a:rPr>
                <a:t>SU ADVANCE institutionalized as the faculty development philosophy for </a:t>
              </a:r>
            </a:p>
            <a:p>
              <a:pPr algn="ctr"/>
              <a:r>
                <a:rPr lang="en-US" sz="1600" dirty="0">
                  <a:solidFill>
                    <a:schemeClr val="bg1"/>
                  </a:solidFill>
                </a:rPr>
                <a:t>University 5-year strategic plan</a:t>
              </a:r>
            </a:p>
          </p:txBody>
        </p:sp>
      </p:grpSp>
      <p:grpSp>
        <p:nvGrpSpPr>
          <p:cNvPr id="13" name="Group 12">
            <a:extLst>
              <a:ext uri="{FF2B5EF4-FFF2-40B4-BE49-F238E27FC236}">
                <a16:creationId xmlns:a16="http://schemas.microsoft.com/office/drawing/2014/main" id="{C2E4E803-8358-9738-7A2A-FEF25AEE57A4}"/>
              </a:ext>
            </a:extLst>
          </p:cNvPr>
          <p:cNvGrpSpPr/>
          <p:nvPr/>
        </p:nvGrpSpPr>
        <p:grpSpPr>
          <a:xfrm>
            <a:off x="8893343" y="5627460"/>
            <a:ext cx="2802572" cy="1039782"/>
            <a:chOff x="8695601" y="4165786"/>
            <a:chExt cx="3275730" cy="1039782"/>
          </a:xfrm>
        </p:grpSpPr>
        <p:sp>
          <p:nvSpPr>
            <p:cNvPr id="12" name="Oval 11">
              <a:extLst>
                <a:ext uri="{FF2B5EF4-FFF2-40B4-BE49-F238E27FC236}">
                  <a16:creationId xmlns:a16="http://schemas.microsoft.com/office/drawing/2014/main" id="{0F06E6D7-B1CE-50CE-E669-AFD1BA649C68}"/>
                </a:ext>
              </a:extLst>
            </p:cNvPr>
            <p:cNvSpPr>
              <a:spLocks noChangeAspect="1"/>
            </p:cNvSpPr>
            <p:nvPr/>
          </p:nvSpPr>
          <p:spPr>
            <a:xfrm>
              <a:off x="8695601" y="4165786"/>
              <a:ext cx="3260392" cy="10397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7503B0-DB7F-69C9-B003-F922066F49B2}"/>
                </a:ext>
              </a:extLst>
            </p:cNvPr>
            <p:cNvSpPr txBox="1"/>
            <p:nvPr/>
          </p:nvSpPr>
          <p:spPr>
            <a:xfrm>
              <a:off x="8763385" y="4218695"/>
              <a:ext cx="3207946" cy="830997"/>
            </a:xfrm>
            <a:prstGeom prst="rect">
              <a:avLst/>
            </a:prstGeom>
            <a:noFill/>
          </p:spPr>
          <p:txBody>
            <a:bodyPr wrap="square" rtlCol="0">
              <a:spAutoFit/>
            </a:bodyPr>
            <a:lstStyle/>
            <a:p>
              <a:pPr algn="ctr"/>
              <a:r>
                <a:rPr lang="en-US" sz="1600" dirty="0">
                  <a:solidFill>
                    <a:schemeClr val="bg1"/>
                  </a:solidFill>
                </a:rPr>
                <a:t>FOC affinity mentoring</a:t>
              </a:r>
            </a:p>
            <a:p>
              <a:pPr algn="ctr"/>
              <a:r>
                <a:rPr lang="en-US" sz="1600" dirty="0">
                  <a:solidFill>
                    <a:schemeClr val="bg1"/>
                  </a:solidFill>
                </a:rPr>
                <a:t>&amp;</a:t>
              </a:r>
            </a:p>
            <a:p>
              <a:pPr algn="ctr"/>
              <a:r>
                <a:rPr lang="en-US" sz="1600" dirty="0">
                  <a:solidFill>
                    <a:schemeClr val="bg1"/>
                  </a:solidFill>
                </a:rPr>
                <a:t>Mentoring the mentors </a:t>
              </a:r>
            </a:p>
          </p:txBody>
        </p:sp>
      </p:grpSp>
      <p:grpSp>
        <p:nvGrpSpPr>
          <p:cNvPr id="17" name="Group 16">
            <a:extLst>
              <a:ext uri="{FF2B5EF4-FFF2-40B4-BE49-F238E27FC236}">
                <a16:creationId xmlns:a16="http://schemas.microsoft.com/office/drawing/2014/main" id="{EF6F38C7-C8F4-9A7F-F09D-02F2C4EC59AB}"/>
              </a:ext>
            </a:extLst>
          </p:cNvPr>
          <p:cNvGrpSpPr/>
          <p:nvPr/>
        </p:nvGrpSpPr>
        <p:grpSpPr>
          <a:xfrm>
            <a:off x="831641" y="1638946"/>
            <a:ext cx="9608206" cy="4447645"/>
            <a:chOff x="1201492" y="1588137"/>
            <a:chExt cx="9608206" cy="4447645"/>
          </a:xfrm>
        </p:grpSpPr>
        <p:graphicFrame>
          <p:nvGraphicFramePr>
            <p:cNvPr id="7" name="Diagram 6">
              <a:extLst>
                <a:ext uri="{FF2B5EF4-FFF2-40B4-BE49-F238E27FC236}">
                  <a16:creationId xmlns:a16="http://schemas.microsoft.com/office/drawing/2014/main" id="{C1289C0B-B9C8-867F-76C6-A35596D4BD72}"/>
                </a:ext>
              </a:extLst>
            </p:cNvPr>
            <p:cNvGraphicFramePr/>
            <p:nvPr/>
          </p:nvGraphicFramePr>
          <p:xfrm>
            <a:off x="1201492" y="1588137"/>
            <a:ext cx="8009924"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CA040DA5-7280-C627-E4CD-EDA11CE98948}"/>
                </a:ext>
              </a:extLst>
            </p:cNvPr>
            <p:cNvGrpSpPr/>
            <p:nvPr/>
          </p:nvGrpSpPr>
          <p:grpSpPr>
            <a:xfrm>
              <a:off x="8211776" y="5184234"/>
              <a:ext cx="2597922" cy="430887"/>
              <a:chOff x="8202540" y="5415140"/>
              <a:chExt cx="2597922" cy="430887"/>
            </a:xfrm>
          </p:grpSpPr>
          <p:sp>
            <p:nvSpPr>
              <p:cNvPr id="3" name="TextBox 2">
                <a:extLst>
                  <a:ext uri="{FF2B5EF4-FFF2-40B4-BE49-F238E27FC236}">
                    <a16:creationId xmlns:a16="http://schemas.microsoft.com/office/drawing/2014/main" id="{2BF04E9B-E40F-C7D1-C622-BF2AA114F9C8}"/>
                  </a:ext>
                </a:extLst>
              </p:cNvPr>
              <p:cNvSpPr txBox="1"/>
              <p:nvPr/>
            </p:nvSpPr>
            <p:spPr>
              <a:xfrm>
                <a:off x="8202540" y="5415140"/>
                <a:ext cx="2597922" cy="430887"/>
              </a:xfrm>
              <a:prstGeom prst="rect">
                <a:avLst/>
              </a:prstGeom>
              <a:noFill/>
            </p:spPr>
            <p:txBody>
              <a:bodyPr wrap="square" rtlCol="0">
                <a:spAutoFit/>
              </a:bodyPr>
              <a:lstStyle/>
              <a:p>
                <a:r>
                  <a:rPr lang="en-US" sz="1100" dirty="0"/>
                  <a:t>Evidence of multi-level change </a:t>
                </a:r>
              </a:p>
              <a:p>
                <a:r>
                  <a:rPr lang="en-US" sz="1100" dirty="0"/>
                  <a:t>and institutional literacy</a:t>
                </a:r>
              </a:p>
            </p:txBody>
          </p:sp>
          <p:sp>
            <p:nvSpPr>
              <p:cNvPr id="15" name="Oval 14">
                <a:extLst>
                  <a:ext uri="{FF2B5EF4-FFF2-40B4-BE49-F238E27FC236}">
                    <a16:creationId xmlns:a16="http://schemas.microsoft.com/office/drawing/2014/main" id="{D73069B9-2A2A-D50F-927D-53C8310FEAFF}"/>
                  </a:ext>
                </a:extLst>
              </p:cNvPr>
              <p:cNvSpPr/>
              <p:nvPr/>
            </p:nvSpPr>
            <p:spPr>
              <a:xfrm>
                <a:off x="8220890" y="551267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FDA3FB21-00F4-4FCE-4020-3A1B8F4327FA}"/>
              </a:ext>
            </a:extLst>
          </p:cNvPr>
          <p:cNvGrpSpPr/>
          <p:nvPr/>
        </p:nvGrpSpPr>
        <p:grpSpPr>
          <a:xfrm>
            <a:off x="8078647" y="3510332"/>
            <a:ext cx="3228107" cy="1458987"/>
            <a:chOff x="8538429" y="5491103"/>
            <a:chExt cx="3228107" cy="1458987"/>
          </a:xfrm>
        </p:grpSpPr>
        <p:sp>
          <p:nvSpPr>
            <p:cNvPr id="19" name="Oval 18">
              <a:extLst>
                <a:ext uri="{FF2B5EF4-FFF2-40B4-BE49-F238E27FC236}">
                  <a16:creationId xmlns:a16="http://schemas.microsoft.com/office/drawing/2014/main" id="{BC102803-2400-6980-61BA-BA8C55BF1C88}"/>
                </a:ext>
              </a:extLst>
            </p:cNvPr>
            <p:cNvSpPr>
              <a:spLocks noChangeAspect="1"/>
            </p:cNvSpPr>
            <p:nvPr/>
          </p:nvSpPr>
          <p:spPr>
            <a:xfrm>
              <a:off x="8538429" y="5491103"/>
              <a:ext cx="3195008" cy="1458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05E742-BCCA-EA88-9361-B89B0C03210F}"/>
                </a:ext>
              </a:extLst>
            </p:cNvPr>
            <p:cNvSpPr txBox="1"/>
            <p:nvPr/>
          </p:nvSpPr>
          <p:spPr>
            <a:xfrm>
              <a:off x="8558589" y="5857084"/>
              <a:ext cx="3207947" cy="830997"/>
            </a:xfrm>
            <a:prstGeom prst="rect">
              <a:avLst/>
            </a:prstGeom>
            <a:noFill/>
          </p:spPr>
          <p:txBody>
            <a:bodyPr wrap="square" rtlCol="0">
              <a:spAutoFit/>
            </a:bodyPr>
            <a:lstStyle/>
            <a:p>
              <a:pPr algn="ctr"/>
              <a:r>
                <a:rPr lang="en-US" sz="1600" dirty="0">
                  <a:solidFill>
                    <a:schemeClr val="bg1"/>
                  </a:solidFill>
                </a:rPr>
                <a:t>2023 NSF ADVANCE Partnership: </a:t>
              </a:r>
            </a:p>
            <a:p>
              <a:pPr algn="ctr"/>
              <a:r>
                <a:rPr lang="en-US" sz="1600" dirty="0">
                  <a:solidFill>
                    <a:schemeClr val="bg1"/>
                  </a:solidFill>
                </a:rPr>
                <a:t>Multi-dimensional faculty </a:t>
              </a:r>
            </a:p>
            <a:p>
              <a:pPr algn="ctr"/>
              <a:r>
                <a:rPr lang="en-US" sz="1600" dirty="0">
                  <a:solidFill>
                    <a:schemeClr val="bg1"/>
                  </a:solidFill>
                </a:rPr>
                <a:t>evaluation metrics</a:t>
              </a:r>
            </a:p>
          </p:txBody>
        </p:sp>
      </p:grpSp>
      <p:grpSp>
        <p:nvGrpSpPr>
          <p:cNvPr id="29" name="Group 28">
            <a:extLst>
              <a:ext uri="{FF2B5EF4-FFF2-40B4-BE49-F238E27FC236}">
                <a16:creationId xmlns:a16="http://schemas.microsoft.com/office/drawing/2014/main" id="{F7B54110-002C-C8EA-1BB3-D8D10367E9C0}"/>
              </a:ext>
            </a:extLst>
          </p:cNvPr>
          <p:cNvGrpSpPr/>
          <p:nvPr/>
        </p:nvGrpSpPr>
        <p:grpSpPr>
          <a:xfrm>
            <a:off x="62214" y="3671837"/>
            <a:ext cx="2315930" cy="3022085"/>
            <a:chOff x="132491" y="3079432"/>
            <a:chExt cx="2315930" cy="3022085"/>
          </a:xfrm>
        </p:grpSpPr>
        <p:sp>
          <p:nvSpPr>
            <p:cNvPr id="25" name="Oval 24">
              <a:extLst>
                <a:ext uri="{FF2B5EF4-FFF2-40B4-BE49-F238E27FC236}">
                  <a16:creationId xmlns:a16="http://schemas.microsoft.com/office/drawing/2014/main" id="{D796BA5C-BF45-999E-F0D0-BE49769C4357}"/>
                </a:ext>
              </a:extLst>
            </p:cNvPr>
            <p:cNvSpPr>
              <a:spLocks noChangeAspect="1"/>
            </p:cNvSpPr>
            <p:nvPr/>
          </p:nvSpPr>
          <p:spPr>
            <a:xfrm>
              <a:off x="132491" y="3079432"/>
              <a:ext cx="2315930" cy="302208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399E3B-284F-366E-7AA7-76B658700EC4}"/>
                </a:ext>
              </a:extLst>
            </p:cNvPr>
            <p:cNvSpPr txBox="1"/>
            <p:nvPr/>
          </p:nvSpPr>
          <p:spPr>
            <a:xfrm>
              <a:off x="578252" y="3451418"/>
              <a:ext cx="1472780" cy="2308324"/>
            </a:xfrm>
            <a:prstGeom prst="rect">
              <a:avLst/>
            </a:prstGeom>
            <a:noFill/>
          </p:spPr>
          <p:txBody>
            <a:bodyPr wrap="square" rtlCol="0">
              <a:spAutoFit/>
            </a:bodyPr>
            <a:lstStyle/>
            <a:p>
              <a:r>
                <a:rPr lang="en-US" sz="1600" dirty="0">
                  <a:solidFill>
                    <a:schemeClr val="bg1"/>
                  </a:solidFill>
                </a:rPr>
                <a:t>Prior to 2021 </a:t>
              </a:r>
            </a:p>
            <a:p>
              <a:r>
                <a:rPr lang="en-US" sz="1600" dirty="0">
                  <a:solidFill>
                    <a:srgbClr val="FF0000"/>
                  </a:solidFill>
                </a:rPr>
                <a:t>0-2 promotions</a:t>
              </a:r>
            </a:p>
            <a:p>
              <a:r>
                <a:rPr lang="en-US" sz="1600" dirty="0">
                  <a:solidFill>
                    <a:srgbClr val="FF0000"/>
                  </a:solidFill>
                </a:rPr>
                <a:t>annually</a:t>
              </a:r>
            </a:p>
            <a:p>
              <a:r>
                <a:rPr lang="en-US" sz="1600" dirty="0">
                  <a:solidFill>
                    <a:schemeClr val="bg1"/>
                  </a:solidFill>
                </a:rPr>
                <a:t>2021</a:t>
              </a:r>
              <a:r>
                <a:rPr lang="en-US" sz="1600" dirty="0">
                  <a:solidFill>
                    <a:srgbClr val="FF0000"/>
                  </a:solidFill>
                </a:rPr>
                <a:t> </a:t>
              </a:r>
            </a:p>
            <a:p>
              <a:r>
                <a:rPr lang="en-US" sz="1600" dirty="0">
                  <a:solidFill>
                    <a:srgbClr val="92D050"/>
                  </a:solidFill>
                </a:rPr>
                <a:t>7 promotions</a:t>
              </a:r>
            </a:p>
            <a:p>
              <a:r>
                <a:rPr lang="en-US" sz="1600" dirty="0">
                  <a:solidFill>
                    <a:schemeClr val="bg1"/>
                  </a:solidFill>
                </a:rPr>
                <a:t>2022 </a:t>
              </a:r>
            </a:p>
            <a:p>
              <a:r>
                <a:rPr lang="en-US" sz="1600" dirty="0">
                  <a:solidFill>
                    <a:srgbClr val="92D050"/>
                  </a:solidFill>
                </a:rPr>
                <a:t>9 promotions</a:t>
              </a:r>
            </a:p>
            <a:p>
              <a:r>
                <a:rPr lang="en-US" sz="1600" dirty="0">
                  <a:solidFill>
                    <a:schemeClr val="bg1"/>
                  </a:solidFill>
                </a:rPr>
                <a:t>2023 </a:t>
              </a:r>
            </a:p>
            <a:p>
              <a:r>
                <a:rPr lang="en-US" sz="1600" dirty="0">
                  <a:solidFill>
                    <a:srgbClr val="92D050"/>
                  </a:solidFill>
                </a:rPr>
                <a:t>11 promotions</a:t>
              </a:r>
            </a:p>
          </p:txBody>
        </p:sp>
      </p:grpSp>
      <p:grpSp>
        <p:nvGrpSpPr>
          <p:cNvPr id="27" name="Group 26">
            <a:extLst>
              <a:ext uri="{FF2B5EF4-FFF2-40B4-BE49-F238E27FC236}">
                <a16:creationId xmlns:a16="http://schemas.microsoft.com/office/drawing/2014/main" id="{0E59FAE6-22F7-5805-1C62-4892739CA051}"/>
              </a:ext>
            </a:extLst>
          </p:cNvPr>
          <p:cNvGrpSpPr/>
          <p:nvPr/>
        </p:nvGrpSpPr>
        <p:grpSpPr>
          <a:xfrm>
            <a:off x="2304421" y="5506146"/>
            <a:ext cx="2872437" cy="1187776"/>
            <a:chOff x="653181" y="5531993"/>
            <a:chExt cx="3207947" cy="1253162"/>
          </a:xfrm>
        </p:grpSpPr>
        <p:sp>
          <p:nvSpPr>
            <p:cNvPr id="23" name="Oval 22">
              <a:extLst>
                <a:ext uri="{FF2B5EF4-FFF2-40B4-BE49-F238E27FC236}">
                  <a16:creationId xmlns:a16="http://schemas.microsoft.com/office/drawing/2014/main" id="{8FA815F6-708B-453C-889D-A75AC33257D9}"/>
                </a:ext>
              </a:extLst>
            </p:cNvPr>
            <p:cNvSpPr>
              <a:spLocks noChangeAspect="1"/>
            </p:cNvSpPr>
            <p:nvPr/>
          </p:nvSpPr>
          <p:spPr>
            <a:xfrm>
              <a:off x="772840" y="5531993"/>
              <a:ext cx="2966364" cy="12531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508EAF-106B-FF54-629B-F2477E425277}"/>
                </a:ext>
              </a:extLst>
            </p:cNvPr>
            <p:cNvSpPr txBox="1"/>
            <p:nvPr/>
          </p:nvSpPr>
          <p:spPr>
            <a:xfrm>
              <a:off x="653181" y="5704821"/>
              <a:ext cx="3207947" cy="830997"/>
            </a:xfrm>
            <a:prstGeom prst="rect">
              <a:avLst/>
            </a:prstGeom>
            <a:noFill/>
          </p:spPr>
          <p:txBody>
            <a:bodyPr wrap="square" rtlCol="0">
              <a:spAutoFit/>
            </a:bodyPr>
            <a:lstStyle/>
            <a:p>
              <a:pPr algn="ctr"/>
              <a:r>
                <a:rPr lang="en-US" sz="1600" dirty="0">
                  <a:solidFill>
                    <a:schemeClr val="bg1"/>
                  </a:solidFill>
                </a:rPr>
                <a:t>Reframing the </a:t>
              </a:r>
            </a:p>
            <a:p>
              <a:pPr algn="ctr"/>
              <a:r>
                <a:rPr lang="en-US" sz="1600" dirty="0">
                  <a:solidFill>
                    <a:schemeClr val="bg1"/>
                  </a:solidFill>
                </a:rPr>
                <a:t>external evaluation </a:t>
              </a:r>
            </a:p>
            <a:p>
              <a:pPr algn="ctr"/>
              <a:r>
                <a:rPr lang="en-US" sz="1600" dirty="0">
                  <a:solidFill>
                    <a:schemeClr val="bg1"/>
                  </a:solidFill>
                </a:rPr>
                <a:t>process for promotion</a:t>
              </a:r>
            </a:p>
          </p:txBody>
        </p:sp>
      </p:grpSp>
    </p:spTree>
    <p:extLst>
      <p:ext uri="{BB962C8B-B14F-4D97-AF65-F5344CB8AC3E}">
        <p14:creationId xmlns:p14="http://schemas.microsoft.com/office/powerpoint/2010/main" val="252709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b="1" dirty="0">
                <a:cs typeface="Calibri Light"/>
              </a:rPr>
              <a:t>Re-Imagining Evaluation:</a:t>
            </a:r>
            <a:endParaRPr lang="en-US" sz="4800" dirty="0"/>
          </a:p>
        </p:txBody>
      </p:sp>
      <p:graphicFrame>
        <p:nvGraphicFramePr>
          <p:cNvPr id="5" name="Content Placeholder 2">
            <a:extLst>
              <a:ext uri="{FF2B5EF4-FFF2-40B4-BE49-F238E27FC236}">
                <a16:creationId xmlns:a16="http://schemas.microsoft.com/office/drawing/2014/main" id="{DCA305AC-0189-407D-A9D3-ACA26225F67B}"/>
              </a:ext>
            </a:extLst>
          </p:cNvPr>
          <p:cNvGraphicFramePr>
            <a:graphicFrameLocks noGrp="1"/>
          </p:cNvGraphicFramePr>
          <p:nvPr>
            <p:ph idx="1"/>
            <p:extLst>
              <p:ext uri="{D42A27DB-BD31-4B8C-83A1-F6EECF244321}">
                <p14:modId xmlns:p14="http://schemas.microsoft.com/office/powerpoint/2010/main" val="391017784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11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857CB1D-4BED-6D41-A7CD-CF0E2AB8F8C3}"/>
              </a:ext>
            </a:extLst>
          </p:cNvPr>
          <p:cNvSpPr>
            <a:spLocks noGrp="1"/>
          </p:cNvSpPr>
          <p:nvPr>
            <p:ph type="title"/>
          </p:nvPr>
        </p:nvSpPr>
        <p:spPr>
          <a:xfrm>
            <a:off x="905484" y="1065749"/>
            <a:ext cx="3748810" cy="4726502"/>
          </a:xfrm>
        </p:spPr>
        <p:txBody>
          <a:bodyPr>
            <a:normAutofit/>
          </a:bodyPr>
          <a:lstStyle/>
          <a:p>
            <a:r>
              <a:rPr lang="en-US" b="1"/>
              <a:t>Faculty Activities Inventory</a:t>
            </a:r>
            <a:endParaRPr lang="en-US" b="1" dirty="0"/>
          </a:p>
        </p:txBody>
      </p:sp>
      <p:sp>
        <p:nvSpPr>
          <p:cNvPr id="3" name="Content Placeholder 2">
            <a:extLst>
              <a:ext uri="{FF2B5EF4-FFF2-40B4-BE49-F238E27FC236}">
                <a16:creationId xmlns:a16="http://schemas.microsoft.com/office/drawing/2014/main" id="{40D82464-8E4B-564C-B38E-C6AC2E70D7B7}"/>
              </a:ext>
            </a:extLst>
          </p:cNvPr>
          <p:cNvSpPr>
            <a:spLocks noGrp="1"/>
          </p:cNvSpPr>
          <p:nvPr>
            <p:ph idx="1"/>
          </p:nvPr>
        </p:nvSpPr>
        <p:spPr>
          <a:xfrm>
            <a:off x="6400800" y="713313"/>
            <a:ext cx="4953000" cy="5431376"/>
          </a:xfrm>
        </p:spPr>
        <p:txBody>
          <a:bodyPr anchor="ctr">
            <a:normAutofit/>
          </a:bodyPr>
          <a:lstStyle/>
          <a:p>
            <a:pPr marL="0" indent="0">
              <a:buNone/>
            </a:pPr>
            <a:r>
              <a:rPr lang="en-US" sz="2000"/>
              <a:t>Consider some of the activities that you engage in as a faculty member that you are good at and enjoy beyond traditional research.</a:t>
            </a:r>
          </a:p>
          <a:p>
            <a:pPr marL="0" indent="0">
              <a:buNone/>
            </a:pPr>
            <a:r>
              <a:rPr lang="en-US" sz="2000"/>
              <a:t>1) Do these activities contribute to:</a:t>
            </a:r>
          </a:p>
          <a:p>
            <a:pPr marL="0" indent="0">
              <a:buNone/>
            </a:pPr>
            <a:r>
              <a:rPr lang="en-US" sz="2000"/>
              <a:t>	-Student success?</a:t>
            </a:r>
          </a:p>
          <a:p>
            <a:pPr marL="0" indent="0">
              <a:buNone/>
            </a:pPr>
            <a:r>
              <a:rPr lang="en-US" sz="2000"/>
              <a:t>	-University functioning?</a:t>
            </a:r>
          </a:p>
          <a:p>
            <a:pPr marL="0" indent="0">
              <a:buNone/>
            </a:pPr>
            <a:r>
              <a:rPr lang="en-US" sz="2000"/>
              <a:t>	-University reputation and mission?</a:t>
            </a:r>
          </a:p>
          <a:p>
            <a:pPr marL="0" indent="0">
              <a:buNone/>
            </a:pPr>
            <a:r>
              <a:rPr lang="en-US" sz="2000"/>
              <a:t>	-Broader communities?</a:t>
            </a:r>
          </a:p>
          <a:p>
            <a:pPr marL="0" indent="0">
              <a:buNone/>
            </a:pPr>
            <a:r>
              <a:rPr lang="en-US" sz="2000"/>
              <a:t>	-Public interest?</a:t>
            </a:r>
          </a:p>
          <a:p>
            <a:pPr marL="0" indent="0">
              <a:buNone/>
            </a:pPr>
            <a:r>
              <a:rPr lang="en-US" sz="2000"/>
              <a:t>2) Do they count toward tenure and promotion?</a:t>
            </a:r>
          </a:p>
          <a:p>
            <a:pPr marL="0" indent="0">
              <a:buNone/>
            </a:pPr>
            <a:r>
              <a:rPr lang="en-US" sz="2000"/>
              <a:t>3) Where do you put them on your CV?</a:t>
            </a:r>
          </a:p>
        </p:txBody>
      </p:sp>
    </p:spTree>
    <p:extLst>
      <p:ext uri="{BB962C8B-B14F-4D97-AF65-F5344CB8AC3E}">
        <p14:creationId xmlns:p14="http://schemas.microsoft.com/office/powerpoint/2010/main" val="103226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315687" y="283634"/>
            <a:ext cx="3888526" cy="1800526"/>
          </a:xfrm>
        </p:spPr>
        <p:txBody>
          <a:bodyPr>
            <a:normAutofit/>
          </a:bodyPr>
          <a:lstStyle/>
          <a:p>
            <a:r>
              <a:rPr lang="en-US" b="1" dirty="0">
                <a:cs typeface="Calibri Light"/>
              </a:rPr>
              <a:t>National Trends in Higher Ed:</a:t>
            </a:r>
            <a:endParaRPr lang="en-US" dirty="0"/>
          </a:p>
        </p:txBody>
      </p:sp>
      <p:sp>
        <p:nvSpPr>
          <p:cNvPr id="3" name="Content Placeholder 2"/>
          <p:cNvSpPr>
            <a:spLocks noGrp="1"/>
          </p:cNvSpPr>
          <p:nvPr>
            <p:ph idx="1"/>
          </p:nvPr>
        </p:nvSpPr>
        <p:spPr>
          <a:xfrm>
            <a:off x="212183" y="2084160"/>
            <a:ext cx="5538418" cy="3553581"/>
          </a:xfrm>
        </p:spPr>
        <p:txBody>
          <a:bodyPr>
            <a:noAutofit/>
          </a:bodyPr>
          <a:lstStyle/>
          <a:p>
            <a:r>
              <a:rPr lang="en-US" sz="2000" dirty="0"/>
              <a:t>Student success is greater in mission-focused universities.</a:t>
            </a:r>
          </a:p>
          <a:p>
            <a:r>
              <a:rPr lang="en-US" sz="2000" dirty="0"/>
              <a:t>University reputation is enhanced through faculty contributions to mission-focused activities.</a:t>
            </a:r>
          </a:p>
          <a:p>
            <a:r>
              <a:rPr lang="en-US" sz="2000" dirty="0"/>
              <a:t>Faculty satisfaction is greater in mission-focused universities IF faculty perceive the university to be living its mission.</a:t>
            </a:r>
          </a:p>
          <a:p>
            <a:r>
              <a:rPr lang="en-US" sz="2000" dirty="0">
                <a:cs typeface="Baskerville"/>
              </a:rPr>
              <a:t>Faculty activities that contribute to directly to student and institutional success do not count toward advancement.</a:t>
            </a:r>
          </a:p>
          <a:p>
            <a:r>
              <a:rPr lang="en-US" sz="2000" dirty="0">
                <a:cs typeface="Baskerville"/>
              </a:rPr>
              <a:t>These mission-focused activities are disproportionately undertaken by women and faculty of color.</a:t>
            </a:r>
            <a:endParaRPr lang="en-US" sz="2000" dirty="0"/>
          </a:p>
        </p:txBody>
      </p:sp>
      <p:pic>
        <p:nvPicPr>
          <p:cNvPr id="4" name="Picture 3">
            <a:extLst>
              <a:ext uri="{FF2B5EF4-FFF2-40B4-BE49-F238E27FC236}">
                <a16:creationId xmlns:a16="http://schemas.microsoft.com/office/drawing/2014/main" id="{8E3141CA-3D47-F642-9A88-C294A511761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1323"/>
          <a:stretch/>
        </p:blipFill>
        <p:spPr bwMode="auto">
          <a:xfrm>
            <a:off x="7282177" y="643234"/>
            <a:ext cx="3785164" cy="55998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23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48400" y="365125"/>
            <a:ext cx="5105398" cy="1952744"/>
          </a:xfrm>
        </p:spPr>
        <p:txBody>
          <a:bodyPr vert="horz" lIns="91440" tIns="45720" rIns="91440" bIns="45720" rtlCol="0">
            <a:normAutofit/>
          </a:bodyPr>
          <a:lstStyle/>
          <a:p>
            <a:r>
              <a:rPr lang="en-US" b="1" kern="1200">
                <a:latin typeface="+mj-lt"/>
                <a:ea typeface="+mj-ea"/>
                <a:cs typeface="+mj-cs"/>
              </a:rPr>
              <a:t>Under-Valued Faculty Activities:</a:t>
            </a:r>
            <a:endParaRPr lang="en-US" kern="1200">
              <a:latin typeface="+mj-lt"/>
              <a:ea typeface="+mj-ea"/>
              <a:cs typeface="+mj-cs"/>
            </a:endParaRPr>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DCA305AC-0189-407D-A9D3-ACA26225F67B}"/>
              </a:ext>
            </a:extLst>
          </p:cNvPr>
          <p:cNvGraphicFramePr>
            <a:graphicFrameLocks noGrp="1"/>
          </p:cNvGraphicFramePr>
          <p:nvPr>
            <p:ph idx="1"/>
            <p:extLst>
              <p:ext uri="{D42A27DB-BD31-4B8C-83A1-F6EECF244321}">
                <p14:modId xmlns:p14="http://schemas.microsoft.com/office/powerpoint/2010/main" val="4027763555"/>
              </p:ext>
            </p:extLst>
          </p:nvPr>
        </p:nvGraphicFramePr>
        <p:xfrm>
          <a:off x="6096000" y="2177143"/>
          <a:ext cx="5257798" cy="39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56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Diversity, Equity, and Inclusion:</a:t>
            </a:r>
          </a:p>
        </p:txBody>
      </p:sp>
      <p:graphicFrame>
        <p:nvGraphicFramePr>
          <p:cNvPr id="25" name="Text Placeholder 2">
            <a:extLst>
              <a:ext uri="{FF2B5EF4-FFF2-40B4-BE49-F238E27FC236}">
                <a16:creationId xmlns:a16="http://schemas.microsoft.com/office/drawing/2014/main" id="{4024DE0D-D74F-BC81-928D-239A1AE755F6}"/>
              </a:ext>
            </a:extLst>
          </p:cNvPr>
          <p:cNvGraphicFramePr/>
          <p:nvPr>
            <p:extLst>
              <p:ext uri="{D42A27DB-BD31-4B8C-83A1-F6EECF244321}">
                <p14:modId xmlns:p14="http://schemas.microsoft.com/office/powerpoint/2010/main" val="11724003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7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25B8836A-C1EC-1143-B2A0-BCFD7C439D79}"/>
              </a:ext>
            </a:extLst>
          </p:cNvPr>
          <p:cNvSpPr>
            <a:spLocks noGrp="1"/>
          </p:cNvSpPr>
          <p:nvPr>
            <p:ph type="title"/>
          </p:nvPr>
        </p:nvSpPr>
        <p:spPr>
          <a:xfrm>
            <a:off x="838199" y="1065749"/>
            <a:ext cx="4953001" cy="4726502"/>
          </a:xfrm>
        </p:spPr>
        <p:txBody>
          <a:bodyPr>
            <a:normAutofit/>
          </a:bodyPr>
          <a:lstStyle/>
          <a:p>
            <a:r>
              <a:rPr lang="en-US" b="1"/>
              <a:t>Multi-dimensional</a:t>
            </a:r>
            <a:br>
              <a:rPr lang="en-US" b="1"/>
            </a:br>
            <a:r>
              <a:rPr lang="en-US" b="1"/>
              <a:t>Participatory Action Research Model,</a:t>
            </a:r>
          </a:p>
        </p:txBody>
      </p:sp>
      <p:sp>
        <p:nvSpPr>
          <p:cNvPr id="3" name="Content Placeholder 2">
            <a:extLst>
              <a:ext uri="{FF2B5EF4-FFF2-40B4-BE49-F238E27FC236}">
                <a16:creationId xmlns:a16="http://schemas.microsoft.com/office/drawing/2014/main" id="{24CB63B8-8352-914D-A033-FBF6D8708008}"/>
              </a:ext>
            </a:extLst>
          </p:cNvPr>
          <p:cNvSpPr>
            <a:spLocks noGrp="1"/>
          </p:cNvSpPr>
          <p:nvPr>
            <p:ph idx="1"/>
          </p:nvPr>
        </p:nvSpPr>
        <p:spPr>
          <a:xfrm>
            <a:off x="7538022" y="713313"/>
            <a:ext cx="3815778" cy="5431376"/>
          </a:xfrm>
        </p:spPr>
        <p:txBody>
          <a:bodyPr anchor="ctr">
            <a:normAutofit/>
          </a:bodyPr>
          <a:lstStyle/>
          <a:p>
            <a:pPr marL="0" indent="0">
              <a:buNone/>
            </a:pPr>
            <a:r>
              <a:rPr lang="en-US" sz="3600" dirty="0"/>
              <a:t>What beliefs and practices stand in the way of recognizing and valuing an inclusive, comprehensive range of faculty activities?</a:t>
            </a:r>
          </a:p>
        </p:txBody>
      </p:sp>
    </p:spTree>
    <p:extLst>
      <p:ext uri="{BB962C8B-B14F-4D97-AF65-F5344CB8AC3E}">
        <p14:creationId xmlns:p14="http://schemas.microsoft.com/office/powerpoint/2010/main" val="367750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p:cNvSpPr>
            <a:spLocks noGrp="1"/>
          </p:cNvSpPr>
          <p:nvPr>
            <p:ph type="title"/>
          </p:nvPr>
        </p:nvSpPr>
        <p:spPr>
          <a:xfrm>
            <a:off x="698655" y="3682506"/>
            <a:ext cx="4482111" cy="3527214"/>
          </a:xfrm>
        </p:spPr>
        <p:txBody>
          <a:bodyPr vert="horz" lIns="91440" tIns="45720" rIns="91440" bIns="45720" rtlCol="0" anchor="t">
            <a:normAutofit/>
          </a:bodyPr>
          <a:lstStyle/>
          <a:p>
            <a:r>
              <a:rPr lang="en-US" sz="4100" b="1" kern="1200" dirty="0">
                <a:solidFill>
                  <a:schemeClr val="tx1"/>
                </a:solidFill>
                <a:latin typeface="+mj-lt"/>
                <a:ea typeface="+mj-ea"/>
                <a:cs typeface="+mj-cs"/>
              </a:rPr>
              <a:t>Re-visioning the Professoriate:</a:t>
            </a: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Text Placeholder 2"/>
          <p:cNvSpPr>
            <a:spLocks noGrp="1"/>
          </p:cNvSpPr>
          <p:nvPr>
            <p:ph type="body" sz="half" idx="2"/>
          </p:nvPr>
        </p:nvSpPr>
        <p:spPr>
          <a:xfrm>
            <a:off x="6119262" y="1717913"/>
            <a:ext cx="5257804" cy="3929186"/>
          </a:xfrm>
        </p:spPr>
        <p:txBody>
          <a:bodyPr vert="horz" lIns="91440" tIns="45720" rIns="91440" bIns="45720" rtlCol="0" anchor="t">
            <a:normAutofit/>
          </a:bodyPr>
          <a:lstStyle/>
          <a:p>
            <a:pPr indent="-228600">
              <a:buFont typeface="Arial" panose="020B0604020202020204" pitchFamily="34" charset="0"/>
              <a:buChar char="•"/>
            </a:pPr>
            <a:r>
              <a:rPr lang="en-US" sz="2200" dirty="0"/>
              <a:t>Critically examine taken-for-granted ideals regarding faculty careers and what counts.</a:t>
            </a:r>
          </a:p>
          <a:p>
            <a:pPr indent="-228600">
              <a:buFont typeface="Arial" panose="020B0604020202020204" pitchFamily="34" charset="0"/>
              <a:buChar char="•"/>
            </a:pPr>
            <a:r>
              <a:rPr lang="en-US" sz="2200" dirty="0"/>
              <a:t>Broaden and complicate our understanding of what counts by reimagining the “impact factor.”</a:t>
            </a:r>
          </a:p>
          <a:p>
            <a:pPr indent="-228600">
              <a:buFont typeface="Arial" panose="020B0604020202020204" pitchFamily="34" charset="0"/>
              <a:buChar char="•"/>
            </a:pPr>
            <a:r>
              <a:rPr lang="en-US" sz="2200" dirty="0"/>
              <a:t>Develop practices, policies, and capacities for recognizing encouraging and evaluating comprehensive faculty careers.</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166412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905484" y="1065749"/>
            <a:ext cx="3748810" cy="4726502"/>
          </a:xfrm>
        </p:spPr>
        <p:txBody>
          <a:bodyPr>
            <a:normAutofit/>
          </a:bodyPr>
          <a:lstStyle/>
          <a:p>
            <a:r>
              <a:rPr lang="en-US" b="1"/>
              <a:t>Goals of SU ADVANCE: Reimagining the Professoriate </a:t>
            </a:r>
          </a:p>
        </p:txBody>
      </p:sp>
      <p:sp>
        <p:nvSpPr>
          <p:cNvPr id="3" name="Content Placeholder 2"/>
          <p:cNvSpPr>
            <a:spLocks noGrp="1"/>
          </p:cNvSpPr>
          <p:nvPr>
            <p:ph idx="1"/>
          </p:nvPr>
        </p:nvSpPr>
        <p:spPr>
          <a:xfrm>
            <a:off x="6400800" y="713313"/>
            <a:ext cx="4953000" cy="5431376"/>
          </a:xfrm>
        </p:spPr>
        <p:txBody>
          <a:bodyPr anchor="ctr">
            <a:normAutofit/>
          </a:bodyPr>
          <a:lstStyle/>
          <a:p>
            <a:r>
              <a:rPr lang="en-US" sz="2000"/>
              <a:t>Alignment of our educational mission with the realities of what is actually happening, and the recognition systems that are used to evaluate faculty.</a:t>
            </a:r>
          </a:p>
          <a:p>
            <a:endParaRPr lang="en-US" sz="2000"/>
          </a:p>
          <a:p>
            <a:r>
              <a:rPr lang="en-US" sz="2000"/>
              <a:t>Reimagined professoriate in which the diversity of contributions are valued, welcomed, and celebrated for what they are—necessary for success, satisfaction, and sustainability of the university.</a:t>
            </a:r>
          </a:p>
          <a:p>
            <a:endParaRPr lang="en-US" sz="2000"/>
          </a:p>
          <a:p>
            <a:r>
              <a:rPr lang="en-US" sz="2000"/>
              <a:t>Through restructuring our promotion guidelines, and through the mentoring program, we will be able to effect the cultural transformation that is necessary if we are to truly be a diverse campus.</a:t>
            </a:r>
          </a:p>
        </p:txBody>
      </p:sp>
    </p:spTree>
    <p:extLst>
      <p:ext uri="{BB962C8B-B14F-4D97-AF65-F5344CB8AC3E}">
        <p14:creationId xmlns:p14="http://schemas.microsoft.com/office/powerpoint/2010/main" val="153939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ontent Placeholder 2"/>
          <p:cNvSpPr>
            <a:spLocks noGrp="1"/>
          </p:cNvSpPr>
          <p:nvPr>
            <p:ph idx="1"/>
          </p:nvPr>
        </p:nvSpPr>
        <p:spPr>
          <a:xfrm>
            <a:off x="2374710" y="940416"/>
            <a:ext cx="9173823" cy="4977170"/>
          </a:xfrm>
        </p:spPr>
        <p:txBody>
          <a:bodyPr/>
          <a:lstStyle/>
          <a:p>
            <a:pPr marL="0" indent="0" algn="ctr" defTabSz="758952">
              <a:spcBef>
                <a:spcPts val="830"/>
              </a:spcBef>
              <a:buNone/>
            </a:pPr>
            <a:endParaRPr lang="en-US" sz="2324" kern="1200" dirty="0">
              <a:solidFill>
                <a:schemeClr val="tx1"/>
              </a:solidFill>
              <a:latin typeface="Baskerville"/>
              <a:ea typeface="+mn-ea"/>
              <a:cs typeface="+mn-cs"/>
            </a:endParaRPr>
          </a:p>
          <a:p>
            <a:pPr marL="0" indent="0" algn="ctr" defTabSz="758952">
              <a:spcBef>
                <a:spcPts val="830"/>
              </a:spcBef>
              <a:buNone/>
            </a:pPr>
            <a:r>
              <a:rPr lang="en-US" sz="2988" b="1" kern="1200" dirty="0">
                <a:solidFill>
                  <a:schemeClr val="tx1"/>
                </a:solidFill>
                <a:latin typeface="Baskerville"/>
                <a:ea typeface="+mn-ea"/>
                <a:cs typeface="+mn-cs"/>
              </a:rPr>
              <a:t>Participatory Action Research </a:t>
            </a:r>
          </a:p>
          <a:p>
            <a:pPr marL="0" indent="0" algn="ctr" defTabSz="758952">
              <a:spcBef>
                <a:spcPts val="830"/>
              </a:spcBef>
              <a:buNone/>
            </a:pPr>
            <a:r>
              <a:rPr lang="en-US" sz="2324" kern="1200" dirty="0">
                <a:solidFill>
                  <a:schemeClr val="tx1"/>
                </a:solidFill>
                <a:latin typeface="Baskerville"/>
                <a:ea typeface="+mn-ea"/>
                <a:cs typeface="+mn-cs"/>
              </a:rPr>
              <a:t>(collective inquiry, reflection, change)</a:t>
            </a:r>
          </a:p>
          <a:p>
            <a:pPr marL="0" indent="0" algn="ctr" defTabSz="758952">
              <a:spcBef>
                <a:spcPts val="830"/>
              </a:spcBef>
              <a:buNone/>
            </a:pPr>
            <a:endParaRPr lang="en-US" sz="2324" kern="1200" dirty="0">
              <a:solidFill>
                <a:schemeClr val="tx1"/>
              </a:solidFill>
              <a:latin typeface="Baskerville"/>
              <a:ea typeface="+mn-ea"/>
              <a:cs typeface="+mn-cs"/>
            </a:endParaRPr>
          </a:p>
          <a:p>
            <a:pPr marL="0" indent="0" algn="ctr" defTabSz="758952">
              <a:spcBef>
                <a:spcPts val="830"/>
              </a:spcBef>
              <a:buNone/>
            </a:pPr>
            <a:endParaRPr lang="en-US" sz="2988" b="1" kern="1200" dirty="0">
              <a:solidFill>
                <a:schemeClr val="tx1"/>
              </a:solidFill>
              <a:latin typeface="Baskerville"/>
              <a:ea typeface="+mn-ea"/>
              <a:cs typeface="+mn-cs"/>
            </a:endParaRPr>
          </a:p>
          <a:p>
            <a:pPr marL="0" indent="0" algn="ctr" defTabSz="758952">
              <a:spcBef>
                <a:spcPts val="830"/>
              </a:spcBef>
              <a:buNone/>
            </a:pPr>
            <a:r>
              <a:rPr lang="en-US" sz="2988" b="1" kern="1200" dirty="0">
                <a:solidFill>
                  <a:schemeClr val="tx1"/>
                </a:solidFill>
                <a:latin typeface="Baskerville"/>
                <a:ea typeface="+mn-ea"/>
                <a:cs typeface="+mn-cs"/>
              </a:rPr>
              <a:t>Multi-Dimensional Institutional Change Model </a:t>
            </a:r>
          </a:p>
          <a:p>
            <a:pPr marL="0" indent="0" algn="ctr" defTabSz="758952">
              <a:spcBef>
                <a:spcPts val="830"/>
              </a:spcBef>
              <a:buNone/>
            </a:pPr>
            <a:r>
              <a:rPr lang="en-US" sz="2324" kern="1200" dirty="0">
                <a:solidFill>
                  <a:schemeClr val="tx1"/>
                </a:solidFill>
                <a:latin typeface="Baskerville"/>
                <a:ea typeface="+mn-ea"/>
                <a:cs typeface="+mn-cs"/>
              </a:rPr>
              <a:t>(structural; human resources; political; symbolic)</a:t>
            </a:r>
          </a:p>
          <a:p>
            <a:pPr marL="0" indent="0" algn="ctr" defTabSz="758952">
              <a:spcBef>
                <a:spcPts val="830"/>
              </a:spcBef>
              <a:buNone/>
            </a:pPr>
            <a:endParaRPr lang="en-US" sz="2324" kern="1200" dirty="0">
              <a:solidFill>
                <a:schemeClr val="tx1"/>
              </a:solidFill>
              <a:latin typeface="Baskerville"/>
              <a:ea typeface="+mn-ea"/>
              <a:cs typeface="+mn-cs"/>
            </a:endParaRPr>
          </a:p>
          <a:p>
            <a:pPr marL="0" indent="0" algn="ctr" defTabSz="758952">
              <a:spcBef>
                <a:spcPts val="830"/>
              </a:spcBef>
              <a:buNone/>
            </a:pPr>
            <a:endParaRPr lang="en-US" sz="2324" kern="1200" dirty="0">
              <a:solidFill>
                <a:schemeClr val="tx1"/>
              </a:solidFill>
              <a:latin typeface="Baskerville"/>
              <a:ea typeface="+mn-ea"/>
              <a:cs typeface="+mn-cs"/>
            </a:endParaRPr>
          </a:p>
          <a:p>
            <a:pPr marL="0" indent="0" algn="ctr" defTabSz="758952">
              <a:spcBef>
                <a:spcPts val="830"/>
              </a:spcBef>
              <a:buNone/>
            </a:pPr>
            <a:r>
              <a:rPr lang="en-US" sz="2988" b="1" kern="1200" dirty="0">
                <a:solidFill>
                  <a:schemeClr val="tx1"/>
                </a:solidFill>
                <a:latin typeface="Baskerville"/>
                <a:ea typeface="+mn-ea"/>
                <a:cs typeface="+mn-cs"/>
              </a:rPr>
              <a:t>Collaborative Transformation</a:t>
            </a:r>
          </a:p>
          <a:p>
            <a:endParaRPr lang="en-US" dirty="0">
              <a:latin typeface="Baskerville"/>
              <a:cs typeface="Baskerville"/>
            </a:endParaRPr>
          </a:p>
        </p:txBody>
      </p:sp>
      <p:sp>
        <p:nvSpPr>
          <p:cNvPr id="4" name="Plus 3"/>
          <p:cNvSpPr/>
          <p:nvPr/>
        </p:nvSpPr>
        <p:spPr>
          <a:xfrm>
            <a:off x="6507881" y="2316063"/>
            <a:ext cx="765733" cy="765733"/>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6731314" y="4255345"/>
            <a:ext cx="405839" cy="8193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0956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AB545A14ED34CA8006AC40D184663" ma:contentTypeVersion="8" ma:contentTypeDescription="Create a new document." ma:contentTypeScope="" ma:versionID="0de60b67a269924ef9e26a2514ad6ed7">
  <xsd:schema xmlns:xsd="http://www.w3.org/2001/XMLSchema" xmlns:xs="http://www.w3.org/2001/XMLSchema" xmlns:p="http://schemas.microsoft.com/office/2006/metadata/properties" xmlns:ns2="6d3a37a9-de2b-4e3f-9310-4fa966b99a67" xmlns:ns3="c6e058f4-147b-41fa-be7c-f6e590c7046e" targetNamespace="http://schemas.microsoft.com/office/2006/metadata/properties" ma:root="true" ma:fieldsID="d29628d2e56b4f8be9cb83d781ec5ff2" ns2:_="" ns3:_="">
    <xsd:import namespace="6d3a37a9-de2b-4e3f-9310-4fa966b99a67"/>
    <xsd:import namespace="c6e058f4-147b-41fa-be7c-f6e590c7046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a37a9-de2b-4e3f-9310-4fa966b99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6cb9138-4e5c-4f96-9d77-c435c3151f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058f4-147b-41fa-be7c-f6e590c7046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0a81938-efaf-44df-9ee2-c811754ae38f}" ma:internalName="TaxCatchAll" ma:showField="CatchAllData" ma:web="c6e058f4-147b-41fa-be7c-f6e590c704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3a37a9-de2b-4e3f-9310-4fa966b99a67">
      <Terms xmlns="http://schemas.microsoft.com/office/infopath/2007/PartnerControls"/>
    </lcf76f155ced4ddcb4097134ff3c332f>
    <TaxCatchAll xmlns="c6e058f4-147b-41fa-be7c-f6e590c7046e" xsi:nil="true"/>
  </documentManagement>
</p:properties>
</file>

<file path=customXml/itemProps1.xml><?xml version="1.0" encoding="utf-8"?>
<ds:datastoreItem xmlns:ds="http://schemas.openxmlformats.org/officeDocument/2006/customXml" ds:itemID="{7CBB47B4-CA22-4B95-805E-242A77350EE2}"/>
</file>

<file path=customXml/itemProps2.xml><?xml version="1.0" encoding="utf-8"?>
<ds:datastoreItem xmlns:ds="http://schemas.openxmlformats.org/officeDocument/2006/customXml" ds:itemID="{27AD5E9D-00A0-431F-80E3-08428AD84D53}"/>
</file>

<file path=customXml/itemProps3.xml><?xml version="1.0" encoding="utf-8"?>
<ds:datastoreItem xmlns:ds="http://schemas.openxmlformats.org/officeDocument/2006/customXml" ds:itemID="{5A119FD9-8DD5-45E3-8D54-2CDFA089AE5D}"/>
</file>

<file path=docProps/app.xml><?xml version="1.0" encoding="utf-8"?>
<Properties xmlns="http://schemas.openxmlformats.org/officeDocument/2006/extended-properties" xmlns:vt="http://schemas.openxmlformats.org/officeDocument/2006/docPropsVTypes">
  <Template>Office Theme 2013 - 2022</Template>
  <TotalTime>2081</TotalTime>
  <Words>1039</Words>
  <Application>Microsoft Macintosh PowerPoint</Application>
  <PresentationFormat>Widescreen</PresentationFormat>
  <Paragraphs>137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Baskerville</vt:lpstr>
      <vt:lpstr>Calibri</vt:lpstr>
      <vt:lpstr>Calibri Light</vt:lpstr>
      <vt:lpstr>Office Theme</vt:lpstr>
      <vt:lpstr>NSF ADVANCE Partnership Grant</vt:lpstr>
      <vt:lpstr>Faculty Activities Inventory</vt:lpstr>
      <vt:lpstr>National Trends in Higher Ed:</vt:lpstr>
      <vt:lpstr>Under-Valued Faculty Activities:</vt:lpstr>
      <vt:lpstr>Diversity, Equity, and Inclusion:</vt:lpstr>
      <vt:lpstr>Multi-dimensional Participatory Action Research Model,</vt:lpstr>
      <vt:lpstr>Re-visioning the Professoriate:    </vt:lpstr>
      <vt:lpstr>Goals of SU ADVANCE: Reimagining the Professoriate </vt:lpstr>
      <vt:lpstr>PowerPoint Presentation</vt:lpstr>
      <vt:lpstr>Collective Inquiry, Engagement, Reflection</vt:lpstr>
      <vt:lpstr>Seattle University took on a culture of resistance  and successfully revised its promotion guidelines to count  undervalued faculty contributions</vt:lpstr>
      <vt:lpstr>Alignment Leads to Success and Satisfaction</vt:lpstr>
      <vt:lpstr>Our Proposed NSF Partnership:</vt:lpstr>
      <vt:lpstr> Seattle University ADVANCE-IT Experience Report: How to Effect the Cultural Changes Necessary to  Support and Sustain Institutional Transformation</vt:lpstr>
      <vt:lpstr>Re-Imagining Evaluation:</vt:lpstr>
    </vt:vector>
  </TitlesOfParts>
  <Company>Seattle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Unheard Voices and Unrecognized Contributions</dc:title>
  <dc:creator>181</dc:creator>
  <cp:lastModifiedBy>O'Brien, Jodi</cp:lastModifiedBy>
  <cp:revision>124</cp:revision>
  <dcterms:created xsi:type="dcterms:W3CDTF">2019-10-03T22:02:00Z</dcterms:created>
  <dcterms:modified xsi:type="dcterms:W3CDTF">2023-04-26T14:51:04Z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0x0101001CEAB545A14ED34CA8006AC40D184663</vt:lpwstr>
  </property>
</Properties>
</file>