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8" r:id="rId1"/>
  </p:sldMasterIdLst>
  <p:notesMasterIdLst>
    <p:notesMasterId r:id="rId24"/>
  </p:notesMasterIdLst>
  <p:sldIdLst>
    <p:sldId id="256" r:id="rId2"/>
    <p:sldId id="284" r:id="rId3"/>
    <p:sldId id="293" r:id="rId4"/>
    <p:sldId id="286" r:id="rId5"/>
    <p:sldId id="292" r:id="rId6"/>
    <p:sldId id="300" r:id="rId7"/>
    <p:sldId id="301" r:id="rId8"/>
    <p:sldId id="302" r:id="rId9"/>
    <p:sldId id="289" r:id="rId10"/>
    <p:sldId id="290" r:id="rId11"/>
    <p:sldId id="291" r:id="rId12"/>
    <p:sldId id="296" r:id="rId13"/>
    <p:sldId id="305" r:id="rId14"/>
    <p:sldId id="297" r:id="rId15"/>
    <p:sldId id="295" r:id="rId16"/>
    <p:sldId id="303" r:id="rId17"/>
    <p:sldId id="309" r:id="rId18"/>
    <p:sldId id="307" r:id="rId19"/>
    <p:sldId id="304" r:id="rId20"/>
    <p:sldId id="308" r:id="rId21"/>
    <p:sldId id="310" r:id="rId22"/>
    <p:sldId id="299" r:id="rId23"/>
  </p:sldIdLst>
  <p:sldSz cx="9144000" cy="5143500" type="screen16x9"/>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C97"/>
    <a:srgbClr val="47C3D3"/>
    <a:srgbClr val="FDB913"/>
    <a:srgbClr val="3796BF"/>
    <a:srgbClr val="A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754E058-C708-4D4D-AE33-4B0E836E6773}">
  <a:tblStyle styleId="{E754E058-C708-4D4D-AE33-4B0E836E6773}"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5" autoAdjust="0"/>
    <p:restoredTop sz="78837" autoAdjust="0"/>
  </p:normalViewPr>
  <p:slideViewPr>
    <p:cSldViewPr snapToGrid="0">
      <p:cViewPr varScale="1">
        <p:scale>
          <a:sx n="80" d="100"/>
          <a:sy n="80" d="100"/>
        </p:scale>
        <p:origin x="1194"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6D2B0A-0C5B-4B49-99FE-327554747D2D}" type="doc">
      <dgm:prSet loTypeId="urn:microsoft.com/office/officeart/2011/layout/HexagonRadial" loCatId="officeonline" qsTypeId="urn:microsoft.com/office/officeart/2005/8/quickstyle/simple1" qsCatId="simple" csTypeId="urn:microsoft.com/office/officeart/2005/8/colors/colorful1" csCatId="colorful" phldr="1"/>
      <dgm:spPr/>
      <dgm:t>
        <a:bodyPr/>
        <a:lstStyle/>
        <a:p>
          <a:endParaRPr lang="en-US"/>
        </a:p>
      </dgm:t>
    </dgm:pt>
    <dgm:pt modelId="{5D7DDE67-157B-47C9-889D-BE81F5577465}">
      <dgm:prSet phldrT="[Text]" custT="1"/>
      <dgm:spPr/>
      <dgm:t>
        <a:bodyPr/>
        <a:lstStyle/>
        <a:p>
          <a:r>
            <a:rPr lang="en-US" sz="1400" dirty="0" smtClean="0">
              <a:latin typeface="Century Schoolbook" panose="02040604050505020304" pitchFamily="18" charset="0"/>
              <a:cs typeface="Arial"/>
            </a:rPr>
            <a:t>Federal Student Loan</a:t>
          </a:r>
          <a:endParaRPr lang="en-US" sz="1400" dirty="0">
            <a:latin typeface="Century Schoolbook" panose="02040604050505020304" pitchFamily="18" charset="0"/>
            <a:cs typeface="Arial"/>
          </a:endParaRPr>
        </a:p>
      </dgm:t>
    </dgm:pt>
    <dgm:pt modelId="{9FD62DC8-1951-434D-943B-A37695994DDC}" type="parTrans" cxnId="{BE03AE94-434D-4621-BD04-5D77423555E5}">
      <dgm:prSet/>
      <dgm:spPr/>
      <dgm:t>
        <a:bodyPr/>
        <a:lstStyle/>
        <a:p>
          <a:endParaRPr lang="en-US">
            <a:latin typeface="+mj-lt"/>
          </a:endParaRPr>
        </a:p>
      </dgm:t>
    </dgm:pt>
    <dgm:pt modelId="{AD061B46-BB27-4541-BE2F-81ABA17D1C28}" type="sibTrans" cxnId="{BE03AE94-434D-4621-BD04-5D77423555E5}">
      <dgm:prSet/>
      <dgm:spPr/>
      <dgm:t>
        <a:bodyPr/>
        <a:lstStyle/>
        <a:p>
          <a:endParaRPr lang="en-US">
            <a:latin typeface="+mj-lt"/>
          </a:endParaRPr>
        </a:p>
      </dgm:t>
    </dgm:pt>
    <dgm:pt modelId="{E6D6BB32-FC68-466A-BEEF-9AADD5CC29FE}">
      <dgm:prSet phldrT="[Text]"/>
      <dgm:spPr/>
      <dgm:t>
        <a:bodyPr/>
        <a:lstStyle/>
        <a:p>
          <a:r>
            <a:rPr lang="en-US" dirty="0" smtClean="0">
              <a:latin typeface="Century Schoolbook" panose="02040604050505020304" pitchFamily="18" charset="0"/>
              <a:cs typeface="Arial"/>
            </a:rPr>
            <a:t>Subsidized Stafford</a:t>
          </a:r>
          <a:endParaRPr lang="en-US" dirty="0">
            <a:latin typeface="Century Schoolbook" panose="02040604050505020304" pitchFamily="18" charset="0"/>
            <a:cs typeface="Arial"/>
          </a:endParaRPr>
        </a:p>
      </dgm:t>
    </dgm:pt>
    <dgm:pt modelId="{669FCC7E-F3BE-45F4-A2CA-89D5CB78C60C}" type="parTrans" cxnId="{9656FDF0-1E11-4447-A0C7-29234F6235F9}">
      <dgm:prSet/>
      <dgm:spPr/>
      <dgm:t>
        <a:bodyPr/>
        <a:lstStyle/>
        <a:p>
          <a:endParaRPr lang="en-US">
            <a:latin typeface="+mj-lt"/>
          </a:endParaRPr>
        </a:p>
      </dgm:t>
    </dgm:pt>
    <dgm:pt modelId="{2A40D0CB-80A5-42EB-891A-74BCA26085B9}" type="sibTrans" cxnId="{9656FDF0-1E11-4447-A0C7-29234F6235F9}">
      <dgm:prSet/>
      <dgm:spPr/>
      <dgm:t>
        <a:bodyPr/>
        <a:lstStyle/>
        <a:p>
          <a:endParaRPr lang="en-US">
            <a:latin typeface="+mj-lt"/>
          </a:endParaRPr>
        </a:p>
      </dgm:t>
    </dgm:pt>
    <dgm:pt modelId="{ECC39FC4-D940-45DD-A50B-7AD80C05DA41}">
      <dgm:prSet phldrT="[Text]" custT="1"/>
      <dgm:spPr/>
      <dgm:t>
        <a:bodyPr/>
        <a:lstStyle/>
        <a:p>
          <a:r>
            <a:rPr lang="en-US" sz="1200" dirty="0" smtClean="0">
              <a:latin typeface="Century Schoolbook" panose="02040604050505020304" pitchFamily="18" charset="0"/>
              <a:cs typeface="Arial"/>
            </a:rPr>
            <a:t>Unsubsidized Stafford</a:t>
          </a:r>
          <a:endParaRPr lang="en-US" sz="1200" dirty="0">
            <a:latin typeface="Century Schoolbook" panose="02040604050505020304" pitchFamily="18" charset="0"/>
            <a:cs typeface="Arial"/>
          </a:endParaRPr>
        </a:p>
      </dgm:t>
    </dgm:pt>
    <dgm:pt modelId="{17B60DD8-5FCF-46B4-BEC8-431F20B5E5D0}" type="parTrans" cxnId="{5715F991-98B6-4CC4-87B1-273069BC05A9}">
      <dgm:prSet/>
      <dgm:spPr/>
      <dgm:t>
        <a:bodyPr/>
        <a:lstStyle/>
        <a:p>
          <a:endParaRPr lang="en-US">
            <a:latin typeface="+mj-lt"/>
          </a:endParaRPr>
        </a:p>
      </dgm:t>
    </dgm:pt>
    <dgm:pt modelId="{BCDD2A0C-BC63-4824-A538-CE2DED5BEE4C}" type="sibTrans" cxnId="{5715F991-98B6-4CC4-87B1-273069BC05A9}">
      <dgm:prSet/>
      <dgm:spPr/>
      <dgm:t>
        <a:bodyPr/>
        <a:lstStyle/>
        <a:p>
          <a:endParaRPr lang="en-US">
            <a:latin typeface="+mj-lt"/>
          </a:endParaRPr>
        </a:p>
      </dgm:t>
    </dgm:pt>
    <dgm:pt modelId="{17C5218F-BC9F-4ED6-B0F0-449E7DC88945}">
      <dgm:prSet phldrT="[Text]"/>
      <dgm:spPr/>
      <dgm:t>
        <a:bodyPr/>
        <a:lstStyle/>
        <a:p>
          <a:r>
            <a:rPr lang="en-US" dirty="0" smtClean="0">
              <a:latin typeface="Century Schoolbook" panose="02040604050505020304" pitchFamily="18" charset="0"/>
              <a:cs typeface="Arial"/>
            </a:rPr>
            <a:t>Parent PLUS</a:t>
          </a:r>
          <a:endParaRPr lang="en-US" dirty="0">
            <a:latin typeface="Century Schoolbook" panose="02040604050505020304" pitchFamily="18" charset="0"/>
            <a:cs typeface="Arial"/>
          </a:endParaRPr>
        </a:p>
      </dgm:t>
    </dgm:pt>
    <dgm:pt modelId="{B94FDF2F-BB12-4066-BFEC-B0729A6564A6}" type="parTrans" cxnId="{71757BD3-253F-48F6-AF2C-A955323598DA}">
      <dgm:prSet/>
      <dgm:spPr/>
      <dgm:t>
        <a:bodyPr/>
        <a:lstStyle/>
        <a:p>
          <a:endParaRPr lang="en-US">
            <a:latin typeface="+mj-lt"/>
          </a:endParaRPr>
        </a:p>
      </dgm:t>
    </dgm:pt>
    <dgm:pt modelId="{75CFE1B2-708A-40F1-B9EE-C0C3DA07C1B0}" type="sibTrans" cxnId="{71757BD3-253F-48F6-AF2C-A955323598DA}">
      <dgm:prSet/>
      <dgm:spPr/>
      <dgm:t>
        <a:bodyPr/>
        <a:lstStyle/>
        <a:p>
          <a:endParaRPr lang="en-US">
            <a:latin typeface="+mj-lt"/>
          </a:endParaRPr>
        </a:p>
      </dgm:t>
    </dgm:pt>
    <dgm:pt modelId="{A398C115-B838-4E41-A3AC-22CE09BCF99E}">
      <dgm:prSet phldrT="[Text]"/>
      <dgm:spPr/>
      <dgm:t>
        <a:bodyPr/>
        <a:lstStyle/>
        <a:p>
          <a:r>
            <a:rPr lang="en-US" dirty="0" smtClean="0">
              <a:latin typeface="Century Schoolbook" panose="02040604050505020304" pitchFamily="18" charset="0"/>
              <a:cs typeface="Arial"/>
            </a:rPr>
            <a:t>Grad. PLUS</a:t>
          </a:r>
          <a:endParaRPr lang="en-US" dirty="0">
            <a:latin typeface="Century Schoolbook" panose="02040604050505020304" pitchFamily="18" charset="0"/>
            <a:cs typeface="Arial"/>
          </a:endParaRPr>
        </a:p>
      </dgm:t>
    </dgm:pt>
    <dgm:pt modelId="{CCCE602B-D530-479F-9380-9CF2D7F1BEBB}" type="parTrans" cxnId="{A015FD7F-4A0F-4F11-9781-3B5DB9CE760A}">
      <dgm:prSet/>
      <dgm:spPr/>
      <dgm:t>
        <a:bodyPr/>
        <a:lstStyle/>
        <a:p>
          <a:endParaRPr lang="en-US">
            <a:latin typeface="+mj-lt"/>
          </a:endParaRPr>
        </a:p>
      </dgm:t>
    </dgm:pt>
    <dgm:pt modelId="{5A777634-77A9-4879-8883-D57E2DD7C35B}" type="sibTrans" cxnId="{A015FD7F-4A0F-4F11-9781-3B5DB9CE760A}">
      <dgm:prSet/>
      <dgm:spPr/>
      <dgm:t>
        <a:bodyPr/>
        <a:lstStyle/>
        <a:p>
          <a:endParaRPr lang="en-US">
            <a:latin typeface="+mj-lt"/>
          </a:endParaRPr>
        </a:p>
      </dgm:t>
    </dgm:pt>
    <dgm:pt modelId="{DFF3F273-FD3E-4DEE-A0F6-BAA73926BFB0}">
      <dgm:prSet phldrT="[Text]" custT="1"/>
      <dgm:spPr/>
      <dgm:t>
        <a:bodyPr/>
        <a:lstStyle/>
        <a:p>
          <a:r>
            <a:rPr lang="en-US" sz="1400" dirty="0" smtClean="0">
              <a:latin typeface="Century Schoolbook" panose="02040604050505020304" pitchFamily="18" charset="0"/>
              <a:cs typeface="Arial"/>
            </a:rPr>
            <a:t>Perkins Loans</a:t>
          </a:r>
          <a:endParaRPr lang="en-US" sz="1400" dirty="0">
            <a:latin typeface="Century Schoolbook" panose="02040604050505020304" pitchFamily="18" charset="0"/>
            <a:cs typeface="Arial"/>
          </a:endParaRPr>
        </a:p>
      </dgm:t>
    </dgm:pt>
    <dgm:pt modelId="{2526AA66-4C2D-4501-AB5D-B9F3B0983CC1}" type="parTrans" cxnId="{3B835FB7-8987-462F-86E9-68F5222A3AD0}">
      <dgm:prSet/>
      <dgm:spPr/>
      <dgm:t>
        <a:bodyPr/>
        <a:lstStyle/>
        <a:p>
          <a:endParaRPr lang="en-US">
            <a:latin typeface="+mj-lt"/>
          </a:endParaRPr>
        </a:p>
      </dgm:t>
    </dgm:pt>
    <dgm:pt modelId="{F98D6ECD-07EF-48AE-B7B9-9664202B116A}" type="sibTrans" cxnId="{3B835FB7-8987-462F-86E9-68F5222A3AD0}">
      <dgm:prSet/>
      <dgm:spPr/>
      <dgm:t>
        <a:bodyPr/>
        <a:lstStyle/>
        <a:p>
          <a:endParaRPr lang="en-US">
            <a:latin typeface="+mj-lt"/>
          </a:endParaRPr>
        </a:p>
      </dgm:t>
    </dgm:pt>
    <dgm:pt modelId="{3950C277-7CA6-4561-AE9B-C44F3DD2878F}">
      <dgm:prSet phldrT="[Text]" custT="1"/>
      <dgm:spPr/>
      <dgm:t>
        <a:bodyPr/>
        <a:lstStyle/>
        <a:p>
          <a:r>
            <a:rPr lang="en-US" sz="1200" dirty="0" smtClean="0">
              <a:latin typeface="Century Schoolbook" panose="02040604050505020304" pitchFamily="18" charset="0"/>
              <a:cs typeface="Arial"/>
            </a:rPr>
            <a:t>Consolidation Loans</a:t>
          </a:r>
          <a:endParaRPr lang="en-US" sz="1200" dirty="0">
            <a:latin typeface="Century Schoolbook" panose="02040604050505020304" pitchFamily="18" charset="0"/>
            <a:cs typeface="Arial"/>
          </a:endParaRPr>
        </a:p>
      </dgm:t>
    </dgm:pt>
    <dgm:pt modelId="{6F3C5499-B1EC-407E-BBAC-DFB93375F914}" type="parTrans" cxnId="{D7C90765-8660-4F79-A891-7B3C023E2CA6}">
      <dgm:prSet/>
      <dgm:spPr/>
      <dgm:t>
        <a:bodyPr/>
        <a:lstStyle/>
        <a:p>
          <a:endParaRPr lang="en-US">
            <a:latin typeface="+mj-lt"/>
          </a:endParaRPr>
        </a:p>
      </dgm:t>
    </dgm:pt>
    <dgm:pt modelId="{0410C178-81C4-46E2-B9D4-99D01A4BDFAE}" type="sibTrans" cxnId="{D7C90765-8660-4F79-A891-7B3C023E2CA6}">
      <dgm:prSet/>
      <dgm:spPr/>
      <dgm:t>
        <a:bodyPr/>
        <a:lstStyle/>
        <a:p>
          <a:endParaRPr lang="en-US">
            <a:latin typeface="+mj-lt"/>
          </a:endParaRPr>
        </a:p>
      </dgm:t>
    </dgm:pt>
    <dgm:pt modelId="{2894D0D8-619B-467F-BC01-48103523C52C}" type="pres">
      <dgm:prSet presAssocID="{0B6D2B0A-0C5B-4B49-99FE-327554747D2D}" presName="Name0" presStyleCnt="0">
        <dgm:presLayoutVars>
          <dgm:chMax val="1"/>
          <dgm:chPref val="1"/>
          <dgm:dir/>
          <dgm:animOne val="branch"/>
          <dgm:animLvl val="lvl"/>
        </dgm:presLayoutVars>
      </dgm:prSet>
      <dgm:spPr/>
      <dgm:t>
        <a:bodyPr/>
        <a:lstStyle/>
        <a:p>
          <a:endParaRPr lang="en-US"/>
        </a:p>
      </dgm:t>
    </dgm:pt>
    <dgm:pt modelId="{144078E6-1207-4928-9192-F69FD2D45A99}" type="pres">
      <dgm:prSet presAssocID="{5D7DDE67-157B-47C9-889D-BE81F5577465}" presName="Parent" presStyleLbl="node0" presStyleIdx="0" presStyleCnt="1" custLinFactNeighborX="536" custLinFactNeighborY="-619">
        <dgm:presLayoutVars>
          <dgm:chMax val="6"/>
          <dgm:chPref val="6"/>
        </dgm:presLayoutVars>
      </dgm:prSet>
      <dgm:spPr/>
      <dgm:t>
        <a:bodyPr/>
        <a:lstStyle/>
        <a:p>
          <a:endParaRPr lang="en-US"/>
        </a:p>
      </dgm:t>
    </dgm:pt>
    <dgm:pt modelId="{E9EE1759-9FB5-4E87-AC4D-920B1422305E}" type="pres">
      <dgm:prSet presAssocID="{E6D6BB32-FC68-466A-BEEF-9AADD5CC29FE}" presName="Accent1" presStyleCnt="0"/>
      <dgm:spPr/>
    </dgm:pt>
    <dgm:pt modelId="{6A518BD8-AFC2-4CB6-9A09-0EB24C12A116}" type="pres">
      <dgm:prSet presAssocID="{E6D6BB32-FC68-466A-BEEF-9AADD5CC29FE}" presName="Accent" presStyleLbl="bgShp" presStyleIdx="0" presStyleCnt="6"/>
      <dgm:spPr/>
    </dgm:pt>
    <dgm:pt modelId="{429B883B-DB19-48DF-90A8-C554916AA5C6}" type="pres">
      <dgm:prSet presAssocID="{E6D6BB32-FC68-466A-BEEF-9AADD5CC29FE}" presName="Child1" presStyleLbl="node1" presStyleIdx="0" presStyleCnt="6" custScaleX="120200" custScaleY="103972">
        <dgm:presLayoutVars>
          <dgm:chMax val="0"/>
          <dgm:chPref val="0"/>
          <dgm:bulletEnabled val="1"/>
        </dgm:presLayoutVars>
      </dgm:prSet>
      <dgm:spPr/>
      <dgm:t>
        <a:bodyPr/>
        <a:lstStyle/>
        <a:p>
          <a:endParaRPr lang="en-US"/>
        </a:p>
      </dgm:t>
    </dgm:pt>
    <dgm:pt modelId="{37149EE1-5C12-4CD8-AD50-CBD7658F9873}" type="pres">
      <dgm:prSet presAssocID="{ECC39FC4-D940-45DD-A50B-7AD80C05DA41}" presName="Accent2" presStyleCnt="0"/>
      <dgm:spPr/>
    </dgm:pt>
    <dgm:pt modelId="{9287350F-64BF-4685-A80B-F86EDABB383C}" type="pres">
      <dgm:prSet presAssocID="{ECC39FC4-D940-45DD-A50B-7AD80C05DA41}" presName="Accent" presStyleLbl="bgShp" presStyleIdx="1" presStyleCnt="6"/>
      <dgm:spPr/>
    </dgm:pt>
    <dgm:pt modelId="{EAB3369C-AE94-4172-85D4-B2C73F7620C7}" type="pres">
      <dgm:prSet presAssocID="{ECC39FC4-D940-45DD-A50B-7AD80C05DA41}" presName="Child2" presStyleLbl="node1" presStyleIdx="1" presStyleCnt="6" custScaleX="124243" custScaleY="108627">
        <dgm:presLayoutVars>
          <dgm:chMax val="0"/>
          <dgm:chPref val="0"/>
          <dgm:bulletEnabled val="1"/>
        </dgm:presLayoutVars>
      </dgm:prSet>
      <dgm:spPr/>
      <dgm:t>
        <a:bodyPr/>
        <a:lstStyle/>
        <a:p>
          <a:endParaRPr lang="en-US"/>
        </a:p>
      </dgm:t>
    </dgm:pt>
    <dgm:pt modelId="{F8CE9BC1-16B7-47DA-98AE-1EC0B7B996A9}" type="pres">
      <dgm:prSet presAssocID="{17C5218F-BC9F-4ED6-B0F0-449E7DC88945}" presName="Accent3" presStyleCnt="0"/>
      <dgm:spPr/>
    </dgm:pt>
    <dgm:pt modelId="{923522D1-4DD3-42A0-A1CD-8F74486804BD}" type="pres">
      <dgm:prSet presAssocID="{17C5218F-BC9F-4ED6-B0F0-449E7DC88945}" presName="Accent" presStyleLbl="bgShp" presStyleIdx="2" presStyleCnt="6"/>
      <dgm:spPr/>
    </dgm:pt>
    <dgm:pt modelId="{1235B491-6AAB-4DB9-90DF-BABE34DBACAC}" type="pres">
      <dgm:prSet presAssocID="{17C5218F-BC9F-4ED6-B0F0-449E7DC88945}" presName="Child3" presStyleLbl="node1" presStyleIdx="2" presStyleCnt="6" custScaleX="109277" custScaleY="101251">
        <dgm:presLayoutVars>
          <dgm:chMax val="0"/>
          <dgm:chPref val="0"/>
          <dgm:bulletEnabled val="1"/>
        </dgm:presLayoutVars>
      </dgm:prSet>
      <dgm:spPr/>
      <dgm:t>
        <a:bodyPr/>
        <a:lstStyle/>
        <a:p>
          <a:endParaRPr lang="en-US"/>
        </a:p>
      </dgm:t>
    </dgm:pt>
    <dgm:pt modelId="{E9B242AF-C5B8-40FE-ADF0-6789CF653E96}" type="pres">
      <dgm:prSet presAssocID="{A398C115-B838-4E41-A3AC-22CE09BCF99E}" presName="Accent4" presStyleCnt="0"/>
      <dgm:spPr/>
    </dgm:pt>
    <dgm:pt modelId="{FA09105A-788A-4F4F-8C57-3ACB6D9CEBFC}" type="pres">
      <dgm:prSet presAssocID="{A398C115-B838-4E41-A3AC-22CE09BCF99E}" presName="Accent" presStyleLbl="bgShp" presStyleIdx="3" presStyleCnt="6"/>
      <dgm:spPr/>
    </dgm:pt>
    <dgm:pt modelId="{9A4088D6-A91A-4554-80FD-BBC209D33057}" type="pres">
      <dgm:prSet presAssocID="{A398C115-B838-4E41-A3AC-22CE09BCF99E}" presName="Child4" presStyleLbl="node1" presStyleIdx="3" presStyleCnt="6" custScaleX="108742" custScaleY="110248">
        <dgm:presLayoutVars>
          <dgm:chMax val="0"/>
          <dgm:chPref val="0"/>
          <dgm:bulletEnabled val="1"/>
        </dgm:presLayoutVars>
      </dgm:prSet>
      <dgm:spPr/>
      <dgm:t>
        <a:bodyPr/>
        <a:lstStyle/>
        <a:p>
          <a:endParaRPr lang="en-US"/>
        </a:p>
      </dgm:t>
    </dgm:pt>
    <dgm:pt modelId="{5F2969C5-D448-4CBC-960A-6CC6903A3863}" type="pres">
      <dgm:prSet presAssocID="{DFF3F273-FD3E-4DEE-A0F6-BAA73926BFB0}" presName="Accent5" presStyleCnt="0"/>
      <dgm:spPr/>
    </dgm:pt>
    <dgm:pt modelId="{47C22FCC-E304-4D3E-A494-926AFE14CE8B}" type="pres">
      <dgm:prSet presAssocID="{DFF3F273-FD3E-4DEE-A0F6-BAA73926BFB0}" presName="Accent" presStyleLbl="bgShp" presStyleIdx="4" presStyleCnt="6"/>
      <dgm:spPr/>
    </dgm:pt>
    <dgm:pt modelId="{D456B8FE-6243-4EB6-80D4-EA6506867E6F}" type="pres">
      <dgm:prSet presAssocID="{DFF3F273-FD3E-4DEE-A0F6-BAA73926BFB0}" presName="Child5" presStyleLbl="node1" presStyleIdx="4" presStyleCnt="6" custScaleX="111461" custScaleY="108640">
        <dgm:presLayoutVars>
          <dgm:chMax val="0"/>
          <dgm:chPref val="0"/>
          <dgm:bulletEnabled val="1"/>
        </dgm:presLayoutVars>
      </dgm:prSet>
      <dgm:spPr/>
      <dgm:t>
        <a:bodyPr/>
        <a:lstStyle/>
        <a:p>
          <a:endParaRPr lang="en-US"/>
        </a:p>
      </dgm:t>
    </dgm:pt>
    <dgm:pt modelId="{77FD834F-01A3-47A9-8C9A-A0CA5747A8C1}" type="pres">
      <dgm:prSet presAssocID="{3950C277-7CA6-4561-AE9B-C44F3DD2878F}" presName="Accent6" presStyleCnt="0"/>
      <dgm:spPr/>
    </dgm:pt>
    <dgm:pt modelId="{409CEC6F-B494-47DE-8F58-497235DEC14F}" type="pres">
      <dgm:prSet presAssocID="{3950C277-7CA6-4561-AE9B-C44F3DD2878F}" presName="Accent" presStyleLbl="bgShp" presStyleIdx="5" presStyleCnt="6"/>
      <dgm:spPr/>
    </dgm:pt>
    <dgm:pt modelId="{AF57863B-2156-41B4-B1B5-69598471282A}" type="pres">
      <dgm:prSet presAssocID="{3950C277-7CA6-4561-AE9B-C44F3DD2878F}" presName="Child6" presStyleLbl="node1" presStyleIdx="5" presStyleCnt="6" custScaleX="119217" custScaleY="112372">
        <dgm:presLayoutVars>
          <dgm:chMax val="0"/>
          <dgm:chPref val="0"/>
          <dgm:bulletEnabled val="1"/>
        </dgm:presLayoutVars>
      </dgm:prSet>
      <dgm:spPr/>
      <dgm:t>
        <a:bodyPr/>
        <a:lstStyle/>
        <a:p>
          <a:endParaRPr lang="en-US"/>
        </a:p>
      </dgm:t>
    </dgm:pt>
  </dgm:ptLst>
  <dgm:cxnLst>
    <dgm:cxn modelId="{70B0C51C-60EC-4052-B54D-026F5813F348}" type="presOf" srcId="{A398C115-B838-4E41-A3AC-22CE09BCF99E}" destId="{9A4088D6-A91A-4554-80FD-BBC209D33057}" srcOrd="0" destOrd="0" presId="urn:microsoft.com/office/officeart/2011/layout/HexagonRadial"/>
    <dgm:cxn modelId="{3B835FB7-8987-462F-86E9-68F5222A3AD0}" srcId="{5D7DDE67-157B-47C9-889D-BE81F5577465}" destId="{DFF3F273-FD3E-4DEE-A0F6-BAA73926BFB0}" srcOrd="4" destOrd="0" parTransId="{2526AA66-4C2D-4501-AB5D-B9F3B0983CC1}" sibTransId="{F98D6ECD-07EF-48AE-B7B9-9664202B116A}"/>
    <dgm:cxn modelId="{71757BD3-253F-48F6-AF2C-A955323598DA}" srcId="{5D7DDE67-157B-47C9-889D-BE81F5577465}" destId="{17C5218F-BC9F-4ED6-B0F0-449E7DC88945}" srcOrd="2" destOrd="0" parTransId="{B94FDF2F-BB12-4066-BFEC-B0729A6564A6}" sibTransId="{75CFE1B2-708A-40F1-B9EE-C0C3DA07C1B0}"/>
    <dgm:cxn modelId="{7A0E5BA1-D317-44E4-9CC7-57017D8E851A}" type="presOf" srcId="{0B6D2B0A-0C5B-4B49-99FE-327554747D2D}" destId="{2894D0D8-619B-467F-BC01-48103523C52C}" srcOrd="0" destOrd="0" presId="urn:microsoft.com/office/officeart/2011/layout/HexagonRadial"/>
    <dgm:cxn modelId="{CF7746D2-2A90-428F-8879-BE0760B54CD3}" type="presOf" srcId="{E6D6BB32-FC68-466A-BEEF-9AADD5CC29FE}" destId="{429B883B-DB19-48DF-90A8-C554916AA5C6}" srcOrd="0" destOrd="0" presId="urn:microsoft.com/office/officeart/2011/layout/HexagonRadial"/>
    <dgm:cxn modelId="{DBA50375-C473-46E5-9D4E-2F0A1D61AD82}" type="presOf" srcId="{5D7DDE67-157B-47C9-889D-BE81F5577465}" destId="{144078E6-1207-4928-9192-F69FD2D45A99}" srcOrd="0" destOrd="0" presId="urn:microsoft.com/office/officeart/2011/layout/HexagonRadial"/>
    <dgm:cxn modelId="{BE03AE94-434D-4621-BD04-5D77423555E5}" srcId="{0B6D2B0A-0C5B-4B49-99FE-327554747D2D}" destId="{5D7DDE67-157B-47C9-889D-BE81F5577465}" srcOrd="0" destOrd="0" parTransId="{9FD62DC8-1951-434D-943B-A37695994DDC}" sibTransId="{AD061B46-BB27-4541-BE2F-81ABA17D1C28}"/>
    <dgm:cxn modelId="{A015FD7F-4A0F-4F11-9781-3B5DB9CE760A}" srcId="{5D7DDE67-157B-47C9-889D-BE81F5577465}" destId="{A398C115-B838-4E41-A3AC-22CE09BCF99E}" srcOrd="3" destOrd="0" parTransId="{CCCE602B-D530-479F-9380-9CF2D7F1BEBB}" sibTransId="{5A777634-77A9-4879-8883-D57E2DD7C35B}"/>
    <dgm:cxn modelId="{60B8DC90-DEED-421D-B643-9E52DDD6F773}" type="presOf" srcId="{3950C277-7CA6-4561-AE9B-C44F3DD2878F}" destId="{AF57863B-2156-41B4-B1B5-69598471282A}" srcOrd="0" destOrd="0" presId="urn:microsoft.com/office/officeart/2011/layout/HexagonRadial"/>
    <dgm:cxn modelId="{88A3B85D-17ED-4303-95C2-6859B8F8168A}" type="presOf" srcId="{DFF3F273-FD3E-4DEE-A0F6-BAA73926BFB0}" destId="{D456B8FE-6243-4EB6-80D4-EA6506867E6F}" srcOrd="0" destOrd="0" presId="urn:microsoft.com/office/officeart/2011/layout/HexagonRadial"/>
    <dgm:cxn modelId="{5715F991-98B6-4CC4-87B1-273069BC05A9}" srcId="{5D7DDE67-157B-47C9-889D-BE81F5577465}" destId="{ECC39FC4-D940-45DD-A50B-7AD80C05DA41}" srcOrd="1" destOrd="0" parTransId="{17B60DD8-5FCF-46B4-BEC8-431F20B5E5D0}" sibTransId="{BCDD2A0C-BC63-4824-A538-CE2DED5BEE4C}"/>
    <dgm:cxn modelId="{D7C90765-8660-4F79-A891-7B3C023E2CA6}" srcId="{5D7DDE67-157B-47C9-889D-BE81F5577465}" destId="{3950C277-7CA6-4561-AE9B-C44F3DD2878F}" srcOrd="5" destOrd="0" parTransId="{6F3C5499-B1EC-407E-BBAC-DFB93375F914}" sibTransId="{0410C178-81C4-46E2-B9D4-99D01A4BDFAE}"/>
    <dgm:cxn modelId="{9656FDF0-1E11-4447-A0C7-29234F6235F9}" srcId="{5D7DDE67-157B-47C9-889D-BE81F5577465}" destId="{E6D6BB32-FC68-466A-BEEF-9AADD5CC29FE}" srcOrd="0" destOrd="0" parTransId="{669FCC7E-F3BE-45F4-A2CA-89D5CB78C60C}" sibTransId="{2A40D0CB-80A5-42EB-891A-74BCA26085B9}"/>
    <dgm:cxn modelId="{88B8E7D0-7030-4789-961B-42F6FE9C194B}" type="presOf" srcId="{ECC39FC4-D940-45DD-A50B-7AD80C05DA41}" destId="{EAB3369C-AE94-4172-85D4-B2C73F7620C7}" srcOrd="0" destOrd="0" presId="urn:microsoft.com/office/officeart/2011/layout/HexagonRadial"/>
    <dgm:cxn modelId="{CA3E564D-EEFA-4EB5-9C55-433304421118}" type="presOf" srcId="{17C5218F-BC9F-4ED6-B0F0-449E7DC88945}" destId="{1235B491-6AAB-4DB9-90DF-BABE34DBACAC}" srcOrd="0" destOrd="0" presId="urn:microsoft.com/office/officeart/2011/layout/HexagonRadial"/>
    <dgm:cxn modelId="{3A713DA6-22C7-4E9A-8D34-53E73124DA76}" type="presParOf" srcId="{2894D0D8-619B-467F-BC01-48103523C52C}" destId="{144078E6-1207-4928-9192-F69FD2D45A99}" srcOrd="0" destOrd="0" presId="urn:microsoft.com/office/officeart/2011/layout/HexagonRadial"/>
    <dgm:cxn modelId="{04B7B5EB-13D3-476B-A114-86947F38CAF0}" type="presParOf" srcId="{2894D0D8-619B-467F-BC01-48103523C52C}" destId="{E9EE1759-9FB5-4E87-AC4D-920B1422305E}" srcOrd="1" destOrd="0" presId="urn:microsoft.com/office/officeart/2011/layout/HexagonRadial"/>
    <dgm:cxn modelId="{563EF8D7-532C-4D94-A3A5-6F47F1CAD212}" type="presParOf" srcId="{E9EE1759-9FB5-4E87-AC4D-920B1422305E}" destId="{6A518BD8-AFC2-4CB6-9A09-0EB24C12A116}" srcOrd="0" destOrd="0" presId="urn:microsoft.com/office/officeart/2011/layout/HexagonRadial"/>
    <dgm:cxn modelId="{790D4B1D-7300-4866-9E49-D012E97D7575}" type="presParOf" srcId="{2894D0D8-619B-467F-BC01-48103523C52C}" destId="{429B883B-DB19-48DF-90A8-C554916AA5C6}" srcOrd="2" destOrd="0" presId="urn:microsoft.com/office/officeart/2011/layout/HexagonRadial"/>
    <dgm:cxn modelId="{F1388B70-6613-4D9A-9239-9E5434A76630}" type="presParOf" srcId="{2894D0D8-619B-467F-BC01-48103523C52C}" destId="{37149EE1-5C12-4CD8-AD50-CBD7658F9873}" srcOrd="3" destOrd="0" presId="urn:microsoft.com/office/officeart/2011/layout/HexagonRadial"/>
    <dgm:cxn modelId="{6D6731AE-D10D-4CC5-B3B6-4C028EC1702D}" type="presParOf" srcId="{37149EE1-5C12-4CD8-AD50-CBD7658F9873}" destId="{9287350F-64BF-4685-A80B-F86EDABB383C}" srcOrd="0" destOrd="0" presId="urn:microsoft.com/office/officeart/2011/layout/HexagonRadial"/>
    <dgm:cxn modelId="{D71FA83A-327F-40BE-9438-7B6A1C47D4AA}" type="presParOf" srcId="{2894D0D8-619B-467F-BC01-48103523C52C}" destId="{EAB3369C-AE94-4172-85D4-B2C73F7620C7}" srcOrd="4" destOrd="0" presId="urn:microsoft.com/office/officeart/2011/layout/HexagonRadial"/>
    <dgm:cxn modelId="{DCA2CC16-E3E9-4919-B788-F9ABC1855683}" type="presParOf" srcId="{2894D0D8-619B-467F-BC01-48103523C52C}" destId="{F8CE9BC1-16B7-47DA-98AE-1EC0B7B996A9}" srcOrd="5" destOrd="0" presId="urn:microsoft.com/office/officeart/2011/layout/HexagonRadial"/>
    <dgm:cxn modelId="{27AF834D-EBCA-4185-B66F-706C89DDA550}" type="presParOf" srcId="{F8CE9BC1-16B7-47DA-98AE-1EC0B7B996A9}" destId="{923522D1-4DD3-42A0-A1CD-8F74486804BD}" srcOrd="0" destOrd="0" presId="urn:microsoft.com/office/officeart/2011/layout/HexagonRadial"/>
    <dgm:cxn modelId="{BA123301-6CD4-460A-9F0D-A2696328542D}" type="presParOf" srcId="{2894D0D8-619B-467F-BC01-48103523C52C}" destId="{1235B491-6AAB-4DB9-90DF-BABE34DBACAC}" srcOrd="6" destOrd="0" presId="urn:microsoft.com/office/officeart/2011/layout/HexagonRadial"/>
    <dgm:cxn modelId="{209E8F9C-A06B-4C69-8A77-9B62E887AA05}" type="presParOf" srcId="{2894D0D8-619B-467F-BC01-48103523C52C}" destId="{E9B242AF-C5B8-40FE-ADF0-6789CF653E96}" srcOrd="7" destOrd="0" presId="urn:microsoft.com/office/officeart/2011/layout/HexagonRadial"/>
    <dgm:cxn modelId="{41AC4A17-99AB-4DD4-90E6-D32CE195B9A1}" type="presParOf" srcId="{E9B242AF-C5B8-40FE-ADF0-6789CF653E96}" destId="{FA09105A-788A-4F4F-8C57-3ACB6D9CEBFC}" srcOrd="0" destOrd="0" presId="urn:microsoft.com/office/officeart/2011/layout/HexagonRadial"/>
    <dgm:cxn modelId="{89AA926F-D989-44B7-B387-C718D74DC702}" type="presParOf" srcId="{2894D0D8-619B-467F-BC01-48103523C52C}" destId="{9A4088D6-A91A-4554-80FD-BBC209D33057}" srcOrd="8" destOrd="0" presId="urn:microsoft.com/office/officeart/2011/layout/HexagonRadial"/>
    <dgm:cxn modelId="{1D5E9A23-4CB9-46B7-8DFE-AE3025248663}" type="presParOf" srcId="{2894D0D8-619B-467F-BC01-48103523C52C}" destId="{5F2969C5-D448-4CBC-960A-6CC6903A3863}" srcOrd="9" destOrd="0" presId="urn:microsoft.com/office/officeart/2011/layout/HexagonRadial"/>
    <dgm:cxn modelId="{8C44343B-D46D-4D94-B7DA-FA29BC62DAF0}" type="presParOf" srcId="{5F2969C5-D448-4CBC-960A-6CC6903A3863}" destId="{47C22FCC-E304-4D3E-A494-926AFE14CE8B}" srcOrd="0" destOrd="0" presId="urn:microsoft.com/office/officeart/2011/layout/HexagonRadial"/>
    <dgm:cxn modelId="{22519B8C-DEE0-4A39-908A-87E2FA30C2EB}" type="presParOf" srcId="{2894D0D8-619B-467F-BC01-48103523C52C}" destId="{D456B8FE-6243-4EB6-80D4-EA6506867E6F}" srcOrd="10" destOrd="0" presId="urn:microsoft.com/office/officeart/2011/layout/HexagonRadial"/>
    <dgm:cxn modelId="{01FB3539-CB00-4A9A-9510-6170D4E6D953}" type="presParOf" srcId="{2894D0D8-619B-467F-BC01-48103523C52C}" destId="{77FD834F-01A3-47A9-8C9A-A0CA5747A8C1}" srcOrd="11" destOrd="0" presId="urn:microsoft.com/office/officeart/2011/layout/HexagonRadial"/>
    <dgm:cxn modelId="{4103D0A5-805D-4883-998A-C6FF4B9DA56D}" type="presParOf" srcId="{77FD834F-01A3-47A9-8C9A-A0CA5747A8C1}" destId="{409CEC6F-B494-47DE-8F58-497235DEC14F}" srcOrd="0" destOrd="0" presId="urn:microsoft.com/office/officeart/2011/layout/HexagonRadial"/>
    <dgm:cxn modelId="{14477B1B-AEFF-4434-83F4-ADDE41A93E68}" type="presParOf" srcId="{2894D0D8-619B-467F-BC01-48103523C52C}" destId="{AF57863B-2156-41B4-B1B5-69598471282A}"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48F0D3-2095-4201-9D0F-692424345E47}"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7D3DC687-D379-4E2A-AED6-AA54D3CBDCE4}">
      <dgm:prSet phldrT="[Text]"/>
      <dgm:spPr/>
      <dgm:t>
        <a:bodyPr/>
        <a:lstStyle/>
        <a:p>
          <a:r>
            <a:rPr lang="en-US" dirty="0" smtClean="0"/>
            <a:t>Deferment</a:t>
          </a:r>
          <a:endParaRPr lang="en-US" dirty="0"/>
        </a:p>
      </dgm:t>
    </dgm:pt>
    <dgm:pt modelId="{C2A89BF6-D929-424F-A4EB-CF9CF1304448}" type="parTrans" cxnId="{7058D9EF-009A-48F9-968E-4DA893E5EBBE}">
      <dgm:prSet/>
      <dgm:spPr/>
      <dgm:t>
        <a:bodyPr/>
        <a:lstStyle/>
        <a:p>
          <a:endParaRPr lang="en-US"/>
        </a:p>
      </dgm:t>
    </dgm:pt>
    <dgm:pt modelId="{BD89849D-9C21-4F49-B0ED-8FE368E442DC}" type="sibTrans" cxnId="{7058D9EF-009A-48F9-968E-4DA893E5EBBE}">
      <dgm:prSet/>
      <dgm:spPr/>
      <dgm:t>
        <a:bodyPr/>
        <a:lstStyle/>
        <a:p>
          <a:endParaRPr lang="en-US"/>
        </a:p>
      </dgm:t>
    </dgm:pt>
    <dgm:pt modelId="{51F75DD5-EAE8-4AB5-9463-2B8503D3F0A4}">
      <dgm:prSet phldrT="[Text]"/>
      <dgm:spPr/>
      <dgm:t>
        <a:bodyPr/>
        <a:lstStyle/>
        <a:p>
          <a:r>
            <a:rPr lang="en-US" dirty="0" smtClean="0"/>
            <a:t>Unemployment</a:t>
          </a:r>
          <a:endParaRPr lang="en-US" dirty="0"/>
        </a:p>
      </dgm:t>
    </dgm:pt>
    <dgm:pt modelId="{5B3A3CFE-7AEC-4038-AAAF-60737A1F0215}" type="parTrans" cxnId="{CFCCC933-30A7-4440-AA3F-81BC2BB54E84}">
      <dgm:prSet/>
      <dgm:spPr/>
      <dgm:t>
        <a:bodyPr/>
        <a:lstStyle/>
        <a:p>
          <a:endParaRPr lang="en-US"/>
        </a:p>
      </dgm:t>
    </dgm:pt>
    <dgm:pt modelId="{A5EE1928-9583-4C60-AF90-9AE26C3C361E}" type="sibTrans" cxnId="{CFCCC933-30A7-4440-AA3F-81BC2BB54E84}">
      <dgm:prSet/>
      <dgm:spPr/>
      <dgm:t>
        <a:bodyPr/>
        <a:lstStyle/>
        <a:p>
          <a:endParaRPr lang="en-US"/>
        </a:p>
      </dgm:t>
    </dgm:pt>
    <dgm:pt modelId="{9AF24459-D963-49FD-A27C-652F846197D2}">
      <dgm:prSet phldrT="[Text]"/>
      <dgm:spPr/>
      <dgm:t>
        <a:bodyPr/>
        <a:lstStyle/>
        <a:p>
          <a:r>
            <a:rPr lang="en-US" dirty="0" smtClean="0"/>
            <a:t>Economic hardship</a:t>
          </a:r>
          <a:endParaRPr lang="en-US" dirty="0"/>
        </a:p>
      </dgm:t>
    </dgm:pt>
    <dgm:pt modelId="{F56F3522-2984-4096-A8D0-0586BFA06D35}" type="parTrans" cxnId="{8DEAACDB-14D5-4BC5-8E6B-34DC23DEA7EA}">
      <dgm:prSet/>
      <dgm:spPr/>
      <dgm:t>
        <a:bodyPr/>
        <a:lstStyle/>
        <a:p>
          <a:endParaRPr lang="en-US"/>
        </a:p>
      </dgm:t>
    </dgm:pt>
    <dgm:pt modelId="{A8CC11FE-86FB-4BA1-AF94-34A14247ED3E}" type="sibTrans" cxnId="{8DEAACDB-14D5-4BC5-8E6B-34DC23DEA7EA}">
      <dgm:prSet/>
      <dgm:spPr/>
      <dgm:t>
        <a:bodyPr/>
        <a:lstStyle/>
        <a:p>
          <a:endParaRPr lang="en-US"/>
        </a:p>
      </dgm:t>
    </dgm:pt>
    <dgm:pt modelId="{A31499D5-3CB8-40AE-86D2-790AE47EEDF0}">
      <dgm:prSet phldrT="[Text]"/>
      <dgm:spPr/>
      <dgm:t>
        <a:bodyPr/>
        <a:lstStyle/>
        <a:p>
          <a:r>
            <a:rPr lang="en-US" dirty="0" smtClean="0"/>
            <a:t>Forbearance</a:t>
          </a:r>
          <a:endParaRPr lang="en-US" dirty="0"/>
        </a:p>
      </dgm:t>
    </dgm:pt>
    <dgm:pt modelId="{A240B917-9139-4523-A9AE-F8B45E3E4314}" type="parTrans" cxnId="{2D689E62-7D59-48D6-9465-0BD47ECAD329}">
      <dgm:prSet/>
      <dgm:spPr/>
      <dgm:t>
        <a:bodyPr/>
        <a:lstStyle/>
        <a:p>
          <a:endParaRPr lang="en-US"/>
        </a:p>
      </dgm:t>
    </dgm:pt>
    <dgm:pt modelId="{978F851C-355C-4E47-98ED-F9F95F99FAE2}" type="sibTrans" cxnId="{2D689E62-7D59-48D6-9465-0BD47ECAD329}">
      <dgm:prSet/>
      <dgm:spPr/>
      <dgm:t>
        <a:bodyPr/>
        <a:lstStyle/>
        <a:p>
          <a:endParaRPr lang="en-US"/>
        </a:p>
      </dgm:t>
    </dgm:pt>
    <dgm:pt modelId="{EABE5E79-B5E4-4968-ABC2-D35083BC07AB}">
      <dgm:prSet phldrT="[Text]"/>
      <dgm:spPr/>
      <dgm:t>
        <a:bodyPr/>
        <a:lstStyle/>
        <a:p>
          <a:r>
            <a:rPr lang="en-US" dirty="0" smtClean="0"/>
            <a:t>Medical/dental internship residency</a:t>
          </a:r>
          <a:endParaRPr lang="en-US" dirty="0"/>
        </a:p>
      </dgm:t>
    </dgm:pt>
    <dgm:pt modelId="{60B2CFB4-3DC5-463D-8E1B-859C91BF0DA7}" type="parTrans" cxnId="{197ACECC-9CE2-449D-AFB6-E86B146BE97A}">
      <dgm:prSet/>
      <dgm:spPr/>
      <dgm:t>
        <a:bodyPr/>
        <a:lstStyle/>
        <a:p>
          <a:endParaRPr lang="en-US"/>
        </a:p>
      </dgm:t>
    </dgm:pt>
    <dgm:pt modelId="{361291D9-5B0F-42C5-BD2D-0F1CEA5B877E}" type="sibTrans" cxnId="{197ACECC-9CE2-449D-AFB6-E86B146BE97A}">
      <dgm:prSet/>
      <dgm:spPr/>
      <dgm:t>
        <a:bodyPr/>
        <a:lstStyle/>
        <a:p>
          <a:endParaRPr lang="en-US"/>
        </a:p>
      </dgm:t>
    </dgm:pt>
    <dgm:pt modelId="{E2C9A6E3-BFF4-4A85-8FCC-4B145F9B5C41}">
      <dgm:prSet phldrT="[Text]"/>
      <dgm:spPr/>
      <dgm:t>
        <a:bodyPr/>
        <a:lstStyle/>
        <a:p>
          <a:r>
            <a:rPr lang="en-US" dirty="0" smtClean="0"/>
            <a:t>Student loan debt burden</a:t>
          </a:r>
          <a:endParaRPr lang="en-US" dirty="0"/>
        </a:p>
      </dgm:t>
    </dgm:pt>
    <dgm:pt modelId="{581E184B-BE59-4A23-A3CC-4C65D74E8192}" type="parTrans" cxnId="{23F27C18-8BDF-46A1-86F8-38F67C2EC3E1}">
      <dgm:prSet/>
      <dgm:spPr/>
      <dgm:t>
        <a:bodyPr/>
        <a:lstStyle/>
        <a:p>
          <a:endParaRPr lang="en-US"/>
        </a:p>
      </dgm:t>
    </dgm:pt>
    <dgm:pt modelId="{27260AD3-6C42-4E8A-A79E-951B2923DEEF}" type="sibTrans" cxnId="{23F27C18-8BDF-46A1-86F8-38F67C2EC3E1}">
      <dgm:prSet/>
      <dgm:spPr/>
      <dgm:t>
        <a:bodyPr/>
        <a:lstStyle/>
        <a:p>
          <a:endParaRPr lang="en-US"/>
        </a:p>
      </dgm:t>
    </dgm:pt>
    <dgm:pt modelId="{90A15BA4-7F36-4A44-A942-1B93FAE82831}">
      <dgm:prSet phldrT="[Text]"/>
      <dgm:spPr/>
      <dgm:t>
        <a:bodyPr/>
        <a:lstStyle/>
        <a:p>
          <a:r>
            <a:rPr lang="en-US" dirty="0" smtClean="0"/>
            <a:t>Graduate fellowship</a:t>
          </a:r>
          <a:endParaRPr lang="en-US" dirty="0"/>
        </a:p>
      </dgm:t>
    </dgm:pt>
    <dgm:pt modelId="{81AAA66C-1E52-441D-98FB-E1D66D93098F}" type="parTrans" cxnId="{CCDC22E1-D5B8-426C-802D-97B3AB9E4A78}">
      <dgm:prSet/>
      <dgm:spPr/>
      <dgm:t>
        <a:bodyPr/>
        <a:lstStyle/>
        <a:p>
          <a:endParaRPr lang="en-US"/>
        </a:p>
      </dgm:t>
    </dgm:pt>
    <dgm:pt modelId="{8CE549FB-693A-4DEA-B437-2384EE5312DB}" type="sibTrans" cxnId="{CCDC22E1-D5B8-426C-802D-97B3AB9E4A78}">
      <dgm:prSet/>
      <dgm:spPr/>
      <dgm:t>
        <a:bodyPr/>
        <a:lstStyle/>
        <a:p>
          <a:endParaRPr lang="en-US"/>
        </a:p>
      </dgm:t>
    </dgm:pt>
    <dgm:pt modelId="{9D289294-FA7D-49E3-BFE1-2343D1FDB7BB}">
      <dgm:prSet phldrT="[Text]"/>
      <dgm:spPr/>
      <dgm:t>
        <a:bodyPr/>
        <a:lstStyle/>
        <a:p>
          <a:r>
            <a:rPr lang="en-US" dirty="0" smtClean="0"/>
            <a:t>Rehabilitation training program</a:t>
          </a:r>
          <a:endParaRPr lang="en-US" dirty="0"/>
        </a:p>
      </dgm:t>
    </dgm:pt>
    <dgm:pt modelId="{1919EA8F-9BFE-4817-8361-F71F768D9F05}" type="parTrans" cxnId="{04F05028-AB4B-4FCC-ADD6-C59099BAEC94}">
      <dgm:prSet/>
      <dgm:spPr/>
      <dgm:t>
        <a:bodyPr/>
        <a:lstStyle/>
        <a:p>
          <a:endParaRPr lang="en-US"/>
        </a:p>
      </dgm:t>
    </dgm:pt>
    <dgm:pt modelId="{89C83820-CD87-42ED-8E9D-A9ECF0D151F3}" type="sibTrans" cxnId="{04F05028-AB4B-4FCC-ADD6-C59099BAEC94}">
      <dgm:prSet/>
      <dgm:spPr/>
      <dgm:t>
        <a:bodyPr/>
        <a:lstStyle/>
        <a:p>
          <a:endParaRPr lang="en-US"/>
        </a:p>
      </dgm:t>
    </dgm:pt>
    <dgm:pt modelId="{D0F36B8C-903C-4078-B7EC-749258524161}">
      <dgm:prSet phldrT="[Text]"/>
      <dgm:spPr/>
      <dgm:t>
        <a:bodyPr/>
        <a:lstStyle/>
        <a:p>
          <a:r>
            <a:rPr lang="en-US" dirty="0" smtClean="0"/>
            <a:t>Military</a:t>
          </a:r>
          <a:endParaRPr lang="en-US" dirty="0"/>
        </a:p>
      </dgm:t>
    </dgm:pt>
    <dgm:pt modelId="{F4CCA2C1-46A2-4B02-85E7-A5B24D8C1123}" type="parTrans" cxnId="{F1E88DCE-F8B1-4D34-8CE7-C92D5A4F9196}">
      <dgm:prSet/>
      <dgm:spPr/>
      <dgm:t>
        <a:bodyPr/>
        <a:lstStyle/>
        <a:p>
          <a:endParaRPr lang="en-US"/>
        </a:p>
      </dgm:t>
    </dgm:pt>
    <dgm:pt modelId="{9202D97E-FF41-4EAB-9193-612B5CA59ABD}" type="sibTrans" cxnId="{F1E88DCE-F8B1-4D34-8CE7-C92D5A4F9196}">
      <dgm:prSet/>
      <dgm:spPr/>
      <dgm:t>
        <a:bodyPr/>
        <a:lstStyle/>
        <a:p>
          <a:endParaRPr lang="en-US"/>
        </a:p>
      </dgm:t>
    </dgm:pt>
    <dgm:pt modelId="{30D79D8E-9B62-4D0D-A3A3-C9265499F4A1}">
      <dgm:prSet phldrT="[Text]"/>
      <dgm:spPr/>
      <dgm:t>
        <a:bodyPr/>
        <a:lstStyle/>
        <a:p>
          <a:r>
            <a:rPr lang="en-US" dirty="0" smtClean="0"/>
            <a:t>In-school</a:t>
          </a:r>
          <a:endParaRPr lang="en-US" dirty="0"/>
        </a:p>
      </dgm:t>
    </dgm:pt>
    <dgm:pt modelId="{6E1811C3-F82D-4181-8C14-FEA53D1E124E}" type="parTrans" cxnId="{905FFE94-48FE-492B-8213-79CDE94D195B}">
      <dgm:prSet/>
      <dgm:spPr/>
      <dgm:t>
        <a:bodyPr/>
        <a:lstStyle/>
        <a:p>
          <a:endParaRPr lang="en-US"/>
        </a:p>
      </dgm:t>
    </dgm:pt>
    <dgm:pt modelId="{FAC67D70-DB46-4809-820A-4568ED084C6A}" type="sibTrans" cxnId="{905FFE94-48FE-492B-8213-79CDE94D195B}">
      <dgm:prSet/>
      <dgm:spPr/>
      <dgm:t>
        <a:bodyPr/>
        <a:lstStyle/>
        <a:p>
          <a:endParaRPr lang="en-US"/>
        </a:p>
      </dgm:t>
    </dgm:pt>
    <dgm:pt modelId="{E2915375-8042-4C99-A543-2A5974E19305}">
      <dgm:prSet phldrT="[Text]"/>
      <dgm:spPr/>
      <dgm:t>
        <a:bodyPr/>
        <a:lstStyle/>
        <a:p>
          <a:r>
            <a:rPr lang="en-US" dirty="0" smtClean="0"/>
            <a:t>AmeriCorps</a:t>
          </a:r>
          <a:endParaRPr lang="en-US" dirty="0"/>
        </a:p>
      </dgm:t>
    </dgm:pt>
    <dgm:pt modelId="{F78468C4-24B6-4831-8A3C-0EFFF44CB855}" type="parTrans" cxnId="{48114D9D-937D-4AFB-BBF6-1AE94D7206AF}">
      <dgm:prSet/>
      <dgm:spPr/>
      <dgm:t>
        <a:bodyPr/>
        <a:lstStyle/>
        <a:p>
          <a:endParaRPr lang="en-US"/>
        </a:p>
      </dgm:t>
    </dgm:pt>
    <dgm:pt modelId="{F38F7D83-DB8B-4DEC-AB8F-57909540B4C4}" type="sibTrans" cxnId="{48114D9D-937D-4AFB-BBF6-1AE94D7206AF}">
      <dgm:prSet/>
      <dgm:spPr/>
      <dgm:t>
        <a:bodyPr/>
        <a:lstStyle/>
        <a:p>
          <a:endParaRPr lang="en-US"/>
        </a:p>
      </dgm:t>
    </dgm:pt>
    <dgm:pt modelId="{A58FA670-F312-48F1-B54D-8F9EA20E1269}">
      <dgm:prSet phldrT="[Text]"/>
      <dgm:spPr/>
      <dgm:t>
        <a:bodyPr/>
        <a:lstStyle/>
        <a:p>
          <a:r>
            <a:rPr lang="en-US" dirty="0" smtClean="0"/>
            <a:t>Teacher Loan Forgiveness</a:t>
          </a:r>
          <a:endParaRPr lang="en-US" dirty="0"/>
        </a:p>
      </dgm:t>
    </dgm:pt>
    <dgm:pt modelId="{D03F1B77-15EE-4617-9530-065935A2C94A}" type="parTrans" cxnId="{44482381-E756-4ECB-A564-2979B2D6C14D}">
      <dgm:prSet/>
      <dgm:spPr/>
      <dgm:t>
        <a:bodyPr/>
        <a:lstStyle/>
        <a:p>
          <a:endParaRPr lang="en-US"/>
        </a:p>
      </dgm:t>
    </dgm:pt>
    <dgm:pt modelId="{F2FADE64-5A9D-4D68-BEE7-AA0449ACD541}" type="sibTrans" cxnId="{44482381-E756-4ECB-A564-2979B2D6C14D}">
      <dgm:prSet/>
      <dgm:spPr/>
      <dgm:t>
        <a:bodyPr/>
        <a:lstStyle/>
        <a:p>
          <a:endParaRPr lang="en-US"/>
        </a:p>
      </dgm:t>
    </dgm:pt>
    <dgm:pt modelId="{1A460C6A-3C5B-4474-9A35-28C88B2BA58D}">
      <dgm:prSet phldrT="[Text]"/>
      <dgm:spPr/>
      <dgm:t>
        <a:bodyPr/>
        <a:lstStyle/>
        <a:p>
          <a:r>
            <a:rPr lang="en-US" dirty="0" smtClean="0"/>
            <a:t>DOD Student Loan Repayment Program</a:t>
          </a:r>
          <a:endParaRPr lang="en-US" dirty="0"/>
        </a:p>
      </dgm:t>
    </dgm:pt>
    <dgm:pt modelId="{5B79BEA2-E913-4A85-80AA-6D4E1920D2E7}" type="parTrans" cxnId="{87E38A2C-AFFC-4A41-9F84-CD9E78E71D40}">
      <dgm:prSet/>
      <dgm:spPr/>
      <dgm:t>
        <a:bodyPr/>
        <a:lstStyle/>
        <a:p>
          <a:endParaRPr lang="en-US"/>
        </a:p>
      </dgm:t>
    </dgm:pt>
    <dgm:pt modelId="{937D04EA-18AA-4E84-A186-62027BC6431F}" type="sibTrans" cxnId="{87E38A2C-AFFC-4A41-9F84-CD9E78E71D40}">
      <dgm:prSet/>
      <dgm:spPr/>
      <dgm:t>
        <a:bodyPr/>
        <a:lstStyle/>
        <a:p>
          <a:endParaRPr lang="en-US"/>
        </a:p>
      </dgm:t>
    </dgm:pt>
    <dgm:pt modelId="{515DA676-65EC-4914-807F-9A299D20599B}">
      <dgm:prSet phldrT="[Text]"/>
      <dgm:spPr/>
      <dgm:t>
        <a:bodyPr/>
        <a:lstStyle/>
        <a:p>
          <a:r>
            <a:rPr lang="en-US" dirty="0" smtClean="0"/>
            <a:t>National Guard</a:t>
          </a:r>
          <a:endParaRPr lang="en-US" dirty="0"/>
        </a:p>
      </dgm:t>
    </dgm:pt>
    <dgm:pt modelId="{02A11FA2-E77D-46E1-8DF8-AB65D98B6A06}" type="parTrans" cxnId="{B1E04D58-5640-4E62-A958-B4C791C497C3}">
      <dgm:prSet/>
      <dgm:spPr/>
      <dgm:t>
        <a:bodyPr/>
        <a:lstStyle/>
        <a:p>
          <a:endParaRPr lang="en-US"/>
        </a:p>
      </dgm:t>
    </dgm:pt>
    <dgm:pt modelId="{802452C6-4073-4D5C-A140-F20AD010E827}" type="sibTrans" cxnId="{B1E04D58-5640-4E62-A958-B4C791C497C3}">
      <dgm:prSet/>
      <dgm:spPr/>
      <dgm:t>
        <a:bodyPr/>
        <a:lstStyle/>
        <a:p>
          <a:endParaRPr lang="en-US"/>
        </a:p>
      </dgm:t>
    </dgm:pt>
    <dgm:pt modelId="{F553CF7B-83E3-4D91-85FA-AA53EE046AD5}">
      <dgm:prSet phldrT="[Text]"/>
      <dgm:spPr/>
      <dgm:t>
        <a:bodyPr/>
        <a:lstStyle/>
        <a:p>
          <a:r>
            <a:rPr lang="en-US" dirty="0" smtClean="0"/>
            <a:t>Medical/other acceptable reasons</a:t>
          </a:r>
          <a:endParaRPr lang="en-US" dirty="0"/>
        </a:p>
      </dgm:t>
    </dgm:pt>
    <dgm:pt modelId="{CE023702-83D7-43E5-9B73-9103019DAFC7}" type="parTrans" cxnId="{C3F5CE59-7D00-4202-AF84-721835A68E19}">
      <dgm:prSet/>
      <dgm:spPr/>
      <dgm:t>
        <a:bodyPr/>
        <a:lstStyle/>
        <a:p>
          <a:endParaRPr lang="en-US"/>
        </a:p>
      </dgm:t>
    </dgm:pt>
    <dgm:pt modelId="{CC00BF34-1B72-41DC-B96D-329A00A89681}" type="sibTrans" cxnId="{C3F5CE59-7D00-4202-AF84-721835A68E19}">
      <dgm:prSet/>
      <dgm:spPr/>
      <dgm:t>
        <a:bodyPr/>
        <a:lstStyle/>
        <a:p>
          <a:endParaRPr lang="en-US"/>
        </a:p>
      </dgm:t>
    </dgm:pt>
    <dgm:pt modelId="{2B6794DF-59C9-46EF-B8FB-FBB4497DA872}" type="pres">
      <dgm:prSet presAssocID="{B648F0D3-2095-4201-9D0F-692424345E47}" presName="Name0" presStyleCnt="0">
        <dgm:presLayoutVars>
          <dgm:dir/>
          <dgm:animLvl val="lvl"/>
          <dgm:resizeHandles val="exact"/>
        </dgm:presLayoutVars>
      </dgm:prSet>
      <dgm:spPr/>
      <dgm:t>
        <a:bodyPr/>
        <a:lstStyle/>
        <a:p>
          <a:endParaRPr lang="en-US"/>
        </a:p>
      </dgm:t>
    </dgm:pt>
    <dgm:pt modelId="{E4D6D46B-4B16-4701-9228-AC6DFD8E7567}" type="pres">
      <dgm:prSet presAssocID="{7D3DC687-D379-4E2A-AED6-AA54D3CBDCE4}" presName="composite" presStyleCnt="0"/>
      <dgm:spPr/>
      <dgm:t>
        <a:bodyPr/>
        <a:lstStyle/>
        <a:p>
          <a:endParaRPr lang="en-US"/>
        </a:p>
      </dgm:t>
    </dgm:pt>
    <dgm:pt modelId="{AD5A589A-498A-4FE8-B12B-7CF05B7FF2EE}" type="pres">
      <dgm:prSet presAssocID="{7D3DC687-D379-4E2A-AED6-AA54D3CBDCE4}" presName="parTx" presStyleLbl="alignNode1" presStyleIdx="0" presStyleCnt="2">
        <dgm:presLayoutVars>
          <dgm:chMax val="0"/>
          <dgm:chPref val="0"/>
          <dgm:bulletEnabled val="1"/>
        </dgm:presLayoutVars>
      </dgm:prSet>
      <dgm:spPr/>
      <dgm:t>
        <a:bodyPr/>
        <a:lstStyle/>
        <a:p>
          <a:endParaRPr lang="en-US"/>
        </a:p>
      </dgm:t>
    </dgm:pt>
    <dgm:pt modelId="{E1FC59DD-0CE4-457A-BAD7-162724FD32CE}" type="pres">
      <dgm:prSet presAssocID="{7D3DC687-D379-4E2A-AED6-AA54D3CBDCE4}" presName="desTx" presStyleLbl="alignAccFollowNode1" presStyleIdx="0" presStyleCnt="2">
        <dgm:presLayoutVars>
          <dgm:bulletEnabled val="1"/>
        </dgm:presLayoutVars>
      </dgm:prSet>
      <dgm:spPr/>
      <dgm:t>
        <a:bodyPr/>
        <a:lstStyle/>
        <a:p>
          <a:endParaRPr lang="en-US"/>
        </a:p>
      </dgm:t>
    </dgm:pt>
    <dgm:pt modelId="{861174FC-4420-4B44-A11D-F42520E357D1}" type="pres">
      <dgm:prSet presAssocID="{BD89849D-9C21-4F49-B0ED-8FE368E442DC}" presName="space" presStyleCnt="0"/>
      <dgm:spPr/>
      <dgm:t>
        <a:bodyPr/>
        <a:lstStyle/>
        <a:p>
          <a:endParaRPr lang="en-US"/>
        </a:p>
      </dgm:t>
    </dgm:pt>
    <dgm:pt modelId="{CCBFA3C2-4FF2-493D-9579-B3D13DC6B5E6}" type="pres">
      <dgm:prSet presAssocID="{A31499D5-3CB8-40AE-86D2-790AE47EEDF0}" presName="composite" presStyleCnt="0"/>
      <dgm:spPr/>
      <dgm:t>
        <a:bodyPr/>
        <a:lstStyle/>
        <a:p>
          <a:endParaRPr lang="en-US"/>
        </a:p>
      </dgm:t>
    </dgm:pt>
    <dgm:pt modelId="{44598D6B-B326-4A3B-AAF9-DDA1354CF874}" type="pres">
      <dgm:prSet presAssocID="{A31499D5-3CB8-40AE-86D2-790AE47EEDF0}" presName="parTx" presStyleLbl="alignNode1" presStyleIdx="1" presStyleCnt="2">
        <dgm:presLayoutVars>
          <dgm:chMax val="0"/>
          <dgm:chPref val="0"/>
          <dgm:bulletEnabled val="1"/>
        </dgm:presLayoutVars>
      </dgm:prSet>
      <dgm:spPr/>
      <dgm:t>
        <a:bodyPr/>
        <a:lstStyle/>
        <a:p>
          <a:endParaRPr lang="en-US"/>
        </a:p>
      </dgm:t>
    </dgm:pt>
    <dgm:pt modelId="{9C1BB71D-955F-4B1A-8DCC-DE8FE5808A70}" type="pres">
      <dgm:prSet presAssocID="{A31499D5-3CB8-40AE-86D2-790AE47EEDF0}" presName="desTx" presStyleLbl="alignAccFollowNode1" presStyleIdx="1" presStyleCnt="2">
        <dgm:presLayoutVars>
          <dgm:bulletEnabled val="1"/>
        </dgm:presLayoutVars>
      </dgm:prSet>
      <dgm:spPr/>
      <dgm:t>
        <a:bodyPr/>
        <a:lstStyle/>
        <a:p>
          <a:endParaRPr lang="en-US"/>
        </a:p>
      </dgm:t>
    </dgm:pt>
  </dgm:ptLst>
  <dgm:cxnLst>
    <dgm:cxn modelId="{C3F5CE59-7D00-4202-AF84-721835A68E19}" srcId="{A31499D5-3CB8-40AE-86D2-790AE47EEDF0}" destId="{F553CF7B-83E3-4D91-85FA-AA53EE046AD5}" srcOrd="6" destOrd="0" parTransId="{CE023702-83D7-43E5-9B73-9103019DAFC7}" sibTransId="{CC00BF34-1B72-41DC-B96D-329A00A89681}"/>
    <dgm:cxn modelId="{1CA272C0-FB4B-4C20-8832-AE35AC430343}" type="presOf" srcId="{1A460C6A-3C5B-4474-9A35-28C88B2BA58D}" destId="{9C1BB71D-955F-4B1A-8DCC-DE8FE5808A70}" srcOrd="0" destOrd="4" presId="urn:microsoft.com/office/officeart/2005/8/layout/hList1"/>
    <dgm:cxn modelId="{3B3D2559-3E18-4E06-BC98-663DF6316162}" type="presOf" srcId="{7D3DC687-D379-4E2A-AED6-AA54D3CBDCE4}" destId="{AD5A589A-498A-4FE8-B12B-7CF05B7FF2EE}" srcOrd="0" destOrd="0" presId="urn:microsoft.com/office/officeart/2005/8/layout/hList1"/>
    <dgm:cxn modelId="{CCDC22E1-D5B8-426C-802D-97B3AB9E4A78}" srcId="{7D3DC687-D379-4E2A-AED6-AA54D3CBDCE4}" destId="{90A15BA4-7F36-4A44-A942-1B93FAE82831}" srcOrd="2" destOrd="0" parTransId="{81AAA66C-1E52-441D-98FB-E1D66D93098F}" sibTransId="{8CE549FB-693A-4DEA-B437-2384EE5312DB}"/>
    <dgm:cxn modelId="{F1D2A0A8-9740-4EA3-8EA3-FA928E6C3D8B}" type="presOf" srcId="{A31499D5-3CB8-40AE-86D2-790AE47EEDF0}" destId="{44598D6B-B326-4A3B-AAF9-DDA1354CF874}" srcOrd="0" destOrd="0" presId="urn:microsoft.com/office/officeart/2005/8/layout/hList1"/>
    <dgm:cxn modelId="{589B03E4-B682-43AE-BCF2-94037D4F81BC}" type="presOf" srcId="{9AF24459-D963-49FD-A27C-652F846197D2}" destId="{E1FC59DD-0CE4-457A-BAD7-162724FD32CE}" srcOrd="0" destOrd="1" presId="urn:microsoft.com/office/officeart/2005/8/layout/hList1"/>
    <dgm:cxn modelId="{01A0AB40-96D1-45E8-AC30-67B06B23984C}" type="presOf" srcId="{E2915375-8042-4C99-A543-2A5974E19305}" destId="{9C1BB71D-955F-4B1A-8DCC-DE8FE5808A70}" srcOrd="0" destOrd="2" presId="urn:microsoft.com/office/officeart/2005/8/layout/hList1"/>
    <dgm:cxn modelId="{2D689E62-7D59-48D6-9465-0BD47ECAD329}" srcId="{B648F0D3-2095-4201-9D0F-692424345E47}" destId="{A31499D5-3CB8-40AE-86D2-790AE47EEDF0}" srcOrd="1" destOrd="0" parTransId="{A240B917-9139-4523-A9AE-F8B45E3E4314}" sibTransId="{978F851C-355C-4E47-98ED-F9F95F99FAE2}"/>
    <dgm:cxn modelId="{D4C8E74E-D6E4-468D-86C8-53DFD661D9A3}" type="presOf" srcId="{30D79D8E-9B62-4D0D-A3A3-C9265499F4A1}" destId="{E1FC59DD-0CE4-457A-BAD7-162724FD32CE}" srcOrd="0" destOrd="5" presId="urn:microsoft.com/office/officeart/2005/8/layout/hList1"/>
    <dgm:cxn modelId="{48114D9D-937D-4AFB-BBF6-1AE94D7206AF}" srcId="{A31499D5-3CB8-40AE-86D2-790AE47EEDF0}" destId="{E2915375-8042-4C99-A543-2A5974E19305}" srcOrd="2" destOrd="0" parTransId="{F78468C4-24B6-4831-8A3C-0EFFF44CB855}" sibTransId="{F38F7D83-DB8B-4DEC-AB8F-57909540B4C4}"/>
    <dgm:cxn modelId="{662E5904-356C-4C71-87D6-1E02CF2C28F2}" type="presOf" srcId="{F553CF7B-83E3-4D91-85FA-AA53EE046AD5}" destId="{9C1BB71D-955F-4B1A-8DCC-DE8FE5808A70}" srcOrd="0" destOrd="6" presId="urn:microsoft.com/office/officeart/2005/8/layout/hList1"/>
    <dgm:cxn modelId="{A9633A89-3FA4-4944-BA4B-08EA489054A8}" type="presOf" srcId="{A58FA670-F312-48F1-B54D-8F9EA20E1269}" destId="{9C1BB71D-955F-4B1A-8DCC-DE8FE5808A70}" srcOrd="0" destOrd="3" presId="urn:microsoft.com/office/officeart/2005/8/layout/hList1"/>
    <dgm:cxn modelId="{CFCCC933-30A7-4440-AA3F-81BC2BB54E84}" srcId="{7D3DC687-D379-4E2A-AED6-AA54D3CBDCE4}" destId="{51F75DD5-EAE8-4AB5-9463-2B8503D3F0A4}" srcOrd="0" destOrd="0" parTransId="{5B3A3CFE-7AEC-4038-AAAF-60737A1F0215}" sibTransId="{A5EE1928-9583-4C60-AF90-9AE26C3C361E}"/>
    <dgm:cxn modelId="{A13003D7-0292-48DA-B134-0C22915F4006}" type="presOf" srcId="{515DA676-65EC-4914-807F-9A299D20599B}" destId="{9C1BB71D-955F-4B1A-8DCC-DE8FE5808A70}" srcOrd="0" destOrd="5" presId="urn:microsoft.com/office/officeart/2005/8/layout/hList1"/>
    <dgm:cxn modelId="{B1E04D58-5640-4E62-A958-B4C791C497C3}" srcId="{A31499D5-3CB8-40AE-86D2-790AE47EEDF0}" destId="{515DA676-65EC-4914-807F-9A299D20599B}" srcOrd="5" destOrd="0" parTransId="{02A11FA2-E77D-46E1-8DF8-AB65D98B6A06}" sibTransId="{802452C6-4073-4D5C-A140-F20AD010E827}"/>
    <dgm:cxn modelId="{C8EDE1AC-165A-4326-ADAD-ECA8829D723E}" type="presOf" srcId="{9D289294-FA7D-49E3-BFE1-2343D1FDB7BB}" destId="{E1FC59DD-0CE4-457A-BAD7-162724FD32CE}" srcOrd="0" destOrd="3" presId="urn:microsoft.com/office/officeart/2005/8/layout/hList1"/>
    <dgm:cxn modelId="{44482381-E756-4ECB-A564-2979B2D6C14D}" srcId="{A31499D5-3CB8-40AE-86D2-790AE47EEDF0}" destId="{A58FA670-F312-48F1-B54D-8F9EA20E1269}" srcOrd="3" destOrd="0" parTransId="{D03F1B77-15EE-4617-9530-065935A2C94A}" sibTransId="{F2FADE64-5A9D-4D68-BEE7-AA0449ACD541}"/>
    <dgm:cxn modelId="{5A5C73AB-3B72-44BB-808A-8A5897E66B0A}" type="presOf" srcId="{51F75DD5-EAE8-4AB5-9463-2B8503D3F0A4}" destId="{E1FC59DD-0CE4-457A-BAD7-162724FD32CE}" srcOrd="0" destOrd="0" presId="urn:microsoft.com/office/officeart/2005/8/layout/hList1"/>
    <dgm:cxn modelId="{5373F03A-2182-452F-9306-DCCE7BA3A6DE}" type="presOf" srcId="{EABE5E79-B5E4-4968-ABC2-D35083BC07AB}" destId="{9C1BB71D-955F-4B1A-8DCC-DE8FE5808A70}" srcOrd="0" destOrd="0" presId="urn:microsoft.com/office/officeart/2005/8/layout/hList1"/>
    <dgm:cxn modelId="{BDC06CFA-23F7-4AD0-8C73-2F722E49ABDC}" type="presOf" srcId="{D0F36B8C-903C-4078-B7EC-749258524161}" destId="{E1FC59DD-0CE4-457A-BAD7-162724FD32CE}" srcOrd="0" destOrd="4" presId="urn:microsoft.com/office/officeart/2005/8/layout/hList1"/>
    <dgm:cxn modelId="{87E38A2C-AFFC-4A41-9F84-CD9E78E71D40}" srcId="{A31499D5-3CB8-40AE-86D2-790AE47EEDF0}" destId="{1A460C6A-3C5B-4474-9A35-28C88B2BA58D}" srcOrd="4" destOrd="0" parTransId="{5B79BEA2-E913-4A85-80AA-6D4E1920D2E7}" sibTransId="{937D04EA-18AA-4E84-A186-62027BC6431F}"/>
    <dgm:cxn modelId="{9ED3E4AB-56F9-4160-AE52-7464C02EF249}" type="presOf" srcId="{90A15BA4-7F36-4A44-A942-1B93FAE82831}" destId="{E1FC59DD-0CE4-457A-BAD7-162724FD32CE}" srcOrd="0" destOrd="2" presId="urn:microsoft.com/office/officeart/2005/8/layout/hList1"/>
    <dgm:cxn modelId="{8DEAACDB-14D5-4BC5-8E6B-34DC23DEA7EA}" srcId="{7D3DC687-D379-4E2A-AED6-AA54D3CBDCE4}" destId="{9AF24459-D963-49FD-A27C-652F846197D2}" srcOrd="1" destOrd="0" parTransId="{F56F3522-2984-4096-A8D0-0586BFA06D35}" sibTransId="{A8CC11FE-86FB-4BA1-AF94-34A14247ED3E}"/>
    <dgm:cxn modelId="{905FFE94-48FE-492B-8213-79CDE94D195B}" srcId="{7D3DC687-D379-4E2A-AED6-AA54D3CBDCE4}" destId="{30D79D8E-9B62-4D0D-A3A3-C9265499F4A1}" srcOrd="5" destOrd="0" parTransId="{6E1811C3-F82D-4181-8C14-FEA53D1E124E}" sibTransId="{FAC67D70-DB46-4809-820A-4568ED084C6A}"/>
    <dgm:cxn modelId="{23F27C18-8BDF-46A1-86F8-38F67C2EC3E1}" srcId="{A31499D5-3CB8-40AE-86D2-790AE47EEDF0}" destId="{E2C9A6E3-BFF4-4A85-8FCC-4B145F9B5C41}" srcOrd="1" destOrd="0" parTransId="{581E184B-BE59-4A23-A3CC-4C65D74E8192}" sibTransId="{27260AD3-6C42-4E8A-A79E-951B2923DEEF}"/>
    <dgm:cxn modelId="{04F05028-AB4B-4FCC-ADD6-C59099BAEC94}" srcId="{7D3DC687-D379-4E2A-AED6-AA54D3CBDCE4}" destId="{9D289294-FA7D-49E3-BFE1-2343D1FDB7BB}" srcOrd="3" destOrd="0" parTransId="{1919EA8F-9BFE-4817-8361-F71F768D9F05}" sibTransId="{89C83820-CD87-42ED-8E9D-A9ECF0D151F3}"/>
    <dgm:cxn modelId="{7058D9EF-009A-48F9-968E-4DA893E5EBBE}" srcId="{B648F0D3-2095-4201-9D0F-692424345E47}" destId="{7D3DC687-D379-4E2A-AED6-AA54D3CBDCE4}" srcOrd="0" destOrd="0" parTransId="{C2A89BF6-D929-424F-A4EB-CF9CF1304448}" sibTransId="{BD89849D-9C21-4F49-B0ED-8FE368E442DC}"/>
    <dgm:cxn modelId="{197ACECC-9CE2-449D-AFB6-E86B146BE97A}" srcId="{A31499D5-3CB8-40AE-86D2-790AE47EEDF0}" destId="{EABE5E79-B5E4-4968-ABC2-D35083BC07AB}" srcOrd="0" destOrd="0" parTransId="{60B2CFB4-3DC5-463D-8E1B-859C91BF0DA7}" sibTransId="{361291D9-5B0F-42C5-BD2D-0F1CEA5B877E}"/>
    <dgm:cxn modelId="{A16F29EB-140E-4C6F-9A8D-A0934138CCE6}" type="presOf" srcId="{B648F0D3-2095-4201-9D0F-692424345E47}" destId="{2B6794DF-59C9-46EF-B8FB-FBB4497DA872}" srcOrd="0" destOrd="0" presId="urn:microsoft.com/office/officeart/2005/8/layout/hList1"/>
    <dgm:cxn modelId="{3D0F0760-1193-4810-BD85-BD76EE2A3B7A}" type="presOf" srcId="{E2C9A6E3-BFF4-4A85-8FCC-4B145F9B5C41}" destId="{9C1BB71D-955F-4B1A-8DCC-DE8FE5808A70}" srcOrd="0" destOrd="1" presId="urn:microsoft.com/office/officeart/2005/8/layout/hList1"/>
    <dgm:cxn modelId="{F1E88DCE-F8B1-4D34-8CE7-C92D5A4F9196}" srcId="{7D3DC687-D379-4E2A-AED6-AA54D3CBDCE4}" destId="{D0F36B8C-903C-4078-B7EC-749258524161}" srcOrd="4" destOrd="0" parTransId="{F4CCA2C1-46A2-4B02-85E7-A5B24D8C1123}" sibTransId="{9202D97E-FF41-4EAB-9193-612B5CA59ABD}"/>
    <dgm:cxn modelId="{D341EBD3-6E9C-4792-A3E6-86735E179520}" type="presParOf" srcId="{2B6794DF-59C9-46EF-B8FB-FBB4497DA872}" destId="{E4D6D46B-4B16-4701-9228-AC6DFD8E7567}" srcOrd="0" destOrd="0" presId="urn:microsoft.com/office/officeart/2005/8/layout/hList1"/>
    <dgm:cxn modelId="{F084F88E-4806-4259-B396-69C86DE194CD}" type="presParOf" srcId="{E4D6D46B-4B16-4701-9228-AC6DFD8E7567}" destId="{AD5A589A-498A-4FE8-B12B-7CF05B7FF2EE}" srcOrd="0" destOrd="0" presId="urn:microsoft.com/office/officeart/2005/8/layout/hList1"/>
    <dgm:cxn modelId="{EBBAF9D5-662E-419E-975C-FB4890016BF7}" type="presParOf" srcId="{E4D6D46B-4B16-4701-9228-AC6DFD8E7567}" destId="{E1FC59DD-0CE4-457A-BAD7-162724FD32CE}" srcOrd="1" destOrd="0" presId="urn:microsoft.com/office/officeart/2005/8/layout/hList1"/>
    <dgm:cxn modelId="{2F064DA6-45A5-44CF-A480-399305009117}" type="presParOf" srcId="{2B6794DF-59C9-46EF-B8FB-FBB4497DA872}" destId="{861174FC-4420-4B44-A11D-F42520E357D1}" srcOrd="1" destOrd="0" presId="urn:microsoft.com/office/officeart/2005/8/layout/hList1"/>
    <dgm:cxn modelId="{0F98E40F-2A88-4328-BCC5-64318FD3C49E}" type="presParOf" srcId="{2B6794DF-59C9-46EF-B8FB-FBB4497DA872}" destId="{CCBFA3C2-4FF2-493D-9579-B3D13DC6B5E6}" srcOrd="2" destOrd="0" presId="urn:microsoft.com/office/officeart/2005/8/layout/hList1"/>
    <dgm:cxn modelId="{A006A42B-F88B-4BF2-97F0-417FDCACE661}" type="presParOf" srcId="{CCBFA3C2-4FF2-493D-9579-B3D13DC6B5E6}" destId="{44598D6B-B326-4A3B-AAF9-DDA1354CF874}" srcOrd="0" destOrd="0" presId="urn:microsoft.com/office/officeart/2005/8/layout/hList1"/>
    <dgm:cxn modelId="{0080B7D2-22F6-4910-A64C-ECF26EF206B4}" type="presParOf" srcId="{CCBFA3C2-4FF2-493D-9579-B3D13DC6B5E6}" destId="{9C1BB71D-955F-4B1A-8DCC-DE8FE5808A70}"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4078E6-1207-4928-9192-F69FD2D45A99}">
      <dsp:nvSpPr>
        <dsp:cNvPr id="0" name=""/>
        <dsp:cNvSpPr/>
      </dsp:nvSpPr>
      <dsp:spPr>
        <a:xfrm>
          <a:off x="2906143" y="1198516"/>
          <a:ext cx="1555955" cy="1345964"/>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entury Schoolbook" panose="02040604050505020304" pitchFamily="18" charset="0"/>
              <a:cs typeface="Arial"/>
            </a:rPr>
            <a:t>Federal Student Loan</a:t>
          </a:r>
          <a:endParaRPr lang="en-US" sz="1400" kern="1200" dirty="0">
            <a:latin typeface="Century Schoolbook" panose="02040604050505020304" pitchFamily="18" charset="0"/>
            <a:cs typeface="Arial"/>
          </a:endParaRPr>
        </a:p>
      </dsp:txBody>
      <dsp:txXfrm>
        <a:off x="3163987" y="1421561"/>
        <a:ext cx="1040267" cy="899874"/>
      </dsp:txXfrm>
    </dsp:sp>
    <dsp:sp modelId="{9287350F-64BF-4685-A80B-F86EDABB383C}">
      <dsp:nvSpPr>
        <dsp:cNvPr id="0" name=""/>
        <dsp:cNvSpPr/>
      </dsp:nvSpPr>
      <dsp:spPr>
        <a:xfrm>
          <a:off x="3872130" y="562895"/>
          <a:ext cx="587057" cy="505827"/>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9B883B-DB19-48DF-90A8-C554916AA5C6}">
      <dsp:nvSpPr>
        <dsp:cNvPr id="0" name=""/>
        <dsp:cNvSpPr/>
      </dsp:nvSpPr>
      <dsp:spPr>
        <a:xfrm>
          <a:off x="2912344" y="-39215"/>
          <a:ext cx="1532663" cy="1146921"/>
        </a:xfrm>
        <a:prstGeom prst="hexagon">
          <a:avLst>
            <a:gd name="adj" fmla="val 28570"/>
            <a:gd name="vf" fmla="val 1154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latin typeface="Century Schoolbook" panose="02040604050505020304" pitchFamily="18" charset="0"/>
              <a:cs typeface="Arial"/>
            </a:rPr>
            <a:t>Subsidized Stafford</a:t>
          </a:r>
          <a:endParaRPr lang="en-US" sz="1500" kern="1200" dirty="0">
            <a:latin typeface="Century Schoolbook" panose="02040604050505020304" pitchFamily="18" charset="0"/>
            <a:cs typeface="Arial"/>
          </a:endParaRPr>
        </a:p>
      </dsp:txBody>
      <dsp:txXfrm>
        <a:off x="3149291" y="138097"/>
        <a:ext cx="1058769" cy="792297"/>
      </dsp:txXfrm>
    </dsp:sp>
    <dsp:sp modelId="{923522D1-4DD3-42A0-A1CD-8F74486804BD}">
      <dsp:nvSpPr>
        <dsp:cNvPr id="0" name=""/>
        <dsp:cNvSpPr/>
      </dsp:nvSpPr>
      <dsp:spPr>
        <a:xfrm>
          <a:off x="4557271" y="1508523"/>
          <a:ext cx="587057" cy="505827"/>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B3369C-AE94-4172-85D4-B2C73F7620C7}">
      <dsp:nvSpPr>
        <dsp:cNvPr id="0" name=""/>
        <dsp:cNvSpPr/>
      </dsp:nvSpPr>
      <dsp:spPr>
        <a:xfrm>
          <a:off x="4055978" y="613594"/>
          <a:ext cx="1584215" cy="1198271"/>
        </a:xfrm>
        <a:prstGeom prst="hexagon">
          <a:avLst>
            <a:gd name="adj" fmla="val 28570"/>
            <a:gd name="vf" fmla="val 11547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latin typeface="Century Schoolbook" panose="02040604050505020304" pitchFamily="18" charset="0"/>
              <a:cs typeface="Arial"/>
            </a:rPr>
            <a:t>Unsubsidized Stafford</a:t>
          </a:r>
          <a:endParaRPr lang="en-US" sz="1200" kern="1200" dirty="0">
            <a:latin typeface="Century Schoolbook" panose="02040604050505020304" pitchFamily="18" charset="0"/>
            <a:cs typeface="Arial"/>
          </a:endParaRPr>
        </a:p>
      </dsp:txBody>
      <dsp:txXfrm>
        <a:off x="4302111" y="799765"/>
        <a:ext cx="1091949" cy="825929"/>
      </dsp:txXfrm>
    </dsp:sp>
    <dsp:sp modelId="{FA09105A-788A-4F4F-8C57-3ACB6D9CEBFC}">
      <dsp:nvSpPr>
        <dsp:cNvPr id="0" name=""/>
        <dsp:cNvSpPr/>
      </dsp:nvSpPr>
      <dsp:spPr>
        <a:xfrm>
          <a:off x="4081328" y="2575959"/>
          <a:ext cx="587057" cy="505827"/>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35B491-6AAB-4DB9-90DF-BABE34DBACAC}">
      <dsp:nvSpPr>
        <dsp:cNvPr id="0" name=""/>
        <dsp:cNvSpPr/>
      </dsp:nvSpPr>
      <dsp:spPr>
        <a:xfrm>
          <a:off x="4151393" y="1988097"/>
          <a:ext cx="1393384" cy="1116906"/>
        </a:xfrm>
        <a:prstGeom prst="hexagon">
          <a:avLst>
            <a:gd name="adj" fmla="val 28570"/>
            <a:gd name="vf" fmla="val 11547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latin typeface="Century Schoolbook" panose="02040604050505020304" pitchFamily="18" charset="0"/>
              <a:cs typeface="Arial"/>
            </a:rPr>
            <a:t>Parent PLUS</a:t>
          </a:r>
          <a:endParaRPr lang="en-US" sz="1500" kern="1200" dirty="0">
            <a:latin typeface="Century Schoolbook" panose="02040604050505020304" pitchFamily="18" charset="0"/>
            <a:cs typeface="Arial"/>
          </a:endParaRPr>
        </a:p>
      </dsp:txBody>
      <dsp:txXfrm>
        <a:off x="4373875" y="2166434"/>
        <a:ext cx="948420" cy="760232"/>
      </dsp:txXfrm>
    </dsp:sp>
    <dsp:sp modelId="{47C22FCC-E304-4D3E-A494-926AFE14CE8B}">
      <dsp:nvSpPr>
        <dsp:cNvPr id="0" name=""/>
        <dsp:cNvSpPr/>
      </dsp:nvSpPr>
      <dsp:spPr>
        <a:xfrm>
          <a:off x="2900698" y="2686763"/>
          <a:ext cx="587057" cy="505827"/>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4088D6-A91A-4554-80FD-BBC209D33057}">
      <dsp:nvSpPr>
        <dsp:cNvPr id="0" name=""/>
        <dsp:cNvSpPr/>
      </dsp:nvSpPr>
      <dsp:spPr>
        <a:xfrm>
          <a:off x="2985394" y="2617717"/>
          <a:ext cx="1386562" cy="1216152"/>
        </a:xfrm>
        <a:prstGeom prst="hexagon">
          <a:avLst>
            <a:gd name="adj" fmla="val 28570"/>
            <a:gd name="vf" fmla="val 11547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latin typeface="Century Schoolbook" panose="02040604050505020304" pitchFamily="18" charset="0"/>
              <a:cs typeface="Arial"/>
            </a:rPr>
            <a:t>Grad. PLUS</a:t>
          </a:r>
          <a:endParaRPr lang="en-US" sz="1500" kern="1200" dirty="0">
            <a:latin typeface="Century Schoolbook" panose="02040604050505020304" pitchFamily="18" charset="0"/>
            <a:cs typeface="Arial"/>
          </a:endParaRPr>
        </a:p>
      </dsp:txBody>
      <dsp:txXfrm>
        <a:off x="3216895" y="2820766"/>
        <a:ext cx="923560" cy="810054"/>
      </dsp:txXfrm>
    </dsp:sp>
    <dsp:sp modelId="{409CEC6F-B494-47DE-8F58-497235DEC14F}">
      <dsp:nvSpPr>
        <dsp:cNvPr id="0" name=""/>
        <dsp:cNvSpPr/>
      </dsp:nvSpPr>
      <dsp:spPr>
        <a:xfrm>
          <a:off x="2204337" y="1741514"/>
          <a:ext cx="587057" cy="505827"/>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56B8FE-6243-4EB6-80D4-EA6506867E6F}">
      <dsp:nvSpPr>
        <dsp:cNvPr id="0" name=""/>
        <dsp:cNvSpPr/>
      </dsp:nvSpPr>
      <dsp:spPr>
        <a:xfrm>
          <a:off x="1793221" y="1948102"/>
          <a:ext cx="1421232" cy="1198414"/>
        </a:xfrm>
        <a:prstGeom prst="hexagon">
          <a:avLst>
            <a:gd name="adj" fmla="val 28570"/>
            <a:gd name="vf" fmla="val 11547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latin typeface="Century Schoolbook" panose="02040604050505020304" pitchFamily="18" charset="0"/>
              <a:cs typeface="Arial"/>
            </a:rPr>
            <a:t>Perkins Loans</a:t>
          </a:r>
          <a:endParaRPr lang="en-US" sz="1400" kern="1200" dirty="0">
            <a:latin typeface="Century Schoolbook" panose="02040604050505020304" pitchFamily="18" charset="0"/>
            <a:cs typeface="Arial"/>
          </a:endParaRPr>
        </a:p>
      </dsp:txBody>
      <dsp:txXfrm>
        <a:off x="2025786" y="2144206"/>
        <a:ext cx="956102" cy="806206"/>
      </dsp:txXfrm>
    </dsp:sp>
    <dsp:sp modelId="{AF57863B-2156-41B4-B1B5-69598471282A}">
      <dsp:nvSpPr>
        <dsp:cNvPr id="0" name=""/>
        <dsp:cNvSpPr/>
      </dsp:nvSpPr>
      <dsp:spPr>
        <a:xfrm>
          <a:off x="1743773" y="591420"/>
          <a:ext cx="1520129" cy="1239582"/>
        </a:xfrm>
        <a:prstGeom prst="hexagon">
          <a:avLst>
            <a:gd name="adj" fmla="val 28570"/>
            <a:gd name="vf" fmla="val 1154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latin typeface="Century Schoolbook" panose="02040604050505020304" pitchFamily="18" charset="0"/>
              <a:cs typeface="Arial"/>
            </a:rPr>
            <a:t>Consolidation Loans</a:t>
          </a:r>
          <a:endParaRPr lang="en-US" sz="1200" kern="1200" dirty="0">
            <a:latin typeface="Century Schoolbook" panose="02040604050505020304" pitchFamily="18" charset="0"/>
            <a:cs typeface="Arial"/>
          </a:endParaRPr>
        </a:p>
      </dsp:txBody>
      <dsp:txXfrm>
        <a:off x="1988500" y="790981"/>
        <a:ext cx="1030675" cy="8404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5A589A-498A-4FE8-B12B-7CF05B7FF2EE}">
      <dsp:nvSpPr>
        <dsp:cNvPr id="0" name=""/>
        <dsp:cNvSpPr/>
      </dsp:nvSpPr>
      <dsp:spPr>
        <a:xfrm>
          <a:off x="36" y="3810"/>
          <a:ext cx="3473540" cy="518400"/>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t>Deferment</a:t>
          </a:r>
          <a:endParaRPr lang="en-US" sz="1800" kern="1200" dirty="0"/>
        </a:p>
      </dsp:txBody>
      <dsp:txXfrm>
        <a:off x="36" y="3810"/>
        <a:ext cx="3473540" cy="518400"/>
      </dsp:txXfrm>
    </dsp:sp>
    <dsp:sp modelId="{E1FC59DD-0CE4-457A-BAD7-162724FD32CE}">
      <dsp:nvSpPr>
        <dsp:cNvPr id="0" name=""/>
        <dsp:cNvSpPr/>
      </dsp:nvSpPr>
      <dsp:spPr>
        <a:xfrm>
          <a:off x="36" y="522210"/>
          <a:ext cx="3473540" cy="2854971"/>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Unemployment</a:t>
          </a:r>
          <a:endParaRPr lang="en-US" sz="1800" kern="1200" dirty="0"/>
        </a:p>
        <a:p>
          <a:pPr marL="171450" lvl="1" indent="-171450" algn="l" defTabSz="800100">
            <a:lnSpc>
              <a:spcPct val="90000"/>
            </a:lnSpc>
            <a:spcBef>
              <a:spcPct val="0"/>
            </a:spcBef>
            <a:spcAft>
              <a:spcPct val="15000"/>
            </a:spcAft>
            <a:buChar char="••"/>
          </a:pPr>
          <a:r>
            <a:rPr lang="en-US" sz="1800" kern="1200" dirty="0" smtClean="0"/>
            <a:t>Economic hardship</a:t>
          </a:r>
          <a:endParaRPr lang="en-US" sz="1800" kern="1200" dirty="0"/>
        </a:p>
        <a:p>
          <a:pPr marL="171450" lvl="1" indent="-171450" algn="l" defTabSz="800100">
            <a:lnSpc>
              <a:spcPct val="90000"/>
            </a:lnSpc>
            <a:spcBef>
              <a:spcPct val="0"/>
            </a:spcBef>
            <a:spcAft>
              <a:spcPct val="15000"/>
            </a:spcAft>
            <a:buChar char="••"/>
          </a:pPr>
          <a:r>
            <a:rPr lang="en-US" sz="1800" kern="1200" dirty="0" smtClean="0"/>
            <a:t>Graduate fellowship</a:t>
          </a:r>
          <a:endParaRPr lang="en-US" sz="1800" kern="1200" dirty="0"/>
        </a:p>
        <a:p>
          <a:pPr marL="171450" lvl="1" indent="-171450" algn="l" defTabSz="800100">
            <a:lnSpc>
              <a:spcPct val="90000"/>
            </a:lnSpc>
            <a:spcBef>
              <a:spcPct val="0"/>
            </a:spcBef>
            <a:spcAft>
              <a:spcPct val="15000"/>
            </a:spcAft>
            <a:buChar char="••"/>
          </a:pPr>
          <a:r>
            <a:rPr lang="en-US" sz="1800" kern="1200" dirty="0" smtClean="0"/>
            <a:t>Rehabilitation training program</a:t>
          </a:r>
          <a:endParaRPr lang="en-US" sz="1800" kern="1200" dirty="0"/>
        </a:p>
        <a:p>
          <a:pPr marL="171450" lvl="1" indent="-171450" algn="l" defTabSz="800100">
            <a:lnSpc>
              <a:spcPct val="90000"/>
            </a:lnSpc>
            <a:spcBef>
              <a:spcPct val="0"/>
            </a:spcBef>
            <a:spcAft>
              <a:spcPct val="15000"/>
            </a:spcAft>
            <a:buChar char="••"/>
          </a:pPr>
          <a:r>
            <a:rPr lang="en-US" sz="1800" kern="1200" dirty="0" smtClean="0"/>
            <a:t>Military</a:t>
          </a:r>
          <a:endParaRPr lang="en-US" sz="1800" kern="1200" dirty="0"/>
        </a:p>
        <a:p>
          <a:pPr marL="171450" lvl="1" indent="-171450" algn="l" defTabSz="800100">
            <a:lnSpc>
              <a:spcPct val="90000"/>
            </a:lnSpc>
            <a:spcBef>
              <a:spcPct val="0"/>
            </a:spcBef>
            <a:spcAft>
              <a:spcPct val="15000"/>
            </a:spcAft>
            <a:buChar char="••"/>
          </a:pPr>
          <a:r>
            <a:rPr lang="en-US" sz="1800" kern="1200" dirty="0" smtClean="0"/>
            <a:t>In-school</a:t>
          </a:r>
          <a:endParaRPr lang="en-US" sz="1800" kern="1200" dirty="0"/>
        </a:p>
      </dsp:txBody>
      <dsp:txXfrm>
        <a:off x="36" y="522210"/>
        <a:ext cx="3473540" cy="2854971"/>
      </dsp:txXfrm>
    </dsp:sp>
    <dsp:sp modelId="{44598D6B-B326-4A3B-AAF9-DDA1354CF874}">
      <dsp:nvSpPr>
        <dsp:cNvPr id="0" name=""/>
        <dsp:cNvSpPr/>
      </dsp:nvSpPr>
      <dsp:spPr>
        <a:xfrm>
          <a:off x="3959872" y="3810"/>
          <a:ext cx="3473540" cy="518400"/>
        </a:xfrm>
        <a:prstGeom prst="rect">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t>Forbearance</a:t>
          </a:r>
          <a:endParaRPr lang="en-US" sz="1800" kern="1200" dirty="0"/>
        </a:p>
      </dsp:txBody>
      <dsp:txXfrm>
        <a:off x="3959872" y="3810"/>
        <a:ext cx="3473540" cy="518400"/>
      </dsp:txXfrm>
    </dsp:sp>
    <dsp:sp modelId="{9C1BB71D-955F-4B1A-8DCC-DE8FE5808A70}">
      <dsp:nvSpPr>
        <dsp:cNvPr id="0" name=""/>
        <dsp:cNvSpPr/>
      </dsp:nvSpPr>
      <dsp:spPr>
        <a:xfrm>
          <a:off x="3959872" y="522210"/>
          <a:ext cx="3473540" cy="2854971"/>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t>Medical/dental internship residency</a:t>
          </a:r>
          <a:endParaRPr lang="en-US" sz="1800" kern="1200" dirty="0"/>
        </a:p>
        <a:p>
          <a:pPr marL="171450" lvl="1" indent="-171450" algn="l" defTabSz="800100">
            <a:lnSpc>
              <a:spcPct val="90000"/>
            </a:lnSpc>
            <a:spcBef>
              <a:spcPct val="0"/>
            </a:spcBef>
            <a:spcAft>
              <a:spcPct val="15000"/>
            </a:spcAft>
            <a:buChar char="••"/>
          </a:pPr>
          <a:r>
            <a:rPr lang="en-US" sz="1800" kern="1200" dirty="0" smtClean="0"/>
            <a:t>Student loan debt burden</a:t>
          </a:r>
          <a:endParaRPr lang="en-US" sz="1800" kern="1200" dirty="0"/>
        </a:p>
        <a:p>
          <a:pPr marL="171450" lvl="1" indent="-171450" algn="l" defTabSz="800100">
            <a:lnSpc>
              <a:spcPct val="90000"/>
            </a:lnSpc>
            <a:spcBef>
              <a:spcPct val="0"/>
            </a:spcBef>
            <a:spcAft>
              <a:spcPct val="15000"/>
            </a:spcAft>
            <a:buChar char="••"/>
          </a:pPr>
          <a:r>
            <a:rPr lang="en-US" sz="1800" kern="1200" dirty="0" smtClean="0"/>
            <a:t>AmeriCorps</a:t>
          </a:r>
          <a:endParaRPr lang="en-US" sz="1800" kern="1200" dirty="0"/>
        </a:p>
        <a:p>
          <a:pPr marL="171450" lvl="1" indent="-171450" algn="l" defTabSz="800100">
            <a:lnSpc>
              <a:spcPct val="90000"/>
            </a:lnSpc>
            <a:spcBef>
              <a:spcPct val="0"/>
            </a:spcBef>
            <a:spcAft>
              <a:spcPct val="15000"/>
            </a:spcAft>
            <a:buChar char="••"/>
          </a:pPr>
          <a:r>
            <a:rPr lang="en-US" sz="1800" kern="1200" dirty="0" smtClean="0"/>
            <a:t>Teacher Loan Forgiveness</a:t>
          </a:r>
          <a:endParaRPr lang="en-US" sz="1800" kern="1200" dirty="0"/>
        </a:p>
        <a:p>
          <a:pPr marL="171450" lvl="1" indent="-171450" algn="l" defTabSz="800100">
            <a:lnSpc>
              <a:spcPct val="90000"/>
            </a:lnSpc>
            <a:spcBef>
              <a:spcPct val="0"/>
            </a:spcBef>
            <a:spcAft>
              <a:spcPct val="15000"/>
            </a:spcAft>
            <a:buChar char="••"/>
          </a:pPr>
          <a:r>
            <a:rPr lang="en-US" sz="1800" kern="1200" dirty="0" smtClean="0"/>
            <a:t>DOD Student Loan Repayment Program</a:t>
          </a:r>
          <a:endParaRPr lang="en-US" sz="1800" kern="1200" dirty="0"/>
        </a:p>
        <a:p>
          <a:pPr marL="171450" lvl="1" indent="-171450" algn="l" defTabSz="800100">
            <a:lnSpc>
              <a:spcPct val="90000"/>
            </a:lnSpc>
            <a:spcBef>
              <a:spcPct val="0"/>
            </a:spcBef>
            <a:spcAft>
              <a:spcPct val="15000"/>
            </a:spcAft>
            <a:buChar char="••"/>
          </a:pPr>
          <a:r>
            <a:rPr lang="en-US" sz="1800" kern="1200" dirty="0" smtClean="0"/>
            <a:t>National Guard</a:t>
          </a:r>
          <a:endParaRPr lang="en-US" sz="1800" kern="1200" dirty="0"/>
        </a:p>
        <a:p>
          <a:pPr marL="171450" lvl="1" indent="-171450" algn="l" defTabSz="800100">
            <a:lnSpc>
              <a:spcPct val="90000"/>
            </a:lnSpc>
            <a:spcBef>
              <a:spcPct val="0"/>
            </a:spcBef>
            <a:spcAft>
              <a:spcPct val="15000"/>
            </a:spcAft>
            <a:buChar char="••"/>
          </a:pPr>
          <a:r>
            <a:rPr lang="en-US" sz="1800" kern="1200" dirty="0" smtClean="0"/>
            <a:t>Medical/other acceptable reasons</a:t>
          </a:r>
          <a:endParaRPr lang="en-US" sz="1800" kern="1200" dirty="0"/>
        </a:p>
      </dsp:txBody>
      <dsp:txXfrm>
        <a:off x="3959872" y="522210"/>
        <a:ext cx="3473540" cy="2854971"/>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35f391192_0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35f391192_0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A</a:t>
            </a:r>
          </a:p>
          <a:p>
            <a:pPr marL="142354" indent="0">
              <a:buNone/>
            </a:pPr>
            <a:r>
              <a:rPr lang="en-US" dirty="0" smtClean="0"/>
              <a:t>This is just an example of some</a:t>
            </a:r>
            <a:r>
              <a:rPr lang="en-US" baseline="0" dirty="0" smtClean="0"/>
              <a:t> differences between a few plans.</a:t>
            </a:r>
            <a:endParaRPr lang="en-US" dirty="0"/>
          </a:p>
        </p:txBody>
      </p:sp>
    </p:spTree>
    <p:extLst>
      <p:ext uri="{BB962C8B-B14F-4D97-AF65-F5344CB8AC3E}">
        <p14:creationId xmlns:p14="http://schemas.microsoft.com/office/powerpoint/2010/main" val="275433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A</a:t>
            </a:r>
          </a:p>
          <a:p>
            <a:pPr marL="313804" indent="-171450"/>
            <a:r>
              <a:rPr lang="en-US" dirty="0" smtClean="0"/>
              <a:t>Note</a:t>
            </a:r>
            <a:r>
              <a:rPr lang="en-US" baseline="0" dirty="0" smtClean="0"/>
              <a:t> the differences in the amount paid monthly, in how long it would take to repay, and how much would be paid total over time.</a:t>
            </a:r>
            <a:endParaRPr lang="en-US" dirty="0" smtClean="0"/>
          </a:p>
          <a:p>
            <a:pPr marL="313804" indent="-171450"/>
            <a:r>
              <a:rPr lang="en-US" baseline="0" dirty="0" smtClean="0"/>
              <a:t>More time to pay = more interest paid overall</a:t>
            </a:r>
          </a:p>
          <a:p>
            <a:pPr marL="313804" indent="-171450"/>
            <a:r>
              <a:rPr lang="en-US" baseline="0" dirty="0" smtClean="0"/>
              <a:t>Interest paid on student loans is tax deductible (your loan servicer will provide a tax form at the beginning of the next year)</a:t>
            </a:r>
          </a:p>
        </p:txBody>
      </p:sp>
    </p:spTree>
    <p:extLst>
      <p:ext uri="{BB962C8B-B14F-4D97-AF65-F5344CB8AC3E}">
        <p14:creationId xmlns:p14="http://schemas.microsoft.com/office/powerpoint/2010/main" val="912781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Y</a:t>
            </a:r>
          </a:p>
          <a:p>
            <a:pPr marL="142354" indent="0">
              <a:buNone/>
            </a:pPr>
            <a:r>
              <a:rPr lang="en-US" dirty="0" smtClean="0"/>
              <a:t>Visit the</a:t>
            </a:r>
            <a:r>
              <a:rPr lang="en-US" baseline="0" dirty="0" smtClean="0"/>
              <a:t> website to use the repayment estimator. If you log in with FSA ID, it will pull your information.</a:t>
            </a:r>
            <a:endParaRPr lang="en-US" dirty="0"/>
          </a:p>
        </p:txBody>
      </p:sp>
    </p:spTree>
    <p:extLst>
      <p:ext uri="{BB962C8B-B14F-4D97-AF65-F5344CB8AC3E}">
        <p14:creationId xmlns:p14="http://schemas.microsoft.com/office/powerpoint/2010/main" val="22216283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A</a:t>
            </a:r>
          </a:p>
          <a:p>
            <a:pPr marL="313804" marR="0" lvl="0" indent="-17145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baseline="0" dirty="0" smtClean="0"/>
              <a:t>It’s important to understand what compound interest is</a:t>
            </a:r>
          </a:p>
          <a:p>
            <a:pPr marL="313804" indent="-171450"/>
            <a:r>
              <a:rPr lang="en-US" dirty="0" smtClean="0"/>
              <a:t>Compound</a:t>
            </a:r>
            <a:r>
              <a:rPr lang="en-US" baseline="0" dirty="0" smtClean="0"/>
              <a:t> interest can have a big impact on total paid over many years, especially with larger loans. </a:t>
            </a:r>
          </a:p>
          <a:p>
            <a:pPr marL="313804" indent="-171450"/>
            <a:r>
              <a:rPr lang="en-US" dirty="0" smtClean="0"/>
              <a:t>It is possible to make an “overpayment” to lower how</a:t>
            </a:r>
            <a:r>
              <a:rPr lang="en-US" baseline="0" dirty="0" smtClean="0"/>
              <a:t> much interest accrues</a:t>
            </a:r>
            <a:endParaRPr lang="en-US" dirty="0"/>
          </a:p>
        </p:txBody>
      </p:sp>
    </p:spTree>
    <p:extLst>
      <p:ext uri="{BB962C8B-B14F-4D97-AF65-F5344CB8AC3E}">
        <p14:creationId xmlns:p14="http://schemas.microsoft.com/office/powerpoint/2010/main" val="2291687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Y</a:t>
            </a:r>
          </a:p>
          <a:p>
            <a:pPr marL="313804" indent="-171450"/>
            <a:r>
              <a:rPr lang="en-US" dirty="0" smtClean="0"/>
              <a:t>In order to defer or be on forbearance, your</a:t>
            </a:r>
            <a:r>
              <a:rPr lang="en-US" baseline="0" dirty="0" smtClean="0"/>
              <a:t> loan can’t be in default</a:t>
            </a:r>
          </a:p>
          <a:p>
            <a:pPr marL="313804" indent="-171450"/>
            <a:r>
              <a:rPr lang="en-US" dirty="0" smtClean="0"/>
              <a:t>Deferment</a:t>
            </a:r>
            <a:r>
              <a:rPr lang="en-US" baseline="0" dirty="0" smtClean="0"/>
              <a:t> = postpone without accruing interest on subsidized loans, unsubsidized continues to accrue</a:t>
            </a:r>
          </a:p>
          <a:p>
            <a:pPr marL="313804" indent="-171450"/>
            <a:r>
              <a:rPr lang="en-US" baseline="0" dirty="0" smtClean="0"/>
              <a:t>Forbearance = interest accrues on both types of loans, accrued interest is added to total loan balance</a:t>
            </a:r>
          </a:p>
          <a:p>
            <a:pPr marL="313804" indent="-171450"/>
            <a:r>
              <a:rPr lang="en-US" baseline="0" dirty="0" smtClean="0"/>
              <a:t>Deferment and forbearance is better than defaulting, find out more about these options online</a:t>
            </a:r>
            <a:endParaRPr lang="en-US" dirty="0"/>
          </a:p>
        </p:txBody>
      </p:sp>
    </p:spTree>
    <p:extLst>
      <p:ext uri="{BB962C8B-B14F-4D97-AF65-F5344CB8AC3E}">
        <p14:creationId xmlns:p14="http://schemas.microsoft.com/office/powerpoint/2010/main" val="2701842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A</a:t>
            </a:r>
          </a:p>
          <a:p>
            <a:pPr marL="313804" indent="-171450"/>
            <a:r>
              <a:rPr lang="en-US" dirty="0" smtClean="0"/>
              <a:t>It is always better to contact your loan servicer and discuss options (which may include deferment or forbearance) rather than defaulting</a:t>
            </a:r>
          </a:p>
          <a:p>
            <a:pPr marL="313804" indent="-171450"/>
            <a:r>
              <a:rPr lang="en-US" dirty="0" smtClean="0"/>
              <a:t>Defaulting on a student loan can have a lot of major consequences</a:t>
            </a:r>
          </a:p>
          <a:p>
            <a:pPr marL="313804" indent="-171450"/>
            <a:r>
              <a:rPr lang="en-US" dirty="0" smtClean="0"/>
              <a:t>As</a:t>
            </a:r>
            <a:r>
              <a:rPr lang="en-US" baseline="0" dirty="0" smtClean="0"/>
              <a:t> of April 2019, student loans are not forgiven if you declare bankruptcy</a:t>
            </a:r>
            <a:endParaRPr lang="en-US" dirty="0"/>
          </a:p>
        </p:txBody>
      </p:sp>
    </p:spTree>
    <p:extLst>
      <p:ext uri="{BB962C8B-B14F-4D97-AF65-F5344CB8AC3E}">
        <p14:creationId xmlns:p14="http://schemas.microsoft.com/office/powerpoint/2010/main" val="16411566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Y:</a:t>
            </a:r>
          </a:p>
          <a:p>
            <a:pPr marL="313804" indent="-171450"/>
            <a:r>
              <a:rPr lang="en-US" dirty="0" smtClean="0"/>
              <a:t>We understand that some students already have credit cards, some choose not to open</a:t>
            </a:r>
            <a:r>
              <a:rPr lang="en-US" baseline="0" dirty="0" smtClean="0"/>
              <a:t> any, but pointing out important information</a:t>
            </a:r>
          </a:p>
          <a:p>
            <a:pPr marL="313804" indent="-171450"/>
            <a:r>
              <a:rPr lang="en-US" dirty="0" smtClean="0"/>
              <a:t>The most important things to look for in a credit card</a:t>
            </a:r>
            <a:r>
              <a:rPr lang="en-US" baseline="0" dirty="0" smtClean="0"/>
              <a:t> is the interest/APR rate (the lower the better), and whether the card charges an annual fee or not</a:t>
            </a:r>
            <a:endParaRPr lang="en-US" dirty="0" smtClean="0"/>
          </a:p>
          <a:p>
            <a:pPr marL="313804" indent="-171450"/>
            <a:r>
              <a:rPr lang="en-US" baseline="0" dirty="0" err="1" smtClean="0"/>
              <a:t>NerdWallet</a:t>
            </a:r>
            <a:r>
              <a:rPr lang="en-US" baseline="0" dirty="0" smtClean="0"/>
              <a:t> is a great resource with many articles and credit card comparisons</a:t>
            </a:r>
            <a:endParaRPr lang="en-US" dirty="0"/>
          </a:p>
        </p:txBody>
      </p:sp>
    </p:spTree>
    <p:extLst>
      <p:ext uri="{BB962C8B-B14F-4D97-AF65-F5344CB8AC3E}">
        <p14:creationId xmlns:p14="http://schemas.microsoft.com/office/powerpoint/2010/main" val="4841700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A</a:t>
            </a:r>
          </a:p>
          <a:p>
            <a:pPr marL="313804" indent="-171450"/>
            <a:r>
              <a:rPr lang="en-US" dirty="0" smtClean="0"/>
              <a:t>Three different credit</a:t>
            </a:r>
            <a:r>
              <a:rPr lang="en-US" baseline="0" dirty="0" smtClean="0"/>
              <a:t> reporting agencies: Experian, Equifax, and TransUnion</a:t>
            </a:r>
          </a:p>
          <a:p>
            <a:pPr marL="313804" indent="-171450"/>
            <a:r>
              <a:rPr lang="en-US" baseline="0" dirty="0" smtClean="0"/>
              <a:t>Most of the info is similar, but there are slight differences, just be aware that there are three different credit bureaus</a:t>
            </a:r>
          </a:p>
          <a:p>
            <a:pPr marL="313804" indent="-171450"/>
            <a:r>
              <a:rPr lang="en-US" baseline="0" dirty="0" smtClean="0"/>
              <a:t>The higher your credit score is, the lower your interest rate will be when you try to take out a credit card, home loan, car loan, etc.</a:t>
            </a:r>
          </a:p>
          <a:p>
            <a:pPr marL="313804" indent="-171450"/>
            <a:r>
              <a:rPr lang="en-US" dirty="0" smtClean="0"/>
              <a:t>Different factors have</a:t>
            </a:r>
            <a:r>
              <a:rPr lang="en-US" baseline="0" dirty="0" smtClean="0"/>
              <a:t> greater impacts on your overall credit score, see above list for percentage breakdown</a:t>
            </a:r>
            <a:endParaRPr lang="en-US" dirty="0"/>
          </a:p>
        </p:txBody>
      </p:sp>
    </p:spTree>
    <p:extLst>
      <p:ext uri="{BB962C8B-B14F-4D97-AF65-F5344CB8AC3E}">
        <p14:creationId xmlns:p14="http://schemas.microsoft.com/office/powerpoint/2010/main" val="10728999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A</a:t>
            </a:r>
          </a:p>
          <a:p>
            <a:pPr marL="142354" indent="0">
              <a:buNone/>
            </a:pPr>
            <a:r>
              <a:rPr lang="en-US" dirty="0" smtClean="0"/>
              <a:t>Credit Karma is free and has an app that is easy to use. Stay informed to help make good</a:t>
            </a:r>
            <a:r>
              <a:rPr lang="en-US" baseline="0" dirty="0" smtClean="0"/>
              <a:t> financial decisions.</a:t>
            </a:r>
            <a:endParaRPr lang="en-US" dirty="0"/>
          </a:p>
        </p:txBody>
      </p:sp>
    </p:spTree>
    <p:extLst>
      <p:ext uri="{BB962C8B-B14F-4D97-AF65-F5344CB8AC3E}">
        <p14:creationId xmlns:p14="http://schemas.microsoft.com/office/powerpoint/2010/main" val="3296482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Y</a:t>
            </a:r>
          </a:p>
          <a:p>
            <a:pPr marL="313804" indent="-171450"/>
            <a:r>
              <a:rPr lang="en-US" dirty="0" smtClean="0"/>
              <a:t>You don’t have to file taxes if you make under a certain amount, but</a:t>
            </a:r>
            <a:r>
              <a:rPr lang="en-US" baseline="0" dirty="0" smtClean="0"/>
              <a:t> you still may want to since you may be eligible for a refund</a:t>
            </a:r>
          </a:p>
          <a:p>
            <a:pPr marL="313804" indent="-171450"/>
            <a:r>
              <a:rPr lang="en-US" baseline="0" dirty="0" smtClean="0"/>
              <a:t>Visit a tax prep center for more info, some services are free to households making less than a certain amount per year</a:t>
            </a:r>
          </a:p>
          <a:p>
            <a:pPr marL="313804" indent="-171450"/>
            <a:r>
              <a:rPr lang="en-US" baseline="0" dirty="0" smtClean="0"/>
              <a:t>Albers offers free tax prep for households under $66k/year</a:t>
            </a:r>
          </a:p>
          <a:p>
            <a:pPr marL="313804" indent="-171450"/>
            <a:r>
              <a:rPr lang="en-US" baseline="0" dirty="0" smtClean="0"/>
              <a:t>Save all of your documents in a secure location</a:t>
            </a:r>
            <a:endParaRPr lang="en-US" dirty="0"/>
          </a:p>
        </p:txBody>
      </p:sp>
    </p:spTree>
    <p:extLst>
      <p:ext uri="{BB962C8B-B14F-4D97-AF65-F5344CB8AC3E}">
        <p14:creationId xmlns:p14="http://schemas.microsoft.com/office/powerpoint/2010/main" val="1183044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A</a:t>
            </a:r>
          </a:p>
        </p:txBody>
      </p:sp>
    </p:spTree>
    <p:extLst>
      <p:ext uri="{BB962C8B-B14F-4D97-AF65-F5344CB8AC3E}">
        <p14:creationId xmlns:p14="http://schemas.microsoft.com/office/powerpoint/2010/main" val="10483968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A</a:t>
            </a:r>
          </a:p>
          <a:p>
            <a:pPr marL="313804" indent="-171450"/>
            <a:r>
              <a:rPr lang="en-US" dirty="0" smtClean="0"/>
              <a:t>Budgeting can be</a:t>
            </a:r>
            <a:r>
              <a:rPr lang="en-US" baseline="0" dirty="0" smtClean="0"/>
              <a:t> overwhelming, but it is important to stick to a budget</a:t>
            </a:r>
          </a:p>
          <a:p>
            <a:pPr marL="313804" indent="-171450"/>
            <a:r>
              <a:rPr lang="en-US" baseline="0" dirty="0" smtClean="0"/>
              <a:t>If you aren’t sure where to start, you can always begin by tracking your spending</a:t>
            </a:r>
          </a:p>
          <a:p>
            <a:pPr marL="313804" indent="-171450"/>
            <a:r>
              <a:rPr lang="en-US" baseline="0" dirty="0" smtClean="0"/>
              <a:t>Cash Course has info and tools</a:t>
            </a:r>
          </a:p>
        </p:txBody>
      </p:sp>
    </p:spTree>
    <p:extLst>
      <p:ext uri="{BB962C8B-B14F-4D97-AF65-F5344CB8AC3E}">
        <p14:creationId xmlns:p14="http://schemas.microsoft.com/office/powerpoint/2010/main" val="937607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Y</a:t>
            </a:r>
          </a:p>
          <a:p>
            <a:pPr marL="313804" indent="-171450"/>
            <a:r>
              <a:rPr lang="en-US" dirty="0" smtClean="0"/>
              <a:t>Income</a:t>
            </a:r>
            <a:r>
              <a:rPr lang="en-US" baseline="0" dirty="0" smtClean="0"/>
              <a:t> sources: job income, interest income, etc.</a:t>
            </a:r>
          </a:p>
          <a:p>
            <a:pPr marL="313804" indent="-171450"/>
            <a:r>
              <a:rPr lang="en-US" baseline="0" dirty="0" smtClean="0"/>
              <a:t>Fixed expenses: rent, utilities, car payment, credit card payment, health insurance, student loan payments, etc.</a:t>
            </a:r>
          </a:p>
          <a:p>
            <a:pPr marL="313804" indent="-171450"/>
            <a:r>
              <a:rPr lang="en-US" baseline="0" dirty="0" smtClean="0"/>
              <a:t>Variable expenses: entertainment, subscriptions, restaurants, clothing, travel, etc.</a:t>
            </a:r>
          </a:p>
          <a:p>
            <a:pPr marL="313804" indent="-171450"/>
            <a:r>
              <a:rPr lang="en-US" baseline="0" dirty="0" smtClean="0"/>
              <a:t>Savings “expense”: Set an amount you’d like to save per month. If you prioritize it this way, it will be easier to save</a:t>
            </a:r>
          </a:p>
          <a:p>
            <a:pPr marL="313804" indent="-171450"/>
            <a:r>
              <a:rPr lang="en-US" baseline="0" dirty="0" smtClean="0"/>
              <a:t>Select a budgeting tool. Some people like to use apps that sync with your banking info, some like to use excel. If one doesn’t work for you, try another.</a:t>
            </a:r>
          </a:p>
        </p:txBody>
      </p:sp>
    </p:spTree>
    <p:extLst>
      <p:ext uri="{BB962C8B-B14F-4D97-AF65-F5344CB8AC3E}">
        <p14:creationId xmlns:p14="http://schemas.microsoft.com/office/powerpoint/2010/main" val="25906837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37328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42354" indent="0">
              <a:buNone/>
            </a:pPr>
            <a:r>
              <a:rPr lang="en-US" dirty="0" smtClean="0"/>
              <a:t>A</a:t>
            </a:r>
            <a:endParaRPr lang="en-US" dirty="0"/>
          </a:p>
        </p:txBody>
      </p:sp>
    </p:spTree>
    <p:extLst>
      <p:ext uri="{BB962C8B-B14F-4D97-AF65-F5344CB8AC3E}">
        <p14:creationId xmlns:p14="http://schemas.microsoft.com/office/powerpoint/2010/main" val="508363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42354" indent="0">
              <a:buNone/>
            </a:pPr>
            <a:r>
              <a:rPr lang="en-US" dirty="0" smtClean="0"/>
              <a:t>Y</a:t>
            </a:r>
          </a:p>
          <a:p>
            <a:pPr marL="313804" indent="-171450"/>
            <a:r>
              <a:rPr lang="en-US" baseline="0" dirty="0" smtClean="0"/>
              <a:t>NSLDS can help you identify what loans you have</a:t>
            </a:r>
          </a:p>
          <a:p>
            <a:pPr marL="313804" indent="-171450"/>
            <a:r>
              <a:rPr lang="en-US" baseline="0" dirty="0" smtClean="0"/>
              <a:t>Private loans won’t show up in NSLDS</a:t>
            </a:r>
          </a:p>
          <a:p>
            <a:pPr marL="313804" marR="0" lvl="0" indent="-17145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dirty="0" smtClean="0"/>
              <a:t>Important to know which type</a:t>
            </a:r>
            <a:r>
              <a:rPr lang="en-US" baseline="0" dirty="0" smtClean="0"/>
              <a:t> of loans you have (if any)</a:t>
            </a:r>
          </a:p>
          <a:p>
            <a:pPr marL="313804" indent="-171450"/>
            <a:r>
              <a:rPr lang="en-US" baseline="0" dirty="0" smtClean="0"/>
              <a:t>Different terms and conditions with federal vs private loans</a:t>
            </a:r>
          </a:p>
          <a:p>
            <a:pPr marL="313804" indent="-171450"/>
            <a:r>
              <a:rPr lang="en-US" baseline="0" dirty="0" smtClean="0"/>
              <a:t>Some loans accrue interest while in school, interest rates vary, repayment options vary</a:t>
            </a:r>
          </a:p>
        </p:txBody>
      </p:sp>
    </p:spTree>
    <p:extLst>
      <p:ext uri="{BB962C8B-B14F-4D97-AF65-F5344CB8AC3E}">
        <p14:creationId xmlns:p14="http://schemas.microsoft.com/office/powerpoint/2010/main" val="1351815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Y</a:t>
            </a:r>
            <a:endParaRPr lang="en-US" baseline="0" dirty="0" smtClean="0"/>
          </a:p>
          <a:p>
            <a:pPr marL="465887" indent="-323533" defTabSz="931774"/>
            <a:r>
              <a:rPr lang="en-US" dirty="0" smtClean="0"/>
              <a:t>Difference</a:t>
            </a:r>
            <a:r>
              <a:rPr lang="en-US" baseline="0" dirty="0" smtClean="0"/>
              <a:t> between subsidized and unsubsidized loans</a:t>
            </a:r>
            <a:endParaRPr lang="en-US" baseline="0" dirty="0" smtClean="0"/>
          </a:p>
          <a:p>
            <a:r>
              <a:rPr lang="en-US" baseline="0" dirty="0" smtClean="0"/>
              <a:t>Different interest rates</a:t>
            </a:r>
          </a:p>
          <a:p>
            <a:r>
              <a:rPr lang="en-US" baseline="0" dirty="0" smtClean="0"/>
              <a:t>Repayment options may vary</a:t>
            </a:r>
          </a:p>
          <a:p>
            <a:endParaRPr lang="en-US" baseline="0" dirty="0" smtClean="0"/>
          </a:p>
          <a:p>
            <a:pPr marL="142354" indent="0">
              <a:buNone/>
            </a:pPr>
            <a:endParaRPr lang="en-US" dirty="0"/>
          </a:p>
        </p:txBody>
      </p:sp>
    </p:spTree>
    <p:extLst>
      <p:ext uri="{BB962C8B-B14F-4D97-AF65-F5344CB8AC3E}">
        <p14:creationId xmlns:p14="http://schemas.microsoft.com/office/powerpoint/2010/main" val="2632581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A</a:t>
            </a:r>
          </a:p>
          <a:p>
            <a:pPr marL="313804" indent="-171450"/>
            <a:r>
              <a:rPr lang="en-US" dirty="0" smtClean="0"/>
              <a:t>Loan servicer is the agency</a:t>
            </a:r>
            <a:r>
              <a:rPr lang="en-US" baseline="0" dirty="0" smtClean="0"/>
              <a:t> responsible for your loan, the main point of contact if you have questions about your loan.</a:t>
            </a:r>
          </a:p>
          <a:p>
            <a:pPr marL="313804" indent="-171450"/>
            <a:r>
              <a:rPr lang="en-US" baseline="0" dirty="0" smtClean="0"/>
              <a:t>Common Loan servicers: Nelnet, </a:t>
            </a:r>
            <a:r>
              <a:rPr lang="en-US" baseline="0" dirty="0" err="1" smtClean="0"/>
              <a:t>Navient</a:t>
            </a:r>
            <a:r>
              <a:rPr lang="en-US" baseline="0" dirty="0" smtClean="0"/>
              <a:t>, etc.</a:t>
            </a:r>
          </a:p>
          <a:p>
            <a:pPr marL="313804" indent="-171450"/>
            <a:r>
              <a:rPr lang="en-US" baseline="0" dirty="0" smtClean="0"/>
              <a:t>A loan servicer can change if your loan is bought or sold between servicers.</a:t>
            </a:r>
            <a:endParaRPr lang="en-US" dirty="0"/>
          </a:p>
        </p:txBody>
      </p:sp>
    </p:spTree>
    <p:extLst>
      <p:ext uri="{BB962C8B-B14F-4D97-AF65-F5344CB8AC3E}">
        <p14:creationId xmlns:p14="http://schemas.microsoft.com/office/powerpoint/2010/main" val="2228760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42354" indent="0">
              <a:buNone/>
            </a:pPr>
            <a:r>
              <a:rPr lang="en-US" dirty="0" smtClean="0"/>
              <a:t>Y</a:t>
            </a:r>
          </a:p>
          <a:p>
            <a:pPr marL="313804" indent="-171450"/>
            <a:r>
              <a:rPr lang="en-US" dirty="0" smtClean="0"/>
              <a:t>You typically have six months to</a:t>
            </a:r>
            <a:r>
              <a:rPr lang="en-US" baseline="0" dirty="0" smtClean="0"/>
              <a:t> find a job before you need to start making payments</a:t>
            </a:r>
          </a:p>
          <a:p>
            <a:pPr marL="313804" indent="-171450"/>
            <a:r>
              <a:rPr lang="en-US" baseline="0" dirty="0" smtClean="0"/>
              <a:t>Depending on type of loan, interest may start accruing earlier</a:t>
            </a:r>
          </a:p>
          <a:p>
            <a:pPr marL="313804" indent="-171450"/>
            <a:r>
              <a:rPr lang="en-US" baseline="0" dirty="0" smtClean="0"/>
              <a:t>Not all loans have a grace period, some payments start immediately</a:t>
            </a:r>
          </a:p>
          <a:p>
            <a:pPr marL="313804" indent="-171450"/>
            <a:r>
              <a:rPr lang="en-US" baseline="0" dirty="0" smtClean="0"/>
              <a:t>You don’t have to wait for the grace period to end before beginning repayment</a:t>
            </a:r>
          </a:p>
          <a:p>
            <a:pPr marL="142354" indent="0">
              <a:buNone/>
            </a:pPr>
            <a:endParaRPr lang="en-US" dirty="0"/>
          </a:p>
        </p:txBody>
      </p:sp>
    </p:spTree>
    <p:extLst>
      <p:ext uri="{BB962C8B-B14F-4D97-AF65-F5344CB8AC3E}">
        <p14:creationId xmlns:p14="http://schemas.microsoft.com/office/powerpoint/2010/main" val="3682894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42354" indent="0">
              <a:buNone/>
            </a:pPr>
            <a:r>
              <a:rPr lang="en-US" dirty="0" smtClean="0"/>
              <a:t>A</a:t>
            </a:r>
          </a:p>
          <a:p>
            <a:pPr marL="313804" indent="-171450"/>
            <a:r>
              <a:rPr lang="en-US" dirty="0" smtClean="0"/>
              <a:t>False:</a:t>
            </a:r>
            <a:r>
              <a:rPr lang="en-US" baseline="0" dirty="0" smtClean="0"/>
              <a:t> Exit counseling is required</a:t>
            </a:r>
          </a:p>
          <a:p>
            <a:pPr marL="313804" indent="-171450"/>
            <a:r>
              <a:rPr lang="en-US" baseline="0" dirty="0" smtClean="0"/>
              <a:t>True: Must complete exit counseling each time you drop below half-time, graduate, or leave school.</a:t>
            </a:r>
            <a:endParaRPr lang="en-US" dirty="0"/>
          </a:p>
        </p:txBody>
      </p:sp>
    </p:spTree>
    <p:extLst>
      <p:ext uri="{BB962C8B-B14F-4D97-AF65-F5344CB8AC3E}">
        <p14:creationId xmlns:p14="http://schemas.microsoft.com/office/powerpoint/2010/main" val="2899080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42354" indent="0">
              <a:buNone/>
            </a:pPr>
            <a:r>
              <a:rPr lang="en-US" dirty="0" smtClean="0"/>
              <a:t>Y</a:t>
            </a:r>
          </a:p>
          <a:p>
            <a:pPr marL="313804" indent="-171450"/>
            <a:r>
              <a:rPr lang="en-US" baseline="0" dirty="0" smtClean="0"/>
              <a:t>There are many different options and they have different criteria and pros/cons</a:t>
            </a:r>
          </a:p>
          <a:p>
            <a:pPr marL="313804" indent="-171450"/>
            <a:r>
              <a:rPr lang="en-US" baseline="0" dirty="0" smtClean="0"/>
              <a:t>Main differences are time to repay (10 vs 25 years), and how much you pay monthly</a:t>
            </a:r>
          </a:p>
          <a:p>
            <a:pPr marL="313804" indent="-171450"/>
            <a:r>
              <a:rPr lang="en-US" baseline="0" dirty="0" smtClean="0"/>
              <a:t>Common ones are Standard and Income Based Repayment</a:t>
            </a:r>
          </a:p>
          <a:p>
            <a:pPr marL="313804" indent="-171450"/>
            <a:r>
              <a:rPr lang="en-US" baseline="0" dirty="0" smtClean="0"/>
              <a:t>PSLF – Portions of loans can be forgiven over time for certain jobs. This is not guaranteed and there are a lot of conditions.</a:t>
            </a:r>
          </a:p>
          <a:p>
            <a:pPr marL="313804" indent="-171450"/>
            <a:r>
              <a:rPr lang="en-US" baseline="0" dirty="0" smtClean="0"/>
              <a:t>Choose payment plan based on your current situation, can adjust plan as necessary but important to carefully read the details</a:t>
            </a:r>
          </a:p>
          <a:p>
            <a:pPr marL="313804" marR="0" lvl="0" indent="-171450" algn="l" defTabSz="914400" rtl="0" eaLnBrk="1" fontAlgn="auto" latinLnBrk="0" hangingPunct="1">
              <a:lnSpc>
                <a:spcPct val="100000"/>
              </a:lnSpc>
              <a:spcBef>
                <a:spcPts val="0"/>
              </a:spcBef>
              <a:spcAft>
                <a:spcPts val="0"/>
              </a:spcAft>
              <a:buClr>
                <a:srgbClr val="000000"/>
              </a:buClr>
              <a:buSzPts val="1400"/>
              <a:buFont typeface="Arial"/>
              <a:buChar char="●"/>
              <a:tabLst/>
              <a:defRPr/>
            </a:pPr>
            <a:r>
              <a:rPr lang="en-US" baseline="0" dirty="0" smtClean="0"/>
              <a:t>Visit website to learn more</a:t>
            </a:r>
          </a:p>
        </p:txBody>
      </p:sp>
    </p:spTree>
    <p:extLst>
      <p:ext uri="{BB962C8B-B14F-4D97-AF65-F5344CB8AC3E}">
        <p14:creationId xmlns:p14="http://schemas.microsoft.com/office/powerpoint/2010/main" val="947120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AA0000"/>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5609666" y="2185857"/>
            <a:ext cx="3534604" cy="3432788"/>
            <a:chOff x="6172200" y="2656118"/>
            <a:chExt cx="2971754" cy="2886151"/>
          </a:xfrm>
        </p:grpSpPr>
        <p:sp>
          <p:nvSpPr>
            <p:cNvPr id="11" name="Google Shape;11;p2"/>
            <p:cNvSpPr/>
            <p:nvPr/>
          </p:nvSpPr>
          <p:spPr>
            <a:xfrm rot="9208626" flipH="1">
              <a:off x="6704904" y="4110434"/>
              <a:ext cx="484232" cy="1204006"/>
            </a:xfrm>
            <a:prstGeom prst="flowChartManualInput">
              <a:avLst/>
            </a:prstGeom>
            <a:solidFill>
              <a:srgbClr val="47C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9208633" flipH="1">
              <a:off x="7804300" y="3279013"/>
              <a:ext cx="877624" cy="2182136"/>
            </a:xfrm>
            <a:prstGeom prst="flowChartManualInput">
              <a:avLst/>
            </a:prstGeom>
            <a:solidFill>
              <a:srgbClr val="004C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9208606" flipH="1">
              <a:off x="7481789" y="4276913"/>
              <a:ext cx="408796" cy="1016449"/>
            </a:xfrm>
            <a:prstGeom prst="flowChartManualInput">
              <a:avLst/>
            </a:prstGeom>
            <a:solidFill>
              <a:srgbClr val="FDB9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9208678" flipH="1">
              <a:off x="6287617" y="4657701"/>
              <a:ext cx="229660" cy="571018"/>
            </a:xfrm>
            <a:prstGeom prst="flowChartManualInpu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8289303" y="2656118"/>
              <a:ext cx="854651" cy="1929080"/>
            </a:xfrm>
            <a:custGeom>
              <a:avLst/>
              <a:gdLst/>
              <a:ahLst/>
              <a:cxnLst/>
              <a:rect l="l" t="t" r="r" b="b"/>
              <a:pathLst>
                <a:path w="37596" h="84860" extrusionOk="0">
                  <a:moveTo>
                    <a:pt x="19066" y="0"/>
                  </a:moveTo>
                  <a:lnTo>
                    <a:pt x="0" y="9130"/>
                  </a:lnTo>
                  <a:lnTo>
                    <a:pt x="37596" y="84860"/>
                  </a:lnTo>
                  <a:lnTo>
                    <a:pt x="37596" y="37328"/>
                  </a:lnTo>
                  <a:close/>
                </a:path>
              </a:pathLst>
            </a:custGeom>
            <a:solidFill>
              <a:srgbClr val="FFFFFF"/>
            </a:solidFill>
            <a:ln>
              <a:noFill/>
            </a:ln>
          </p:spPr>
        </p:sp>
      </p:grpSp>
      <p:grpSp>
        <p:nvGrpSpPr>
          <p:cNvPr id="16" name="Google Shape;16;p2"/>
          <p:cNvGrpSpPr/>
          <p:nvPr/>
        </p:nvGrpSpPr>
        <p:grpSpPr>
          <a:xfrm>
            <a:off x="-22" y="-258428"/>
            <a:ext cx="2904883" cy="1778644"/>
            <a:chOff x="-32" y="-169347"/>
            <a:chExt cx="2048144" cy="1254067"/>
          </a:xfrm>
        </p:grpSpPr>
        <p:sp>
          <p:nvSpPr>
            <p:cNvPr id="17" name="Google Shape;17;p2"/>
            <p:cNvSpPr/>
            <p:nvPr/>
          </p:nvSpPr>
          <p:spPr>
            <a:xfrm rot="20008592" flipH="1">
              <a:off x="1394865" y="-63912"/>
              <a:ext cx="205103" cy="509980"/>
            </a:xfrm>
            <a:prstGeom prst="flowChartManualInput">
              <a:avLst/>
            </a:prstGeom>
            <a:solidFill>
              <a:schemeClr val="bg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rot="-1591371" flipH="1">
              <a:off x="239463" y="-151890"/>
              <a:ext cx="434754" cy="1080980"/>
            </a:xfrm>
            <a:prstGeom prst="flowChartManualInput">
              <a:avLst/>
            </a:prstGeom>
            <a:solidFill>
              <a:srgbClr val="FDB9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rot="-1591339" flipH="1">
              <a:off x="892401" y="-169347"/>
              <a:ext cx="504374" cy="1254067"/>
            </a:xfrm>
            <a:prstGeom prst="flowChartManualInput">
              <a:avLst/>
            </a:prstGeom>
            <a:solidFill>
              <a:srgbClr val="004C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rot="-1591322" flipH="1">
              <a:off x="1818452" y="-76292"/>
              <a:ext cx="229660" cy="571018"/>
            </a:xfrm>
            <a:prstGeom prst="flowChartManualInput">
              <a:avLst/>
            </a:prstGeom>
            <a:solidFill>
              <a:srgbClr val="47C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rot="10800000">
              <a:off x="-32" y="70725"/>
              <a:ext cx="380284" cy="858147"/>
            </a:xfrm>
            <a:custGeom>
              <a:avLst/>
              <a:gdLst/>
              <a:ahLst/>
              <a:cxnLst/>
              <a:rect l="l" t="t" r="r" b="b"/>
              <a:pathLst>
                <a:path w="37596" h="84860" extrusionOk="0">
                  <a:moveTo>
                    <a:pt x="19066" y="0"/>
                  </a:moveTo>
                  <a:lnTo>
                    <a:pt x="0" y="9130"/>
                  </a:lnTo>
                  <a:lnTo>
                    <a:pt x="37596" y="84860"/>
                  </a:lnTo>
                  <a:lnTo>
                    <a:pt x="37596" y="37328"/>
                  </a:lnTo>
                  <a:close/>
                </a:path>
              </a:pathLst>
            </a:custGeom>
            <a:solidFill>
              <a:srgbClr val="47C3D3"/>
            </a:solidFill>
            <a:ln>
              <a:noFill/>
            </a:ln>
          </p:spPr>
        </p:sp>
      </p:grpSp>
      <p:sp>
        <p:nvSpPr>
          <p:cNvPr id="22" name="Google Shape;22;p2"/>
          <p:cNvSpPr txBox="1">
            <a:spLocks noGrp="1"/>
          </p:cNvSpPr>
          <p:nvPr>
            <p:ph type="ctrTitle"/>
          </p:nvPr>
        </p:nvSpPr>
        <p:spPr>
          <a:xfrm>
            <a:off x="685800" y="2753825"/>
            <a:ext cx="5671500" cy="1159800"/>
          </a:xfrm>
          <a:prstGeom prst="rect">
            <a:avLst/>
          </a:prstGeom>
        </p:spPr>
        <p:txBody>
          <a:bodyPr spcFirstLastPara="1" wrap="square" lIns="91425" tIns="91425" rIns="91425" bIns="91425" anchor="b" anchorCtr="0"/>
          <a:lstStyle>
            <a:lvl1pPr lvl="0">
              <a:spcBef>
                <a:spcPts val="0"/>
              </a:spcBef>
              <a:spcAft>
                <a:spcPts val="0"/>
              </a:spcAft>
              <a:buClr>
                <a:srgbClr val="FFFFFF"/>
              </a:buClr>
              <a:buSzPts val="5000"/>
              <a:buNone/>
              <a:defRPr sz="5000">
                <a:solidFill>
                  <a:srgbClr val="FFFFFF"/>
                </a:solidFill>
              </a:defRPr>
            </a:lvl1pPr>
            <a:lvl2pPr lvl="1">
              <a:spcBef>
                <a:spcPts val="0"/>
              </a:spcBef>
              <a:spcAft>
                <a:spcPts val="0"/>
              </a:spcAft>
              <a:buClr>
                <a:srgbClr val="FFFFFF"/>
              </a:buClr>
              <a:buSzPts val="5000"/>
              <a:buNone/>
              <a:defRPr sz="5000">
                <a:solidFill>
                  <a:srgbClr val="FFFFFF"/>
                </a:solidFill>
              </a:defRPr>
            </a:lvl2pPr>
            <a:lvl3pPr lvl="2">
              <a:spcBef>
                <a:spcPts val="0"/>
              </a:spcBef>
              <a:spcAft>
                <a:spcPts val="0"/>
              </a:spcAft>
              <a:buClr>
                <a:srgbClr val="FFFFFF"/>
              </a:buClr>
              <a:buSzPts val="5000"/>
              <a:buNone/>
              <a:defRPr sz="5000">
                <a:solidFill>
                  <a:srgbClr val="FFFFFF"/>
                </a:solidFill>
              </a:defRPr>
            </a:lvl3pPr>
            <a:lvl4pPr lvl="3">
              <a:spcBef>
                <a:spcPts val="0"/>
              </a:spcBef>
              <a:spcAft>
                <a:spcPts val="0"/>
              </a:spcAft>
              <a:buClr>
                <a:srgbClr val="FFFFFF"/>
              </a:buClr>
              <a:buSzPts val="5000"/>
              <a:buNone/>
              <a:defRPr sz="5000">
                <a:solidFill>
                  <a:srgbClr val="FFFFFF"/>
                </a:solidFill>
              </a:defRPr>
            </a:lvl4pPr>
            <a:lvl5pPr lvl="4">
              <a:spcBef>
                <a:spcPts val="0"/>
              </a:spcBef>
              <a:spcAft>
                <a:spcPts val="0"/>
              </a:spcAft>
              <a:buClr>
                <a:srgbClr val="FFFFFF"/>
              </a:buClr>
              <a:buSzPts val="5000"/>
              <a:buNone/>
              <a:defRPr sz="5000">
                <a:solidFill>
                  <a:srgbClr val="FFFFFF"/>
                </a:solidFill>
              </a:defRPr>
            </a:lvl5pPr>
            <a:lvl6pPr lvl="5">
              <a:spcBef>
                <a:spcPts val="0"/>
              </a:spcBef>
              <a:spcAft>
                <a:spcPts val="0"/>
              </a:spcAft>
              <a:buClr>
                <a:srgbClr val="FFFFFF"/>
              </a:buClr>
              <a:buSzPts val="5000"/>
              <a:buNone/>
              <a:defRPr sz="5000">
                <a:solidFill>
                  <a:srgbClr val="FFFFFF"/>
                </a:solidFill>
              </a:defRPr>
            </a:lvl6pPr>
            <a:lvl7pPr lvl="6">
              <a:spcBef>
                <a:spcPts val="0"/>
              </a:spcBef>
              <a:spcAft>
                <a:spcPts val="0"/>
              </a:spcAft>
              <a:buClr>
                <a:srgbClr val="FFFFFF"/>
              </a:buClr>
              <a:buSzPts val="5000"/>
              <a:buNone/>
              <a:defRPr sz="5000">
                <a:solidFill>
                  <a:srgbClr val="FFFFFF"/>
                </a:solidFill>
              </a:defRPr>
            </a:lvl7pPr>
            <a:lvl8pPr lvl="7">
              <a:spcBef>
                <a:spcPts val="0"/>
              </a:spcBef>
              <a:spcAft>
                <a:spcPts val="0"/>
              </a:spcAft>
              <a:buClr>
                <a:srgbClr val="FFFFFF"/>
              </a:buClr>
              <a:buSzPts val="5000"/>
              <a:buNone/>
              <a:defRPr sz="5000">
                <a:solidFill>
                  <a:srgbClr val="FFFFFF"/>
                </a:solidFill>
              </a:defRPr>
            </a:lvl8pPr>
            <a:lvl9pPr lvl="8">
              <a:spcBef>
                <a:spcPts val="0"/>
              </a:spcBef>
              <a:spcAft>
                <a:spcPts val="0"/>
              </a:spcAft>
              <a:buClr>
                <a:srgbClr val="FFFFFF"/>
              </a:buClr>
              <a:buSzPts val="5000"/>
              <a:buNone/>
              <a:defRPr sz="5000">
                <a:solidFill>
                  <a:srgbClr val="FFFFFF"/>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54"/>
        <p:cNvGrpSpPr/>
        <p:nvPr/>
      </p:nvGrpSpPr>
      <p:grpSpPr>
        <a:xfrm>
          <a:off x="0" y="0"/>
          <a:ext cx="0" cy="0"/>
          <a:chOff x="0" y="0"/>
          <a:chExt cx="0" cy="0"/>
        </a:xfrm>
      </p:grpSpPr>
      <p:grpSp>
        <p:nvGrpSpPr>
          <p:cNvPr id="61" name="Google Shape;61;p5"/>
          <p:cNvGrpSpPr/>
          <p:nvPr userDrawn="1"/>
        </p:nvGrpSpPr>
        <p:grpSpPr>
          <a:xfrm>
            <a:off x="-32" y="-228027"/>
            <a:ext cx="2163561" cy="1347300"/>
            <a:chOff x="-32" y="-215963"/>
            <a:chExt cx="2163561" cy="1347300"/>
          </a:xfrm>
        </p:grpSpPr>
        <p:sp>
          <p:nvSpPr>
            <p:cNvPr id="62" name="Google Shape;62;p5"/>
            <p:cNvSpPr/>
            <p:nvPr/>
          </p:nvSpPr>
          <p:spPr>
            <a:xfrm rot="-1591408" flipH="1">
              <a:off x="1362169" y="-63166"/>
              <a:ext cx="205103" cy="509980"/>
            </a:xfrm>
            <a:prstGeom prst="flowChartManualInput">
              <a:avLst/>
            </a:pr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5"/>
            <p:cNvSpPr/>
            <p:nvPr/>
          </p:nvSpPr>
          <p:spPr>
            <a:xfrm rot="-1591371" flipH="1">
              <a:off x="239463" y="-151890"/>
              <a:ext cx="434754" cy="1080980"/>
            </a:xfrm>
            <a:prstGeom prst="flowChartManualInput">
              <a:avLst/>
            </a:prstGeom>
            <a:solidFill>
              <a:srgbClr val="FDB9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
            <p:cNvSpPr/>
            <p:nvPr/>
          </p:nvSpPr>
          <p:spPr>
            <a:xfrm rot="-1591339" flipH="1">
              <a:off x="892401" y="-169347"/>
              <a:ext cx="504374" cy="1254067"/>
            </a:xfrm>
            <a:prstGeom prst="flowChartManualInput">
              <a:avLst/>
            </a:prstGeom>
            <a:solidFill>
              <a:srgbClr val="004C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5"/>
            <p:cNvSpPr/>
            <p:nvPr/>
          </p:nvSpPr>
          <p:spPr>
            <a:xfrm rot="-1591322" flipH="1">
              <a:off x="1818452" y="-76292"/>
              <a:ext cx="229660" cy="571018"/>
            </a:xfrm>
            <a:prstGeom prst="flowChartManualInput">
              <a:avLst/>
            </a:pr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5"/>
            <p:cNvSpPr/>
            <p:nvPr/>
          </p:nvSpPr>
          <p:spPr>
            <a:xfrm rot="10800000">
              <a:off x="-32" y="70725"/>
              <a:ext cx="380284" cy="858147"/>
            </a:xfrm>
            <a:custGeom>
              <a:avLst/>
              <a:gdLst/>
              <a:ahLst/>
              <a:cxnLst/>
              <a:rect l="l" t="t" r="r" b="b"/>
              <a:pathLst>
                <a:path w="37596" h="84860" extrusionOk="0">
                  <a:moveTo>
                    <a:pt x="19066" y="0"/>
                  </a:moveTo>
                  <a:lnTo>
                    <a:pt x="0" y="9130"/>
                  </a:lnTo>
                  <a:lnTo>
                    <a:pt x="37596" y="84860"/>
                  </a:lnTo>
                  <a:lnTo>
                    <a:pt x="37596" y="37328"/>
                  </a:lnTo>
                  <a:close/>
                </a:path>
              </a:pathLst>
            </a:custGeom>
            <a:solidFill>
              <a:srgbClr val="4BB5D9"/>
            </a:solidFill>
            <a:ln>
              <a:noFill/>
            </a:ln>
          </p:spPr>
        </p:sp>
      </p:grpSp>
      <p:sp>
        <p:nvSpPr>
          <p:cNvPr id="67" name="Google Shape;67;p5"/>
          <p:cNvSpPr txBox="1">
            <a:spLocks noGrp="1"/>
          </p:cNvSpPr>
          <p:nvPr>
            <p:ph type="title"/>
          </p:nvPr>
        </p:nvSpPr>
        <p:spPr>
          <a:xfrm>
            <a:off x="1031425" y="1149725"/>
            <a:ext cx="5760300" cy="6807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68" name="Google Shape;68;p5"/>
          <p:cNvSpPr txBox="1">
            <a:spLocks noGrp="1"/>
          </p:cNvSpPr>
          <p:nvPr>
            <p:ph type="body" idx="1"/>
          </p:nvPr>
        </p:nvSpPr>
        <p:spPr>
          <a:xfrm>
            <a:off x="1031425" y="1777125"/>
            <a:ext cx="5760300" cy="2521200"/>
          </a:xfrm>
          <a:prstGeom prst="rect">
            <a:avLst/>
          </a:prstGeom>
        </p:spPr>
        <p:txBody>
          <a:bodyPr spcFirstLastPara="1" wrap="square" lIns="91425" tIns="91425" rIns="91425" bIns="91425" anchor="t" anchorCtr="0"/>
          <a:lstStyle>
            <a:lvl1pPr marL="457200" lvl="0" indent="-355600">
              <a:spcBef>
                <a:spcPts val="600"/>
              </a:spcBef>
              <a:spcAft>
                <a:spcPts val="0"/>
              </a:spcAft>
              <a:buSzPts val="20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55600">
              <a:spcBef>
                <a:spcPts val="0"/>
              </a:spcBef>
              <a:spcAft>
                <a:spcPts val="0"/>
              </a:spcAft>
              <a:buSzPts val="2000"/>
              <a:buChar char="⋄"/>
              <a:defRPr/>
            </a:lvl4pPr>
            <a:lvl5pPr marL="2286000" lvl="4" indent="-355600">
              <a:spcBef>
                <a:spcPts val="0"/>
              </a:spcBef>
              <a:spcAft>
                <a:spcPts val="0"/>
              </a:spcAft>
              <a:buSzPts val="2000"/>
              <a:buChar char="⋄"/>
              <a:defRPr/>
            </a:lvl5pPr>
            <a:lvl6pPr marL="2743200" lvl="5" indent="-355600">
              <a:spcBef>
                <a:spcPts val="0"/>
              </a:spcBef>
              <a:spcAft>
                <a:spcPts val="0"/>
              </a:spcAft>
              <a:buSzPts val="2000"/>
              <a:buChar char="⋄"/>
              <a:defRPr/>
            </a:lvl6pPr>
            <a:lvl7pPr marL="3200400" lvl="6" indent="-355600">
              <a:spcBef>
                <a:spcPts val="0"/>
              </a:spcBef>
              <a:spcAft>
                <a:spcPts val="0"/>
              </a:spcAft>
              <a:buSzPts val="2000"/>
              <a:buChar char="●"/>
              <a:defRPr/>
            </a:lvl7pPr>
            <a:lvl8pPr marL="3657600" lvl="7" indent="-355600">
              <a:spcBef>
                <a:spcPts val="0"/>
              </a:spcBef>
              <a:spcAft>
                <a:spcPts val="0"/>
              </a:spcAft>
              <a:buSzPts val="2000"/>
              <a:buChar char="○"/>
              <a:defRPr/>
            </a:lvl8pPr>
            <a:lvl9pPr marL="4114800" lvl="8" indent="-355600">
              <a:spcBef>
                <a:spcPts val="0"/>
              </a:spcBef>
              <a:spcAft>
                <a:spcPts val="0"/>
              </a:spcAft>
              <a:buSzPts val="2000"/>
              <a:buChar char="■"/>
              <a:defRPr/>
            </a:lvl9pPr>
          </a:lstStyle>
          <a:p>
            <a:endParaRPr/>
          </a:p>
        </p:txBody>
      </p:sp>
      <p:grpSp>
        <p:nvGrpSpPr>
          <p:cNvPr id="23" name="Google Shape;41;p4"/>
          <p:cNvGrpSpPr/>
          <p:nvPr userDrawn="1"/>
        </p:nvGrpSpPr>
        <p:grpSpPr>
          <a:xfrm>
            <a:off x="6288526" y="2185857"/>
            <a:ext cx="2855743" cy="3287729"/>
            <a:chOff x="6742959" y="2656118"/>
            <a:chExt cx="2400995" cy="2764191"/>
          </a:xfrm>
        </p:grpSpPr>
        <p:sp>
          <p:nvSpPr>
            <p:cNvPr id="24" name="Google Shape;42;p4"/>
            <p:cNvSpPr/>
            <p:nvPr/>
          </p:nvSpPr>
          <p:spPr>
            <a:xfrm rot="9208626" flipH="1">
              <a:off x="7126846" y="4464514"/>
              <a:ext cx="330536" cy="788337"/>
            </a:xfrm>
            <a:prstGeom prst="flowChartManualInput">
              <a:avLst/>
            </a:prstGeom>
            <a:solidFill>
              <a:srgbClr val="81D1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43;p4"/>
            <p:cNvSpPr/>
            <p:nvPr/>
          </p:nvSpPr>
          <p:spPr>
            <a:xfrm rot="9005823" flipH="1">
              <a:off x="8100987" y="3607763"/>
              <a:ext cx="640317" cy="1812546"/>
            </a:xfrm>
            <a:prstGeom prst="flowChartManualInput">
              <a:avLst/>
            </a:prstGeom>
            <a:solidFill>
              <a:srgbClr val="004C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44;p4"/>
            <p:cNvSpPr/>
            <p:nvPr/>
          </p:nvSpPr>
          <p:spPr>
            <a:xfrm rot="9208606" flipH="1">
              <a:off x="7672124" y="4414818"/>
              <a:ext cx="340516" cy="844139"/>
            </a:xfrm>
            <a:prstGeom prst="flowChartManualInput">
              <a:avLst/>
            </a:prstGeom>
            <a:solidFill>
              <a:srgbClr val="FDB9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45;p4"/>
            <p:cNvSpPr/>
            <p:nvPr/>
          </p:nvSpPr>
          <p:spPr>
            <a:xfrm rot="9208678" flipH="1">
              <a:off x="6742959" y="4604620"/>
              <a:ext cx="252004" cy="627156"/>
            </a:xfrm>
            <a:prstGeom prst="flowChartManualInput">
              <a:avLst/>
            </a:prstGeom>
            <a:solidFill>
              <a:srgbClr val="47C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46;p4"/>
            <p:cNvSpPr/>
            <p:nvPr/>
          </p:nvSpPr>
          <p:spPr>
            <a:xfrm>
              <a:off x="8289303" y="2656118"/>
              <a:ext cx="854651" cy="1929080"/>
            </a:xfrm>
            <a:custGeom>
              <a:avLst/>
              <a:gdLst/>
              <a:ahLst/>
              <a:cxnLst/>
              <a:rect l="l" t="t" r="r" b="b"/>
              <a:pathLst>
                <a:path w="37596" h="84860" extrusionOk="0">
                  <a:moveTo>
                    <a:pt x="19066" y="0"/>
                  </a:moveTo>
                  <a:lnTo>
                    <a:pt x="0" y="9130"/>
                  </a:lnTo>
                  <a:lnTo>
                    <a:pt x="37596" y="84860"/>
                  </a:lnTo>
                  <a:lnTo>
                    <a:pt x="37596" y="37328"/>
                  </a:lnTo>
                  <a:close/>
                </a:path>
              </a:pathLst>
            </a:custGeom>
            <a:solidFill>
              <a:srgbClr val="4BB5D9"/>
            </a:solidFill>
            <a:ln>
              <a:noFill/>
            </a:ln>
          </p:spPr>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70"/>
        <p:cNvGrpSpPr/>
        <p:nvPr/>
      </p:nvGrpSpPr>
      <p:grpSpPr>
        <a:xfrm>
          <a:off x="0" y="0"/>
          <a:ext cx="0" cy="0"/>
          <a:chOff x="0" y="0"/>
          <a:chExt cx="0" cy="0"/>
        </a:xfrm>
      </p:grpSpPr>
      <p:grpSp>
        <p:nvGrpSpPr>
          <p:cNvPr id="71" name="Google Shape;71;p6"/>
          <p:cNvGrpSpPr/>
          <p:nvPr userDrawn="1"/>
        </p:nvGrpSpPr>
        <p:grpSpPr>
          <a:xfrm>
            <a:off x="7073293" y="3352800"/>
            <a:ext cx="2060696" cy="2005110"/>
            <a:chOff x="7073293" y="3352800"/>
            <a:chExt cx="2060696" cy="2005110"/>
          </a:xfrm>
        </p:grpSpPr>
        <p:sp>
          <p:nvSpPr>
            <p:cNvPr id="72" name="Google Shape;72;p6"/>
            <p:cNvSpPr/>
            <p:nvPr/>
          </p:nvSpPr>
          <p:spPr>
            <a:xfrm rot="9208626" flipH="1">
              <a:off x="7420728" y="4548901"/>
              <a:ext cx="268530" cy="704303"/>
            </a:xfrm>
            <a:prstGeom prst="flowChartManualInput">
              <a:avLst/>
            </a:prstGeom>
            <a:solidFill>
              <a:srgbClr val="47C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6"/>
            <p:cNvSpPr/>
            <p:nvPr/>
          </p:nvSpPr>
          <p:spPr>
            <a:xfrm rot="9208633" flipH="1">
              <a:off x="8242347" y="3872621"/>
              <a:ext cx="579477" cy="1485289"/>
            </a:xfrm>
            <a:prstGeom prst="flowChartManualInput">
              <a:avLst/>
            </a:prstGeom>
            <a:solidFill>
              <a:srgbClr val="004C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6"/>
            <p:cNvSpPr/>
            <p:nvPr/>
          </p:nvSpPr>
          <p:spPr>
            <a:xfrm rot="9208606" flipH="1">
              <a:off x="7863986" y="4413685"/>
              <a:ext cx="334483" cy="850785"/>
            </a:xfrm>
            <a:prstGeom prst="flowChartManualInput">
              <a:avLst/>
            </a:prstGeom>
            <a:solidFill>
              <a:srgbClr val="FDB9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6"/>
            <p:cNvSpPr/>
            <p:nvPr/>
          </p:nvSpPr>
          <p:spPr>
            <a:xfrm rot="9208678" flipH="1">
              <a:off x="7073293" y="4683850"/>
              <a:ext cx="229660" cy="571018"/>
            </a:xfrm>
            <a:prstGeom prst="flowChartManualInput">
              <a:avLst/>
            </a:pr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6"/>
            <p:cNvSpPr/>
            <p:nvPr/>
          </p:nvSpPr>
          <p:spPr>
            <a:xfrm>
              <a:off x="8556784" y="3352800"/>
              <a:ext cx="577205" cy="1433134"/>
            </a:xfrm>
            <a:custGeom>
              <a:avLst/>
              <a:gdLst/>
              <a:ahLst/>
              <a:cxnLst/>
              <a:rect l="l" t="t" r="r" b="b"/>
              <a:pathLst>
                <a:path w="37596" h="84860" extrusionOk="0">
                  <a:moveTo>
                    <a:pt x="19066" y="0"/>
                  </a:moveTo>
                  <a:lnTo>
                    <a:pt x="0" y="9130"/>
                  </a:lnTo>
                  <a:lnTo>
                    <a:pt x="37596" y="84860"/>
                  </a:lnTo>
                  <a:lnTo>
                    <a:pt x="37596" y="37328"/>
                  </a:lnTo>
                  <a:close/>
                </a:path>
              </a:pathLst>
            </a:custGeom>
            <a:solidFill>
              <a:srgbClr val="3796BF"/>
            </a:solidFill>
            <a:ln>
              <a:noFill/>
            </a:ln>
          </p:spPr>
        </p:sp>
      </p:grpSp>
      <p:sp>
        <p:nvSpPr>
          <p:cNvPr id="83" name="Google Shape;83;p6"/>
          <p:cNvSpPr txBox="1">
            <a:spLocks noGrp="1"/>
          </p:cNvSpPr>
          <p:nvPr>
            <p:ph type="title"/>
          </p:nvPr>
        </p:nvSpPr>
        <p:spPr>
          <a:xfrm>
            <a:off x="1031425" y="1149725"/>
            <a:ext cx="5760300" cy="680700"/>
          </a:xfrm>
          <a:prstGeom prst="rect">
            <a:avLst/>
          </a:prstGeom>
        </p:spPr>
        <p:txBody>
          <a:bodyPr spcFirstLastPara="1" wrap="square" lIns="91425" tIns="91425" rIns="91425" bIns="91425" anchor="b"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84" name="Google Shape;84;p6"/>
          <p:cNvSpPr txBox="1">
            <a:spLocks noGrp="1"/>
          </p:cNvSpPr>
          <p:nvPr>
            <p:ph type="body" idx="1"/>
          </p:nvPr>
        </p:nvSpPr>
        <p:spPr>
          <a:xfrm>
            <a:off x="1031425" y="1860875"/>
            <a:ext cx="2796000" cy="30648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sp>
        <p:nvSpPr>
          <p:cNvPr id="85" name="Google Shape;85;p6"/>
          <p:cNvSpPr txBox="1">
            <a:spLocks noGrp="1"/>
          </p:cNvSpPr>
          <p:nvPr>
            <p:ph type="body" idx="2"/>
          </p:nvPr>
        </p:nvSpPr>
        <p:spPr>
          <a:xfrm>
            <a:off x="3995772" y="1860875"/>
            <a:ext cx="2796000" cy="30648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dirty="0"/>
          </a:p>
        </p:txBody>
      </p:sp>
      <p:sp>
        <p:nvSpPr>
          <p:cNvPr id="86" name="Google Shape;86;p6"/>
          <p:cNvSpPr txBox="1">
            <a:spLocks noGrp="1"/>
          </p:cNvSpPr>
          <p:nvPr>
            <p:ph type="sldNum" idx="12"/>
          </p:nvPr>
        </p:nvSpPr>
        <p:spPr>
          <a:xfrm>
            <a:off x="8556784" y="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grpSp>
        <p:nvGrpSpPr>
          <p:cNvPr id="18" name="Google Shape;61;p5"/>
          <p:cNvGrpSpPr/>
          <p:nvPr userDrawn="1"/>
        </p:nvGrpSpPr>
        <p:grpSpPr>
          <a:xfrm>
            <a:off x="-32" y="-228027"/>
            <a:ext cx="2163561" cy="1347300"/>
            <a:chOff x="-32" y="-215963"/>
            <a:chExt cx="2163561" cy="1347300"/>
          </a:xfrm>
        </p:grpSpPr>
        <p:sp>
          <p:nvSpPr>
            <p:cNvPr id="19" name="Google Shape;62;p5"/>
            <p:cNvSpPr/>
            <p:nvPr/>
          </p:nvSpPr>
          <p:spPr>
            <a:xfrm rot="-1591408" flipH="1">
              <a:off x="1362169" y="-63166"/>
              <a:ext cx="205103" cy="509980"/>
            </a:xfrm>
            <a:prstGeom prst="flowChartManualInput">
              <a:avLst/>
            </a:pr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3;p5"/>
            <p:cNvSpPr/>
            <p:nvPr/>
          </p:nvSpPr>
          <p:spPr>
            <a:xfrm rot="-1591371" flipH="1">
              <a:off x="239463" y="-151890"/>
              <a:ext cx="434754" cy="1080980"/>
            </a:xfrm>
            <a:prstGeom prst="flowChartManualInput">
              <a:avLst/>
            </a:prstGeom>
            <a:solidFill>
              <a:srgbClr val="FDB9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4;p5"/>
            <p:cNvSpPr/>
            <p:nvPr/>
          </p:nvSpPr>
          <p:spPr>
            <a:xfrm rot="-1591339" flipH="1">
              <a:off x="892401" y="-169347"/>
              <a:ext cx="504374" cy="1254067"/>
            </a:xfrm>
            <a:prstGeom prst="flowChartManualInput">
              <a:avLst/>
            </a:prstGeom>
            <a:solidFill>
              <a:srgbClr val="004C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65;p5"/>
            <p:cNvSpPr/>
            <p:nvPr/>
          </p:nvSpPr>
          <p:spPr>
            <a:xfrm rot="-1591322" flipH="1">
              <a:off x="1818452" y="-76292"/>
              <a:ext cx="229660" cy="571018"/>
            </a:xfrm>
            <a:prstGeom prst="flowChartManualInput">
              <a:avLst/>
            </a:pr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66;p5"/>
            <p:cNvSpPr/>
            <p:nvPr/>
          </p:nvSpPr>
          <p:spPr>
            <a:xfrm rot="10800000">
              <a:off x="-32" y="70725"/>
              <a:ext cx="380284" cy="858147"/>
            </a:xfrm>
            <a:custGeom>
              <a:avLst/>
              <a:gdLst/>
              <a:ahLst/>
              <a:cxnLst/>
              <a:rect l="l" t="t" r="r" b="b"/>
              <a:pathLst>
                <a:path w="37596" h="84860" extrusionOk="0">
                  <a:moveTo>
                    <a:pt x="19066" y="0"/>
                  </a:moveTo>
                  <a:lnTo>
                    <a:pt x="0" y="9130"/>
                  </a:lnTo>
                  <a:lnTo>
                    <a:pt x="37596" y="84860"/>
                  </a:lnTo>
                  <a:lnTo>
                    <a:pt x="37596" y="37328"/>
                  </a:lnTo>
                  <a:close/>
                </a:path>
              </a:pathLst>
            </a:custGeom>
            <a:solidFill>
              <a:srgbClr val="4BB5D9"/>
            </a:solidFill>
            <a:ln>
              <a:noFill/>
            </a:ln>
          </p:spPr>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87"/>
        <p:cNvGrpSpPr/>
        <p:nvPr/>
      </p:nvGrpSpPr>
      <p:grpSpPr>
        <a:xfrm>
          <a:off x="0" y="0"/>
          <a:ext cx="0" cy="0"/>
          <a:chOff x="0" y="0"/>
          <a:chExt cx="0" cy="0"/>
        </a:xfrm>
      </p:grpSpPr>
      <p:grpSp>
        <p:nvGrpSpPr>
          <p:cNvPr id="88" name="Google Shape;88;p7"/>
          <p:cNvGrpSpPr/>
          <p:nvPr/>
        </p:nvGrpSpPr>
        <p:grpSpPr>
          <a:xfrm>
            <a:off x="6791633" y="3181575"/>
            <a:ext cx="2352143" cy="2284388"/>
            <a:chOff x="6172200" y="2656118"/>
            <a:chExt cx="2971754" cy="2886151"/>
          </a:xfrm>
        </p:grpSpPr>
        <p:sp>
          <p:nvSpPr>
            <p:cNvPr id="89" name="Google Shape;89;p7"/>
            <p:cNvSpPr/>
            <p:nvPr/>
          </p:nvSpPr>
          <p:spPr>
            <a:xfrm rot="9208626" flipH="1">
              <a:off x="6704904" y="4110434"/>
              <a:ext cx="484232" cy="1204006"/>
            </a:xfrm>
            <a:prstGeom prst="flowChartManualInput">
              <a:avLst/>
            </a:prstGeom>
            <a:solidFill>
              <a:srgbClr val="47C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7"/>
            <p:cNvSpPr/>
            <p:nvPr/>
          </p:nvSpPr>
          <p:spPr>
            <a:xfrm rot="9208633" flipH="1">
              <a:off x="7804300" y="3279013"/>
              <a:ext cx="877624" cy="2182136"/>
            </a:xfrm>
            <a:prstGeom prst="flowChartManualInput">
              <a:avLst/>
            </a:prstGeom>
            <a:solidFill>
              <a:srgbClr val="004C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7"/>
            <p:cNvSpPr/>
            <p:nvPr/>
          </p:nvSpPr>
          <p:spPr>
            <a:xfrm rot="9208606" flipH="1">
              <a:off x="7481789" y="4276913"/>
              <a:ext cx="408796" cy="1016449"/>
            </a:xfrm>
            <a:prstGeom prst="flowChartManualInput">
              <a:avLst/>
            </a:prstGeom>
            <a:solidFill>
              <a:srgbClr val="FDB9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7"/>
            <p:cNvSpPr/>
            <p:nvPr/>
          </p:nvSpPr>
          <p:spPr>
            <a:xfrm rot="9208678" flipH="1">
              <a:off x="6287617" y="4657701"/>
              <a:ext cx="229660" cy="571018"/>
            </a:xfrm>
            <a:prstGeom prst="flowChartManualInput">
              <a:avLst/>
            </a:pr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7"/>
            <p:cNvSpPr/>
            <p:nvPr/>
          </p:nvSpPr>
          <p:spPr>
            <a:xfrm>
              <a:off x="8289303" y="2656118"/>
              <a:ext cx="854651" cy="1929080"/>
            </a:xfrm>
            <a:custGeom>
              <a:avLst/>
              <a:gdLst/>
              <a:ahLst/>
              <a:cxnLst/>
              <a:rect l="l" t="t" r="r" b="b"/>
              <a:pathLst>
                <a:path w="37596" h="84860" extrusionOk="0">
                  <a:moveTo>
                    <a:pt x="19066" y="0"/>
                  </a:moveTo>
                  <a:lnTo>
                    <a:pt x="0" y="9130"/>
                  </a:lnTo>
                  <a:lnTo>
                    <a:pt x="37596" y="84860"/>
                  </a:lnTo>
                  <a:lnTo>
                    <a:pt x="37596" y="37328"/>
                  </a:lnTo>
                  <a:close/>
                </a:path>
              </a:pathLst>
            </a:custGeom>
            <a:solidFill>
              <a:srgbClr val="3796BF"/>
            </a:solidFill>
            <a:ln>
              <a:noFill/>
            </a:ln>
          </p:spPr>
        </p:sp>
      </p:grpSp>
      <p:sp>
        <p:nvSpPr>
          <p:cNvPr id="100" name="Google Shape;100;p7"/>
          <p:cNvSpPr txBox="1">
            <a:spLocks noGrp="1"/>
          </p:cNvSpPr>
          <p:nvPr>
            <p:ph type="title"/>
          </p:nvPr>
        </p:nvSpPr>
        <p:spPr>
          <a:xfrm>
            <a:off x="1031425" y="1149725"/>
            <a:ext cx="6321000" cy="680700"/>
          </a:xfrm>
          <a:prstGeom prst="rect">
            <a:avLst/>
          </a:prstGeom>
        </p:spPr>
        <p:txBody>
          <a:bodyPr spcFirstLastPara="1" wrap="square" lIns="91425" tIns="91425" rIns="91425" bIns="91425" anchor="b" anchorCtr="0"/>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01" name="Google Shape;101;p7"/>
          <p:cNvSpPr txBox="1">
            <a:spLocks noGrp="1"/>
          </p:cNvSpPr>
          <p:nvPr>
            <p:ph type="body" idx="1"/>
          </p:nvPr>
        </p:nvSpPr>
        <p:spPr>
          <a:xfrm>
            <a:off x="1031425" y="1830425"/>
            <a:ext cx="2037600" cy="3095400"/>
          </a:xfrm>
          <a:prstGeom prst="rect">
            <a:avLst/>
          </a:prstGeom>
        </p:spPr>
        <p:txBody>
          <a:bodyPr spcFirstLastPara="1" wrap="square" lIns="91425" tIns="91425" rIns="91425" bIns="91425" anchor="t" anchorCtr="0"/>
          <a:lstStyle>
            <a:lvl1pPr marL="457200" lvl="0" indent="-330200" rtl="0">
              <a:spcBef>
                <a:spcPts val="600"/>
              </a:spcBef>
              <a:spcAft>
                <a:spcPts val="0"/>
              </a:spcAft>
              <a:buSzPts val="1600"/>
              <a:buChar char="»"/>
              <a:defRPr sz="1600"/>
            </a:lvl1pPr>
            <a:lvl2pPr marL="914400" lvl="1" indent="-330200" rtl="0">
              <a:spcBef>
                <a:spcPts val="0"/>
              </a:spcBef>
              <a:spcAft>
                <a:spcPts val="0"/>
              </a:spcAft>
              <a:buSzPts val="1600"/>
              <a:buChar char="⋄"/>
              <a:defRPr sz="1600"/>
            </a:lvl2pPr>
            <a:lvl3pPr marL="1371600" lvl="2" indent="-330200" rtl="0">
              <a:spcBef>
                <a:spcPts val="0"/>
              </a:spcBef>
              <a:spcAft>
                <a:spcPts val="0"/>
              </a:spcAft>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102" name="Google Shape;102;p7"/>
          <p:cNvSpPr txBox="1">
            <a:spLocks noGrp="1"/>
          </p:cNvSpPr>
          <p:nvPr>
            <p:ph type="body" idx="2"/>
          </p:nvPr>
        </p:nvSpPr>
        <p:spPr>
          <a:xfrm>
            <a:off x="3173275" y="1830425"/>
            <a:ext cx="2037600" cy="3095400"/>
          </a:xfrm>
          <a:prstGeom prst="rect">
            <a:avLst/>
          </a:prstGeom>
        </p:spPr>
        <p:txBody>
          <a:bodyPr spcFirstLastPara="1" wrap="square" lIns="91425" tIns="91425" rIns="91425" bIns="91425" anchor="t" anchorCtr="0"/>
          <a:lstStyle>
            <a:lvl1pPr marL="457200" lvl="0" indent="-330200" rtl="0">
              <a:spcBef>
                <a:spcPts val="600"/>
              </a:spcBef>
              <a:spcAft>
                <a:spcPts val="0"/>
              </a:spcAft>
              <a:buSzPts val="1600"/>
              <a:buChar char="»"/>
              <a:defRPr sz="1600"/>
            </a:lvl1pPr>
            <a:lvl2pPr marL="914400" lvl="1" indent="-330200" rtl="0">
              <a:spcBef>
                <a:spcPts val="0"/>
              </a:spcBef>
              <a:spcAft>
                <a:spcPts val="0"/>
              </a:spcAft>
              <a:buSzPts val="1600"/>
              <a:buChar char="⋄"/>
              <a:defRPr sz="1600"/>
            </a:lvl2pPr>
            <a:lvl3pPr marL="1371600" lvl="2" indent="-330200" rtl="0">
              <a:spcBef>
                <a:spcPts val="0"/>
              </a:spcBef>
              <a:spcAft>
                <a:spcPts val="0"/>
              </a:spcAft>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103" name="Google Shape;103;p7"/>
          <p:cNvSpPr txBox="1">
            <a:spLocks noGrp="1"/>
          </p:cNvSpPr>
          <p:nvPr>
            <p:ph type="body" idx="3"/>
          </p:nvPr>
        </p:nvSpPr>
        <p:spPr>
          <a:xfrm>
            <a:off x="5315125" y="1830425"/>
            <a:ext cx="2037600" cy="3095400"/>
          </a:xfrm>
          <a:prstGeom prst="rect">
            <a:avLst/>
          </a:prstGeom>
        </p:spPr>
        <p:txBody>
          <a:bodyPr spcFirstLastPara="1" wrap="square" lIns="91425" tIns="91425" rIns="91425" bIns="91425" anchor="t" anchorCtr="0"/>
          <a:lstStyle>
            <a:lvl1pPr marL="457200" lvl="0" indent="-330200" rtl="0">
              <a:spcBef>
                <a:spcPts val="600"/>
              </a:spcBef>
              <a:spcAft>
                <a:spcPts val="0"/>
              </a:spcAft>
              <a:buSzPts val="1600"/>
              <a:buChar char="»"/>
              <a:defRPr sz="1600"/>
            </a:lvl1pPr>
            <a:lvl2pPr marL="914400" lvl="1" indent="-330200" rtl="0">
              <a:spcBef>
                <a:spcPts val="0"/>
              </a:spcBef>
              <a:spcAft>
                <a:spcPts val="0"/>
              </a:spcAft>
              <a:buSzPts val="1600"/>
              <a:buChar char="⋄"/>
              <a:defRPr sz="1600"/>
            </a:lvl2pPr>
            <a:lvl3pPr marL="1371600" lvl="2" indent="-330200" rtl="0">
              <a:spcBef>
                <a:spcPts val="0"/>
              </a:spcBef>
              <a:spcAft>
                <a:spcPts val="0"/>
              </a:spcAft>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104" name="Google Shape;104;p7"/>
          <p:cNvSpPr txBox="1">
            <a:spLocks noGrp="1"/>
          </p:cNvSpPr>
          <p:nvPr>
            <p:ph type="sldNum" idx="12"/>
          </p:nvPr>
        </p:nvSpPr>
        <p:spPr>
          <a:xfrm>
            <a:off x="8556784" y="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grpSp>
        <p:nvGrpSpPr>
          <p:cNvPr id="19" name="Google Shape;61;p5"/>
          <p:cNvGrpSpPr/>
          <p:nvPr userDrawn="1"/>
        </p:nvGrpSpPr>
        <p:grpSpPr>
          <a:xfrm>
            <a:off x="-32" y="-228027"/>
            <a:ext cx="2163561" cy="1347300"/>
            <a:chOff x="-32" y="-215963"/>
            <a:chExt cx="2163561" cy="1347300"/>
          </a:xfrm>
        </p:grpSpPr>
        <p:sp>
          <p:nvSpPr>
            <p:cNvPr id="20" name="Google Shape;62;p5"/>
            <p:cNvSpPr/>
            <p:nvPr/>
          </p:nvSpPr>
          <p:spPr>
            <a:xfrm rot="-1591408" flipH="1">
              <a:off x="1362169" y="-63166"/>
              <a:ext cx="205103" cy="509980"/>
            </a:xfrm>
            <a:prstGeom prst="flowChartManualInput">
              <a:avLst/>
            </a:prstGeom>
            <a:solidFill>
              <a:srgbClr val="3796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3;p5"/>
            <p:cNvSpPr/>
            <p:nvPr/>
          </p:nvSpPr>
          <p:spPr>
            <a:xfrm rot="-1591371" flipH="1">
              <a:off x="239463" y="-151890"/>
              <a:ext cx="434754" cy="1080980"/>
            </a:xfrm>
            <a:prstGeom prst="flowChartManualInput">
              <a:avLst/>
            </a:prstGeom>
            <a:solidFill>
              <a:srgbClr val="FDB9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64;p5"/>
            <p:cNvSpPr/>
            <p:nvPr/>
          </p:nvSpPr>
          <p:spPr>
            <a:xfrm rot="-1591339" flipH="1">
              <a:off x="892401" y="-169347"/>
              <a:ext cx="504374" cy="1254067"/>
            </a:xfrm>
            <a:prstGeom prst="flowChartManualInput">
              <a:avLst/>
            </a:prstGeom>
            <a:solidFill>
              <a:srgbClr val="004C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65;p5"/>
            <p:cNvSpPr/>
            <p:nvPr/>
          </p:nvSpPr>
          <p:spPr>
            <a:xfrm rot="-1591322" flipH="1">
              <a:off x="1818452" y="-76292"/>
              <a:ext cx="229660" cy="571018"/>
            </a:xfrm>
            <a:prstGeom prst="flowChartManualInput">
              <a:avLst/>
            </a:prstGeom>
            <a:solidFill>
              <a:srgbClr val="4BB5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66;p5"/>
            <p:cNvSpPr/>
            <p:nvPr/>
          </p:nvSpPr>
          <p:spPr>
            <a:xfrm rot="10800000">
              <a:off x="-32" y="70725"/>
              <a:ext cx="380284" cy="858147"/>
            </a:xfrm>
            <a:custGeom>
              <a:avLst/>
              <a:gdLst/>
              <a:ahLst/>
              <a:cxnLst/>
              <a:rect l="l" t="t" r="r" b="b"/>
              <a:pathLst>
                <a:path w="37596" h="84860" extrusionOk="0">
                  <a:moveTo>
                    <a:pt x="19066" y="0"/>
                  </a:moveTo>
                  <a:lnTo>
                    <a:pt x="0" y="9130"/>
                  </a:lnTo>
                  <a:lnTo>
                    <a:pt x="37596" y="84860"/>
                  </a:lnTo>
                  <a:lnTo>
                    <a:pt x="37596" y="37328"/>
                  </a:lnTo>
                  <a:close/>
                </a:path>
              </a:pathLst>
            </a:custGeom>
            <a:solidFill>
              <a:srgbClr val="4BB5D9"/>
            </a:solidFill>
            <a:ln>
              <a:noFill/>
            </a:ln>
          </p:spPr>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31425" y="1149725"/>
            <a:ext cx="5760300" cy="6807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1pPr>
            <a:lvl2pPr lvl="1">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2pPr>
            <a:lvl3pPr lvl="2">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3pPr>
            <a:lvl4pPr lvl="3">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4pPr>
            <a:lvl5pPr lvl="4">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5pPr>
            <a:lvl6pPr lvl="5">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6pPr>
            <a:lvl7pPr lvl="6">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7pPr>
            <a:lvl8pPr lvl="7">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8pPr>
            <a:lvl9pPr lvl="8">
              <a:spcBef>
                <a:spcPts val="0"/>
              </a:spcBef>
              <a:spcAft>
                <a:spcPts val="0"/>
              </a:spcAft>
              <a:buClr>
                <a:srgbClr val="3796BF"/>
              </a:buClr>
              <a:buSzPts val="3000"/>
              <a:buFont typeface="Oswald"/>
              <a:buNone/>
              <a:defRPr sz="3000" b="1">
                <a:solidFill>
                  <a:srgbClr val="3796BF"/>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1031425" y="1777125"/>
            <a:ext cx="5760300" cy="2521200"/>
          </a:xfrm>
          <a:prstGeom prst="rect">
            <a:avLst/>
          </a:prstGeom>
          <a:noFill/>
          <a:ln>
            <a:noFill/>
          </a:ln>
        </p:spPr>
        <p:txBody>
          <a:bodyPr spcFirstLastPara="1" wrap="square" lIns="91425" tIns="91425" rIns="91425" bIns="91425" anchor="t" anchorCtr="0"/>
          <a:lstStyle>
            <a:lvl1pPr marL="457200" lvl="0" indent="-355600">
              <a:spcBef>
                <a:spcPts val="600"/>
              </a:spcBef>
              <a:spcAft>
                <a:spcPts val="0"/>
              </a:spcAft>
              <a:buClr>
                <a:srgbClr val="4BB5D9"/>
              </a:buClr>
              <a:buSzPts val="2000"/>
              <a:buFont typeface="Roboto Condensed"/>
              <a:buChar char="»"/>
              <a:defRPr sz="2000">
                <a:solidFill>
                  <a:srgbClr val="607896"/>
                </a:solidFill>
                <a:latin typeface="Roboto Condensed"/>
                <a:ea typeface="Roboto Condensed"/>
                <a:cs typeface="Roboto Condensed"/>
                <a:sym typeface="Roboto Condensed"/>
              </a:defRPr>
            </a:lvl1pPr>
            <a:lvl2pPr marL="914400" lvl="1" indent="-355600">
              <a:spcBef>
                <a:spcPts val="0"/>
              </a:spcBef>
              <a:spcAft>
                <a:spcPts val="0"/>
              </a:spcAft>
              <a:buClr>
                <a:srgbClr val="4BB5D9"/>
              </a:buClr>
              <a:buSzPts val="2000"/>
              <a:buFont typeface="Roboto Condensed"/>
              <a:buChar char="⋄"/>
              <a:defRPr sz="2000">
                <a:solidFill>
                  <a:srgbClr val="607896"/>
                </a:solidFill>
                <a:latin typeface="Roboto Condensed"/>
                <a:ea typeface="Roboto Condensed"/>
                <a:cs typeface="Roboto Condensed"/>
                <a:sym typeface="Roboto Condensed"/>
              </a:defRPr>
            </a:lvl2pPr>
            <a:lvl3pPr marL="1371600" lvl="2"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3pPr>
            <a:lvl4pPr marL="1828800" lvl="3"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4pPr>
            <a:lvl5pPr marL="2286000" lvl="4"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5pPr>
            <a:lvl6pPr marL="2743200" lvl="5"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6pPr>
            <a:lvl7pPr marL="3200400" lvl="6"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7pPr>
            <a:lvl8pPr marL="3657600" lvl="7"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8pPr>
            <a:lvl9pPr marL="4114800" lvl="8" indent="-355600">
              <a:spcBef>
                <a:spcPts val="0"/>
              </a:spcBef>
              <a:spcAft>
                <a:spcPts val="0"/>
              </a:spcAft>
              <a:buClr>
                <a:srgbClr val="607896"/>
              </a:buClr>
              <a:buSzPts val="2000"/>
              <a:buFont typeface="Roboto Condensed"/>
              <a:buChar char="■"/>
              <a:defRPr sz="2000">
                <a:solidFill>
                  <a:srgbClr val="607896"/>
                </a:solidFill>
                <a:latin typeface="Roboto Condensed"/>
                <a:ea typeface="Roboto Condensed"/>
                <a:cs typeface="Roboto Condensed"/>
                <a:sym typeface="Roboto Condensed"/>
              </a:defRPr>
            </a:lvl9pPr>
          </a:lstStyle>
          <a:p>
            <a:endParaRPr/>
          </a:p>
        </p:txBody>
      </p:sp>
      <p:sp>
        <p:nvSpPr>
          <p:cNvPr id="8" name="Google Shape;8;p1"/>
          <p:cNvSpPr txBox="1">
            <a:spLocks noGrp="1"/>
          </p:cNvSpPr>
          <p:nvPr>
            <p:ph type="sldNum" idx="12"/>
          </p:nvPr>
        </p:nvSpPr>
        <p:spPr>
          <a:xfrm>
            <a:off x="8595300" y="36609"/>
            <a:ext cx="548700" cy="393600"/>
          </a:xfrm>
          <a:prstGeom prst="rect">
            <a:avLst/>
          </a:prstGeom>
          <a:noFill/>
          <a:ln>
            <a:noFill/>
          </a:ln>
        </p:spPr>
        <p:txBody>
          <a:bodyPr spcFirstLastPara="1" wrap="square" lIns="91425" tIns="91425" rIns="91425" bIns="91425" anchor="t" anchorCtr="0">
            <a:noAutofit/>
          </a:bodyPr>
          <a:lstStyle>
            <a:lvl1pPr lvl="0" algn="r">
              <a:buNone/>
              <a:defRPr sz="1300">
                <a:solidFill>
                  <a:srgbClr val="4BB5D9"/>
                </a:solidFill>
                <a:latin typeface="Roboto Condensed"/>
                <a:ea typeface="Roboto Condensed"/>
                <a:cs typeface="Roboto Condensed"/>
                <a:sym typeface="Roboto Condensed"/>
              </a:defRPr>
            </a:lvl1pPr>
            <a:lvl2pPr lvl="1" algn="r">
              <a:buNone/>
              <a:defRPr sz="1300">
                <a:solidFill>
                  <a:srgbClr val="4BB5D9"/>
                </a:solidFill>
                <a:latin typeface="Roboto Condensed"/>
                <a:ea typeface="Roboto Condensed"/>
                <a:cs typeface="Roboto Condensed"/>
                <a:sym typeface="Roboto Condensed"/>
              </a:defRPr>
            </a:lvl2pPr>
            <a:lvl3pPr lvl="2" algn="r">
              <a:buNone/>
              <a:defRPr sz="1300">
                <a:solidFill>
                  <a:srgbClr val="4BB5D9"/>
                </a:solidFill>
                <a:latin typeface="Roboto Condensed"/>
                <a:ea typeface="Roboto Condensed"/>
                <a:cs typeface="Roboto Condensed"/>
                <a:sym typeface="Roboto Condensed"/>
              </a:defRPr>
            </a:lvl3pPr>
            <a:lvl4pPr lvl="3" algn="r">
              <a:buNone/>
              <a:defRPr sz="1300">
                <a:solidFill>
                  <a:srgbClr val="4BB5D9"/>
                </a:solidFill>
                <a:latin typeface="Roboto Condensed"/>
                <a:ea typeface="Roboto Condensed"/>
                <a:cs typeface="Roboto Condensed"/>
                <a:sym typeface="Roboto Condensed"/>
              </a:defRPr>
            </a:lvl4pPr>
            <a:lvl5pPr lvl="4" algn="r">
              <a:buNone/>
              <a:defRPr sz="1300">
                <a:solidFill>
                  <a:srgbClr val="4BB5D9"/>
                </a:solidFill>
                <a:latin typeface="Roboto Condensed"/>
                <a:ea typeface="Roboto Condensed"/>
                <a:cs typeface="Roboto Condensed"/>
                <a:sym typeface="Roboto Condensed"/>
              </a:defRPr>
            </a:lvl5pPr>
            <a:lvl6pPr lvl="5" algn="r">
              <a:buNone/>
              <a:defRPr sz="1300">
                <a:solidFill>
                  <a:srgbClr val="4BB5D9"/>
                </a:solidFill>
                <a:latin typeface="Roboto Condensed"/>
                <a:ea typeface="Roboto Condensed"/>
                <a:cs typeface="Roboto Condensed"/>
                <a:sym typeface="Roboto Condensed"/>
              </a:defRPr>
            </a:lvl6pPr>
            <a:lvl7pPr lvl="6" algn="r">
              <a:buNone/>
              <a:defRPr sz="1300">
                <a:solidFill>
                  <a:srgbClr val="4BB5D9"/>
                </a:solidFill>
                <a:latin typeface="Roboto Condensed"/>
                <a:ea typeface="Roboto Condensed"/>
                <a:cs typeface="Roboto Condensed"/>
                <a:sym typeface="Roboto Condensed"/>
              </a:defRPr>
            </a:lvl7pPr>
            <a:lvl8pPr lvl="7" algn="r">
              <a:buNone/>
              <a:defRPr sz="1300">
                <a:solidFill>
                  <a:srgbClr val="4BB5D9"/>
                </a:solidFill>
                <a:latin typeface="Roboto Condensed"/>
                <a:ea typeface="Roboto Condensed"/>
                <a:cs typeface="Roboto Condensed"/>
                <a:sym typeface="Roboto Condensed"/>
              </a:defRPr>
            </a:lvl8pPr>
            <a:lvl9pPr lvl="8" algn="r">
              <a:buNone/>
              <a:defRPr sz="1300">
                <a:solidFill>
                  <a:srgbClr val="4BB5D9"/>
                </a:solidFill>
                <a:latin typeface="Roboto Condensed"/>
                <a:ea typeface="Roboto Condensed"/>
                <a:cs typeface="Roboto Condensed"/>
                <a:sym typeface="Roboto Condensed"/>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udentloans.gov/myDirectLoan/repaymentEstimator.action?_ga=2.192470632.355586104.1554307635-1244899555.1553898557"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hyperlink" Target="https://studentloanhero.com/featured/how-student-loan-interest-work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nerdwallet.com/blog/credit-cards/choose-student-credit-card/"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equifax.com/personal/understanding-credit/"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hyperlink" Target="https://www.creditkarma.com/advice/i/hard-credit-inquiries-and-soft-credit-inquirie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moneyunder30.com/soft-pull-vs-hard-pul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seattleu.edu/business/centers-and-programs/low-income-tax-prep/"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nerdwallet.com/blog/loans/best-budgeting-apps-grads/"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nerdwallet.com/blog/loans/best-budgeting-apps-grads/"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www.nerdwallet.com/" TargetMode="External"/><Relationship Id="rId3" Type="http://schemas.openxmlformats.org/officeDocument/2006/relationships/hyperlink" Target="https://studentaid.ed.gov/sa/repay-loans" TargetMode="External"/><Relationship Id="rId7" Type="http://schemas.openxmlformats.org/officeDocument/2006/relationships/hyperlink" Target="https://www.creditkarma.com/"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ww.cashcourse.org/" TargetMode="External"/><Relationship Id="rId5" Type="http://schemas.openxmlformats.org/officeDocument/2006/relationships/hyperlink" Target="https://nslds.ed.gov/nslds/nslds_SA/" TargetMode="External"/><Relationship Id="rId4" Type="http://schemas.openxmlformats.org/officeDocument/2006/relationships/hyperlink" Target="https://studentaid.ed.gov/sa/types/loans" TargetMode="External"/><Relationship Id="rId9" Type="http://schemas.openxmlformats.org/officeDocument/2006/relationships/hyperlink" Target="http://www.seattleu.edu/persistenc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www.nslds.ed.gov/"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nslds.ed.gov/"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studentaid.ed.gov/sa/repay-loans/understand/plan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Shape 166"/>
        <p:cNvGrpSpPr/>
        <p:nvPr/>
      </p:nvGrpSpPr>
      <p:grpSpPr>
        <a:xfrm>
          <a:off x="0" y="0"/>
          <a:ext cx="0" cy="0"/>
          <a:chOff x="0" y="0"/>
          <a:chExt cx="0" cy="0"/>
        </a:xfrm>
      </p:grpSpPr>
      <p:sp>
        <p:nvSpPr>
          <p:cNvPr id="167" name="Google Shape;167;p12"/>
          <p:cNvSpPr txBox="1">
            <a:spLocks noGrp="1"/>
          </p:cNvSpPr>
          <p:nvPr>
            <p:ph type="ctrTitle"/>
          </p:nvPr>
        </p:nvSpPr>
        <p:spPr>
          <a:xfrm>
            <a:off x="1199079" y="1382202"/>
            <a:ext cx="6345383" cy="2614309"/>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dirty="0" smtClean="0"/>
              <a:t>FINANCIAL LITERACY</a:t>
            </a:r>
            <a:r>
              <a:rPr lang="en" dirty="0" smtClean="0"/>
              <a:t> </a:t>
            </a:r>
            <a:r>
              <a:rPr lang="en" dirty="0" smtClean="0"/>
              <a:t>FOR </a:t>
            </a:r>
            <a:r>
              <a:rPr lang="en" dirty="0" smtClean="0"/>
              <a:t>REDHAWKS</a:t>
            </a:r>
            <a:endParaRP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0364" y="196801"/>
            <a:ext cx="6396420" cy="680700"/>
          </a:xfrm>
        </p:spPr>
        <p:txBody>
          <a:bodyPr/>
          <a:lstStyle/>
          <a:p>
            <a:r>
              <a:rPr lang="en-US" sz="3600" dirty="0" smtClean="0"/>
              <a:t>Income Based Repayment</a:t>
            </a:r>
            <a:endParaRPr lang="en-US" sz="3600" dirty="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10</a:t>
            </a:fld>
            <a:endParaRPr lang="en"/>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966" y="913489"/>
            <a:ext cx="7868476" cy="40750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055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6451" y="53251"/>
            <a:ext cx="2249914" cy="680700"/>
          </a:xfrm>
        </p:spPr>
        <p:txBody>
          <a:bodyPr/>
          <a:lstStyle/>
          <a:p>
            <a:r>
              <a:rPr lang="en-US" sz="3600" dirty="0" smtClean="0"/>
              <a:t>Example</a:t>
            </a:r>
            <a:endParaRPr lang="en-US" sz="3600" dirty="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11</a:t>
            </a:fld>
            <a:endParaRPr lang="en"/>
          </a:p>
        </p:txBody>
      </p:sp>
      <p:sp>
        <p:nvSpPr>
          <p:cNvPr id="6" name="TextBox 5"/>
          <p:cNvSpPr txBox="1"/>
          <p:nvPr/>
        </p:nvSpPr>
        <p:spPr>
          <a:xfrm>
            <a:off x="1823614" y="664182"/>
            <a:ext cx="7055343" cy="523220"/>
          </a:xfrm>
          <a:prstGeom prst="rect">
            <a:avLst/>
          </a:prstGeom>
          <a:noFill/>
        </p:spPr>
        <p:txBody>
          <a:bodyPr wrap="square">
            <a:spAutoFit/>
          </a:bodyPr>
          <a:lstStyle/>
          <a:p>
            <a:pPr>
              <a:defRPr/>
            </a:pPr>
            <a:r>
              <a:rPr lang="en-US" dirty="0" smtClean="0">
                <a:latin typeface="Franklin Gothic Demi" panose="020B0703020102020204" pitchFamily="34" charset="0"/>
              </a:rPr>
              <a:t>Rudy </a:t>
            </a:r>
            <a:r>
              <a:rPr lang="en-US" dirty="0" err="1" smtClean="0">
                <a:latin typeface="Franklin Gothic Demi" panose="020B0703020102020204" pitchFamily="34" charset="0"/>
              </a:rPr>
              <a:t>Redhawk</a:t>
            </a:r>
            <a:r>
              <a:rPr lang="en-US" dirty="0" smtClean="0">
                <a:latin typeface="Franklin Gothic Demi" panose="020B0703020102020204" pitchFamily="34" charset="0"/>
              </a:rPr>
              <a:t> has </a:t>
            </a:r>
            <a:r>
              <a:rPr lang="en-US" dirty="0">
                <a:latin typeface="Franklin Gothic Demi" panose="020B0703020102020204" pitchFamily="34" charset="0"/>
              </a:rPr>
              <a:t>$40,000 in Direct Loan debt, </a:t>
            </a:r>
            <a:r>
              <a:rPr lang="en-US" dirty="0" smtClean="0">
                <a:latin typeface="Franklin Gothic Demi" panose="020B0703020102020204" pitchFamily="34" charset="0"/>
              </a:rPr>
              <a:t>with </a:t>
            </a:r>
            <a:r>
              <a:rPr lang="en-US" dirty="0">
                <a:latin typeface="Franklin Gothic Demi" panose="020B0703020102020204" pitchFamily="34" charset="0"/>
              </a:rPr>
              <a:t>a </a:t>
            </a:r>
            <a:r>
              <a:rPr lang="en-US" dirty="0" smtClean="0">
                <a:latin typeface="Franklin Gothic Demi" panose="020B0703020102020204" pitchFamily="34" charset="0"/>
              </a:rPr>
              <a:t>6.00% </a:t>
            </a:r>
            <a:r>
              <a:rPr lang="en-US" dirty="0">
                <a:latin typeface="Franklin Gothic Demi" panose="020B0703020102020204" pitchFamily="34" charset="0"/>
              </a:rPr>
              <a:t>interest rate. His income is $35,000, he is single, </a:t>
            </a:r>
            <a:r>
              <a:rPr lang="en-US" dirty="0" smtClean="0">
                <a:latin typeface="Franklin Gothic Demi" panose="020B0703020102020204" pitchFamily="34" charset="0"/>
              </a:rPr>
              <a:t>and </a:t>
            </a:r>
            <a:r>
              <a:rPr lang="en-US" dirty="0">
                <a:latin typeface="Franklin Gothic Demi" panose="020B0703020102020204" pitchFamily="34" charset="0"/>
              </a:rPr>
              <a:t>lives in Colorado</a:t>
            </a:r>
            <a:r>
              <a:rPr lang="en-US" dirty="0" smtClean="0">
                <a:latin typeface="Franklin Gothic Demi" panose="020B0703020102020204" pitchFamily="34" charset="0"/>
              </a:rPr>
              <a:t>. </a:t>
            </a:r>
            <a:r>
              <a:rPr lang="en-US" dirty="0">
                <a:latin typeface="Franklin Gothic Demi" panose="020B0703020102020204" pitchFamily="34" charset="0"/>
              </a:rPr>
              <a:t>His income </a:t>
            </a:r>
            <a:r>
              <a:rPr lang="en-US" dirty="0" smtClean="0">
                <a:latin typeface="Franklin Gothic Demi" panose="020B0703020102020204" pitchFamily="34" charset="0"/>
              </a:rPr>
              <a:t>increases </a:t>
            </a:r>
            <a:r>
              <a:rPr lang="en-US" dirty="0">
                <a:latin typeface="Franklin Gothic Demi" panose="020B0703020102020204" pitchFamily="34" charset="0"/>
              </a:rPr>
              <a:t>5% per year.</a:t>
            </a:r>
          </a:p>
        </p:txBody>
      </p:sp>
      <p:graphicFrame>
        <p:nvGraphicFramePr>
          <p:cNvPr id="7" name="Table 6"/>
          <p:cNvGraphicFramePr>
            <a:graphicFrameLocks noGrp="1"/>
          </p:cNvGraphicFramePr>
          <p:nvPr>
            <p:extLst>
              <p:ext uri="{D42A27DB-BD31-4B8C-83A1-F6EECF244321}">
                <p14:modId xmlns:p14="http://schemas.microsoft.com/office/powerpoint/2010/main" val="356725584"/>
              </p:ext>
            </p:extLst>
          </p:nvPr>
        </p:nvGraphicFramePr>
        <p:xfrm>
          <a:off x="332269" y="1220776"/>
          <a:ext cx="8546688" cy="3669177"/>
        </p:xfrm>
        <a:graphic>
          <a:graphicData uri="http://schemas.openxmlformats.org/drawingml/2006/table">
            <a:tbl>
              <a:tblPr firstRow="1" bandRow="1">
                <a:tableStyleId>{00A15C55-8517-42AA-B614-E9B94910E393}</a:tableStyleId>
              </a:tblPr>
              <a:tblGrid>
                <a:gridCol w="2562153">
                  <a:extLst>
                    <a:ext uri="{9D8B030D-6E8A-4147-A177-3AD203B41FA5}">
                      <a16:colId xmlns:a16="http://schemas.microsoft.com/office/drawing/2014/main" val="20000"/>
                    </a:ext>
                  </a:extLst>
                </a:gridCol>
                <a:gridCol w="1247310">
                  <a:extLst>
                    <a:ext uri="{9D8B030D-6E8A-4147-A177-3AD203B41FA5}">
                      <a16:colId xmlns:a16="http://schemas.microsoft.com/office/drawing/2014/main" val="20001"/>
                    </a:ext>
                  </a:extLst>
                </a:gridCol>
                <a:gridCol w="1240290">
                  <a:extLst>
                    <a:ext uri="{9D8B030D-6E8A-4147-A177-3AD203B41FA5}">
                      <a16:colId xmlns:a16="http://schemas.microsoft.com/office/drawing/2014/main" val="20002"/>
                    </a:ext>
                  </a:extLst>
                </a:gridCol>
                <a:gridCol w="1892857">
                  <a:extLst>
                    <a:ext uri="{9D8B030D-6E8A-4147-A177-3AD203B41FA5}">
                      <a16:colId xmlns:a16="http://schemas.microsoft.com/office/drawing/2014/main" val="20003"/>
                    </a:ext>
                  </a:extLst>
                </a:gridCol>
                <a:gridCol w="1604078">
                  <a:extLst>
                    <a:ext uri="{9D8B030D-6E8A-4147-A177-3AD203B41FA5}">
                      <a16:colId xmlns:a16="http://schemas.microsoft.com/office/drawing/2014/main" val="20004"/>
                    </a:ext>
                  </a:extLst>
                </a:gridCol>
              </a:tblGrid>
              <a:tr h="499129">
                <a:tc>
                  <a:txBody>
                    <a:bodyPr/>
                    <a:lstStyle/>
                    <a:p>
                      <a:r>
                        <a:rPr lang="en-US" sz="1600" dirty="0" smtClean="0">
                          <a:solidFill>
                            <a:srgbClr val="004C97"/>
                          </a:solidFill>
                          <a:latin typeface="+mj-lt"/>
                          <a:cs typeface="Arial"/>
                        </a:rPr>
                        <a:t>Repayment Plan</a:t>
                      </a:r>
                      <a:endParaRPr lang="en-US" sz="1600" dirty="0">
                        <a:solidFill>
                          <a:srgbClr val="004C97"/>
                        </a:solidFill>
                        <a:latin typeface="+mj-lt"/>
                        <a:cs typeface="Arial"/>
                      </a:endParaRPr>
                    </a:p>
                  </a:txBody>
                  <a:tcPr marL="91443" marR="91443" marT="45728" marB="45728">
                    <a:solidFill>
                      <a:srgbClr val="FDB913"/>
                    </a:solidFill>
                  </a:tcPr>
                </a:tc>
                <a:tc>
                  <a:txBody>
                    <a:bodyPr/>
                    <a:lstStyle/>
                    <a:p>
                      <a:r>
                        <a:rPr lang="en-US" sz="1600" dirty="0" smtClean="0">
                          <a:solidFill>
                            <a:srgbClr val="004C97"/>
                          </a:solidFill>
                          <a:latin typeface="+mj-lt"/>
                          <a:cs typeface="Arial"/>
                        </a:rPr>
                        <a:t>Initial Payment</a:t>
                      </a:r>
                      <a:endParaRPr lang="en-US" sz="1600" dirty="0">
                        <a:solidFill>
                          <a:srgbClr val="004C97"/>
                        </a:solidFill>
                        <a:latin typeface="+mj-lt"/>
                        <a:cs typeface="Arial"/>
                      </a:endParaRPr>
                    </a:p>
                  </a:txBody>
                  <a:tcPr marL="91443" marR="91443" marT="45728" marB="45728">
                    <a:solidFill>
                      <a:srgbClr val="FDB913"/>
                    </a:solidFill>
                  </a:tcPr>
                </a:tc>
                <a:tc>
                  <a:txBody>
                    <a:bodyPr/>
                    <a:lstStyle/>
                    <a:p>
                      <a:r>
                        <a:rPr lang="en-US" sz="1600" dirty="0" smtClean="0">
                          <a:solidFill>
                            <a:srgbClr val="004C97"/>
                          </a:solidFill>
                          <a:latin typeface="+mj-lt"/>
                          <a:cs typeface="Arial"/>
                        </a:rPr>
                        <a:t>Final Payment</a:t>
                      </a:r>
                      <a:endParaRPr lang="en-US" sz="1600" dirty="0">
                        <a:solidFill>
                          <a:srgbClr val="004C97"/>
                        </a:solidFill>
                        <a:latin typeface="+mj-lt"/>
                        <a:cs typeface="Arial"/>
                      </a:endParaRPr>
                    </a:p>
                  </a:txBody>
                  <a:tcPr marL="91443" marR="91443" marT="45728" marB="45728">
                    <a:solidFill>
                      <a:srgbClr val="FDB913"/>
                    </a:solidFill>
                  </a:tcPr>
                </a:tc>
                <a:tc>
                  <a:txBody>
                    <a:bodyPr/>
                    <a:lstStyle/>
                    <a:p>
                      <a:r>
                        <a:rPr lang="en-US" sz="1600" dirty="0" smtClean="0">
                          <a:solidFill>
                            <a:srgbClr val="004C97"/>
                          </a:solidFill>
                          <a:latin typeface="+mj-lt"/>
                          <a:cs typeface="Arial"/>
                        </a:rPr>
                        <a:t>Time to Repay</a:t>
                      </a:r>
                      <a:endParaRPr lang="en-US" sz="1600" dirty="0">
                        <a:solidFill>
                          <a:srgbClr val="004C97"/>
                        </a:solidFill>
                        <a:latin typeface="+mj-lt"/>
                        <a:cs typeface="Arial"/>
                      </a:endParaRPr>
                    </a:p>
                  </a:txBody>
                  <a:tcPr marL="91443" marR="91443" marT="45728" marB="45728">
                    <a:solidFill>
                      <a:srgbClr val="FDB913"/>
                    </a:solidFill>
                  </a:tcPr>
                </a:tc>
                <a:tc>
                  <a:txBody>
                    <a:bodyPr/>
                    <a:lstStyle/>
                    <a:p>
                      <a:r>
                        <a:rPr lang="en-US" sz="1600" dirty="0" smtClean="0">
                          <a:solidFill>
                            <a:srgbClr val="004C97"/>
                          </a:solidFill>
                          <a:latin typeface="+mj-lt"/>
                          <a:cs typeface="Arial"/>
                        </a:rPr>
                        <a:t>Total Paid</a:t>
                      </a:r>
                      <a:endParaRPr lang="en-US" sz="1600" dirty="0">
                        <a:solidFill>
                          <a:srgbClr val="004C97"/>
                        </a:solidFill>
                        <a:latin typeface="+mj-lt"/>
                        <a:cs typeface="Arial"/>
                      </a:endParaRPr>
                    </a:p>
                  </a:txBody>
                  <a:tcPr marL="91443" marR="91443" marT="45728" marB="45728">
                    <a:solidFill>
                      <a:srgbClr val="FDB913"/>
                    </a:solidFill>
                  </a:tcPr>
                </a:tc>
                <a:extLst>
                  <a:ext uri="{0D108BD9-81ED-4DB2-BD59-A6C34878D82A}">
                    <a16:rowId xmlns:a16="http://schemas.microsoft.com/office/drawing/2014/main" val="10000"/>
                  </a:ext>
                </a:extLst>
              </a:tr>
              <a:tr h="288975">
                <a:tc>
                  <a:txBody>
                    <a:bodyPr/>
                    <a:lstStyle/>
                    <a:p>
                      <a:r>
                        <a:rPr lang="en-US" sz="1600" b="0" i="0" dirty="0" smtClean="0">
                          <a:latin typeface="+mj-lt"/>
                          <a:cs typeface="Arial"/>
                        </a:rPr>
                        <a:t>Standard</a:t>
                      </a:r>
                      <a:endParaRPr lang="en-US" sz="1600" b="0" i="0" dirty="0">
                        <a:latin typeface="+mj-lt"/>
                        <a:cs typeface="Arial"/>
                      </a:endParaRPr>
                    </a:p>
                  </a:txBody>
                  <a:tcPr marL="91443" marR="91443" marT="45728" marB="45728"/>
                </a:tc>
                <a:tc>
                  <a:txBody>
                    <a:bodyPr/>
                    <a:lstStyle/>
                    <a:p>
                      <a:r>
                        <a:rPr lang="en-US" sz="1600" dirty="0" smtClean="0">
                          <a:latin typeface="+mj-lt"/>
                        </a:rPr>
                        <a:t>$444</a:t>
                      </a:r>
                      <a:endParaRPr lang="en-US" sz="1600" dirty="0">
                        <a:latin typeface="+mj-lt"/>
                      </a:endParaRPr>
                    </a:p>
                  </a:txBody>
                  <a:tcPr marL="91443" marR="91443" marT="45728" marB="45728"/>
                </a:tc>
                <a:tc>
                  <a:txBody>
                    <a:bodyPr/>
                    <a:lstStyle/>
                    <a:p>
                      <a:r>
                        <a:rPr lang="en-US" sz="1600" dirty="0" smtClean="0">
                          <a:latin typeface="+mj-lt"/>
                        </a:rPr>
                        <a:t>$444</a:t>
                      </a:r>
                      <a:endParaRPr lang="en-US" sz="1600" dirty="0">
                        <a:latin typeface="+mj-lt"/>
                      </a:endParaRPr>
                    </a:p>
                  </a:txBody>
                  <a:tcPr marL="91443" marR="91443" marT="45728" marB="45728"/>
                </a:tc>
                <a:tc>
                  <a:txBody>
                    <a:bodyPr/>
                    <a:lstStyle/>
                    <a:p>
                      <a:r>
                        <a:rPr lang="en-US" sz="1600" dirty="0" smtClean="0">
                          <a:latin typeface="+mj-lt"/>
                        </a:rPr>
                        <a:t>10 years</a:t>
                      </a:r>
                      <a:endParaRPr lang="en-US" sz="1600" dirty="0">
                        <a:latin typeface="+mj-lt"/>
                      </a:endParaRPr>
                    </a:p>
                  </a:txBody>
                  <a:tcPr marL="91443" marR="91443" marT="45728" marB="45728"/>
                </a:tc>
                <a:tc>
                  <a:txBody>
                    <a:bodyPr/>
                    <a:lstStyle/>
                    <a:p>
                      <a:r>
                        <a:rPr lang="en-US" sz="1600" dirty="0" smtClean="0">
                          <a:latin typeface="+mj-lt"/>
                        </a:rPr>
                        <a:t>$53,290</a:t>
                      </a:r>
                      <a:endParaRPr lang="en-US" sz="1600" dirty="0">
                        <a:latin typeface="+mj-lt"/>
                      </a:endParaRPr>
                    </a:p>
                  </a:txBody>
                  <a:tcPr marL="91443" marR="91443" marT="45728" marB="45728"/>
                </a:tc>
                <a:extLst>
                  <a:ext uri="{0D108BD9-81ED-4DB2-BD59-A6C34878D82A}">
                    <a16:rowId xmlns:a16="http://schemas.microsoft.com/office/drawing/2014/main" val="10001"/>
                  </a:ext>
                </a:extLst>
              </a:tr>
              <a:tr h="288975">
                <a:tc>
                  <a:txBody>
                    <a:bodyPr/>
                    <a:lstStyle/>
                    <a:p>
                      <a:r>
                        <a:rPr lang="en-US" sz="1600" b="0" i="0" dirty="0" smtClean="0">
                          <a:latin typeface="+mj-lt"/>
                          <a:cs typeface="Arial"/>
                        </a:rPr>
                        <a:t>Graduated</a:t>
                      </a:r>
                      <a:endParaRPr lang="en-US" sz="1600" b="0" i="0" dirty="0">
                        <a:latin typeface="+mj-lt"/>
                        <a:cs typeface="Arial"/>
                      </a:endParaRPr>
                    </a:p>
                  </a:txBody>
                  <a:tcPr marL="91443" marR="91443" marT="45728" marB="45728"/>
                </a:tc>
                <a:tc>
                  <a:txBody>
                    <a:bodyPr/>
                    <a:lstStyle/>
                    <a:p>
                      <a:r>
                        <a:rPr lang="en-US" sz="1600" dirty="0" smtClean="0">
                          <a:latin typeface="+mj-lt"/>
                        </a:rPr>
                        <a:t>$254</a:t>
                      </a:r>
                      <a:endParaRPr lang="en-US" sz="1600" dirty="0">
                        <a:latin typeface="+mj-lt"/>
                      </a:endParaRPr>
                    </a:p>
                  </a:txBody>
                  <a:tcPr marL="91443" marR="91443" marT="45728" marB="45728"/>
                </a:tc>
                <a:tc>
                  <a:txBody>
                    <a:bodyPr/>
                    <a:lstStyle/>
                    <a:p>
                      <a:r>
                        <a:rPr lang="en-US" sz="1600" dirty="0" smtClean="0">
                          <a:latin typeface="+mj-lt"/>
                        </a:rPr>
                        <a:t>$762</a:t>
                      </a:r>
                      <a:endParaRPr lang="en-US" sz="1600" dirty="0">
                        <a:latin typeface="+mj-lt"/>
                      </a:endParaRPr>
                    </a:p>
                  </a:txBody>
                  <a:tcPr marL="91443" marR="91443" marT="45728" marB="45728"/>
                </a:tc>
                <a:tc>
                  <a:txBody>
                    <a:bodyPr/>
                    <a:lstStyle/>
                    <a:p>
                      <a:r>
                        <a:rPr lang="en-US" sz="1600" dirty="0" smtClean="0">
                          <a:latin typeface="+mj-lt"/>
                        </a:rPr>
                        <a:t>10 years</a:t>
                      </a:r>
                      <a:endParaRPr lang="en-US" sz="1600" dirty="0">
                        <a:latin typeface="+mj-lt"/>
                      </a:endParaRPr>
                    </a:p>
                  </a:txBody>
                  <a:tcPr marL="91443" marR="91443" marT="45728" marB="45728"/>
                </a:tc>
                <a:tc>
                  <a:txBody>
                    <a:bodyPr/>
                    <a:lstStyle/>
                    <a:p>
                      <a:r>
                        <a:rPr lang="en-US" sz="1600" dirty="0" smtClean="0">
                          <a:latin typeface="+mj-lt"/>
                        </a:rPr>
                        <a:t>$56,848</a:t>
                      </a:r>
                      <a:endParaRPr lang="en-US" sz="1600" dirty="0">
                        <a:latin typeface="+mj-lt"/>
                      </a:endParaRPr>
                    </a:p>
                  </a:txBody>
                  <a:tcPr marL="91443" marR="91443" marT="45728" marB="45728"/>
                </a:tc>
                <a:extLst>
                  <a:ext uri="{0D108BD9-81ED-4DB2-BD59-A6C34878D82A}">
                    <a16:rowId xmlns:a16="http://schemas.microsoft.com/office/drawing/2014/main" val="10002"/>
                  </a:ext>
                </a:extLst>
              </a:tr>
              <a:tr h="288975">
                <a:tc>
                  <a:txBody>
                    <a:bodyPr/>
                    <a:lstStyle/>
                    <a:p>
                      <a:r>
                        <a:rPr lang="en-US" sz="1600" b="0" i="0" dirty="0" smtClean="0">
                          <a:latin typeface="+mj-lt"/>
                          <a:cs typeface="Arial"/>
                        </a:rPr>
                        <a:t>Extended</a:t>
                      </a:r>
                      <a:r>
                        <a:rPr lang="en-US" sz="1600" b="0" i="0" baseline="0" dirty="0" smtClean="0">
                          <a:latin typeface="+mj-lt"/>
                          <a:cs typeface="Arial"/>
                        </a:rPr>
                        <a:t> - Fixed</a:t>
                      </a:r>
                      <a:endParaRPr lang="en-US" sz="1600" b="0" i="0" dirty="0">
                        <a:latin typeface="+mj-lt"/>
                        <a:cs typeface="Arial"/>
                      </a:endParaRPr>
                    </a:p>
                  </a:txBody>
                  <a:tcPr marL="91443" marR="91443" marT="45728" marB="45728"/>
                </a:tc>
                <a:tc>
                  <a:txBody>
                    <a:bodyPr/>
                    <a:lstStyle/>
                    <a:p>
                      <a:r>
                        <a:rPr lang="en-US" sz="1600" dirty="0" smtClean="0">
                          <a:latin typeface="+mj-lt"/>
                        </a:rPr>
                        <a:t>$258</a:t>
                      </a:r>
                      <a:endParaRPr lang="en-US" sz="1600" dirty="0">
                        <a:latin typeface="+mj-lt"/>
                      </a:endParaRPr>
                    </a:p>
                  </a:txBody>
                  <a:tcPr marL="91443" marR="91443" marT="45728" marB="45728"/>
                </a:tc>
                <a:tc>
                  <a:txBody>
                    <a:bodyPr/>
                    <a:lstStyle/>
                    <a:p>
                      <a:r>
                        <a:rPr lang="en-US" sz="1600" dirty="0" smtClean="0">
                          <a:latin typeface="+mj-lt"/>
                        </a:rPr>
                        <a:t>$258</a:t>
                      </a:r>
                      <a:endParaRPr lang="en-US" sz="1600" dirty="0">
                        <a:latin typeface="+mj-lt"/>
                      </a:endParaRPr>
                    </a:p>
                  </a:txBody>
                  <a:tcPr marL="91443" marR="91443" marT="45728" marB="45728"/>
                </a:tc>
                <a:tc>
                  <a:txBody>
                    <a:bodyPr/>
                    <a:lstStyle/>
                    <a:p>
                      <a:r>
                        <a:rPr lang="en-US" sz="1600" dirty="0" smtClean="0">
                          <a:latin typeface="+mj-lt"/>
                        </a:rPr>
                        <a:t>25 years</a:t>
                      </a:r>
                      <a:endParaRPr lang="en-US" sz="1600" dirty="0">
                        <a:latin typeface="+mj-lt"/>
                      </a:endParaRPr>
                    </a:p>
                  </a:txBody>
                  <a:tcPr marL="91443" marR="91443" marT="45728" marB="45728"/>
                </a:tc>
                <a:tc>
                  <a:txBody>
                    <a:bodyPr/>
                    <a:lstStyle/>
                    <a:p>
                      <a:r>
                        <a:rPr lang="en-US" sz="1600" dirty="0" smtClean="0">
                          <a:latin typeface="+mj-lt"/>
                        </a:rPr>
                        <a:t>$77,316</a:t>
                      </a:r>
                      <a:endParaRPr lang="en-US" sz="1600" dirty="0">
                        <a:latin typeface="+mj-lt"/>
                      </a:endParaRPr>
                    </a:p>
                  </a:txBody>
                  <a:tcPr marL="91443" marR="91443" marT="45728" marB="45728"/>
                </a:tc>
                <a:extLst>
                  <a:ext uri="{0D108BD9-81ED-4DB2-BD59-A6C34878D82A}">
                    <a16:rowId xmlns:a16="http://schemas.microsoft.com/office/drawing/2014/main" val="10003"/>
                  </a:ext>
                </a:extLst>
              </a:tr>
              <a:tr h="288975">
                <a:tc>
                  <a:txBody>
                    <a:bodyPr/>
                    <a:lstStyle/>
                    <a:p>
                      <a:r>
                        <a:rPr lang="en-US" sz="1600" b="0" i="0" dirty="0" smtClean="0">
                          <a:latin typeface="+mj-lt"/>
                          <a:cs typeface="Arial"/>
                        </a:rPr>
                        <a:t>Extended</a:t>
                      </a:r>
                      <a:r>
                        <a:rPr lang="en-US" sz="1600" b="0" i="0" baseline="0" dirty="0" smtClean="0">
                          <a:latin typeface="+mj-lt"/>
                          <a:cs typeface="Arial"/>
                        </a:rPr>
                        <a:t> - Graduated</a:t>
                      </a:r>
                      <a:endParaRPr lang="en-US" sz="1600" b="0" i="0" dirty="0">
                        <a:latin typeface="+mj-lt"/>
                        <a:cs typeface="Arial"/>
                      </a:endParaRPr>
                    </a:p>
                  </a:txBody>
                  <a:tcPr marL="91443" marR="91443" marT="45728" marB="45728"/>
                </a:tc>
                <a:tc>
                  <a:txBody>
                    <a:bodyPr/>
                    <a:lstStyle/>
                    <a:p>
                      <a:r>
                        <a:rPr lang="en-US" sz="1600" dirty="0" smtClean="0">
                          <a:latin typeface="+mj-lt"/>
                        </a:rPr>
                        <a:t>$200</a:t>
                      </a:r>
                      <a:endParaRPr lang="en-US" sz="1600" dirty="0">
                        <a:latin typeface="+mj-lt"/>
                      </a:endParaRPr>
                    </a:p>
                  </a:txBody>
                  <a:tcPr marL="91443" marR="91443" marT="45728" marB="45728"/>
                </a:tc>
                <a:tc>
                  <a:txBody>
                    <a:bodyPr/>
                    <a:lstStyle/>
                    <a:p>
                      <a:r>
                        <a:rPr lang="en-US" sz="1600" dirty="0" smtClean="0">
                          <a:latin typeface="+mj-lt"/>
                        </a:rPr>
                        <a:t>$388</a:t>
                      </a:r>
                      <a:endParaRPr lang="en-US" sz="1600" dirty="0">
                        <a:latin typeface="+mj-lt"/>
                      </a:endParaRPr>
                    </a:p>
                  </a:txBody>
                  <a:tcPr marL="91443" marR="91443" marT="45728" marB="45728"/>
                </a:tc>
                <a:tc>
                  <a:txBody>
                    <a:bodyPr/>
                    <a:lstStyle/>
                    <a:p>
                      <a:r>
                        <a:rPr lang="en-US" sz="1600" dirty="0" smtClean="0">
                          <a:latin typeface="+mj-lt"/>
                        </a:rPr>
                        <a:t>25 years</a:t>
                      </a:r>
                      <a:endParaRPr lang="en-US" sz="1600" dirty="0">
                        <a:latin typeface="+mj-lt"/>
                      </a:endParaRPr>
                    </a:p>
                  </a:txBody>
                  <a:tcPr marL="91443" marR="91443" marT="45728" marB="45728"/>
                </a:tc>
                <a:tc>
                  <a:txBody>
                    <a:bodyPr/>
                    <a:lstStyle/>
                    <a:p>
                      <a:r>
                        <a:rPr lang="en-US" sz="1600" dirty="0" smtClean="0">
                          <a:latin typeface="+mj-lt"/>
                        </a:rPr>
                        <a:t>$84,115</a:t>
                      </a:r>
                      <a:endParaRPr lang="en-US" sz="1600" dirty="0">
                        <a:latin typeface="+mj-lt"/>
                      </a:endParaRPr>
                    </a:p>
                  </a:txBody>
                  <a:tcPr marL="91443" marR="91443" marT="45728" marB="45728"/>
                </a:tc>
                <a:extLst>
                  <a:ext uri="{0D108BD9-81ED-4DB2-BD59-A6C34878D82A}">
                    <a16:rowId xmlns:a16="http://schemas.microsoft.com/office/drawing/2014/main" val="10004"/>
                  </a:ext>
                </a:extLst>
              </a:tr>
              <a:tr h="499129">
                <a:tc>
                  <a:txBody>
                    <a:bodyPr/>
                    <a:lstStyle/>
                    <a:p>
                      <a:r>
                        <a:rPr lang="en-US" sz="1600" dirty="0" smtClean="0">
                          <a:latin typeface="+mj-lt"/>
                          <a:cs typeface="Arial"/>
                        </a:rPr>
                        <a:t>Revised Pay As You Earn* </a:t>
                      </a:r>
                      <a:endParaRPr lang="en-US" sz="1600" dirty="0">
                        <a:latin typeface="+mj-lt"/>
                        <a:cs typeface="Arial"/>
                      </a:endParaRPr>
                    </a:p>
                  </a:txBody>
                  <a:tcPr marL="91443" marR="91443" marT="45728" marB="45728"/>
                </a:tc>
                <a:tc>
                  <a:txBody>
                    <a:bodyPr/>
                    <a:lstStyle/>
                    <a:p>
                      <a:r>
                        <a:rPr lang="en-US" sz="1600" dirty="0" smtClean="0">
                          <a:latin typeface="+mj-lt"/>
                        </a:rPr>
                        <a:t>$143</a:t>
                      </a:r>
                      <a:endParaRPr lang="en-US" sz="1600" dirty="0">
                        <a:latin typeface="+mj-lt"/>
                      </a:endParaRPr>
                    </a:p>
                  </a:txBody>
                  <a:tcPr marL="91443" marR="91443" marT="45728" marB="45728"/>
                </a:tc>
                <a:tc>
                  <a:txBody>
                    <a:bodyPr/>
                    <a:lstStyle/>
                    <a:p>
                      <a:r>
                        <a:rPr lang="en-US" sz="1600" dirty="0" smtClean="0">
                          <a:latin typeface="+mj-lt"/>
                        </a:rPr>
                        <a:t>$507</a:t>
                      </a:r>
                      <a:endParaRPr lang="en-US" sz="1600" dirty="0">
                        <a:latin typeface="+mj-lt"/>
                      </a:endParaRPr>
                    </a:p>
                  </a:txBody>
                  <a:tcPr marL="91443" marR="91443" marT="45728" marB="45728"/>
                </a:tc>
                <a:tc>
                  <a:txBody>
                    <a:bodyPr/>
                    <a:lstStyle/>
                    <a:p>
                      <a:r>
                        <a:rPr lang="en-US" sz="1600" dirty="0" smtClean="0">
                          <a:latin typeface="+mj-lt"/>
                        </a:rPr>
                        <a:t>20 years</a:t>
                      </a:r>
                      <a:endParaRPr lang="en-US" sz="1600" dirty="0">
                        <a:latin typeface="+mj-lt"/>
                      </a:endParaRPr>
                    </a:p>
                  </a:txBody>
                  <a:tcPr marL="91443" marR="91443" marT="45728" marB="45728"/>
                </a:tc>
                <a:tc>
                  <a:txBody>
                    <a:bodyPr/>
                    <a:lstStyle/>
                    <a:p>
                      <a:r>
                        <a:rPr lang="en-US" sz="1600" dirty="0" smtClean="0">
                          <a:latin typeface="+mj-lt"/>
                        </a:rPr>
                        <a:t>$71,172</a:t>
                      </a:r>
                      <a:endParaRPr lang="en-US" sz="1600" dirty="0">
                        <a:latin typeface="+mj-lt"/>
                      </a:endParaRPr>
                    </a:p>
                  </a:txBody>
                  <a:tcPr marL="91443" marR="91443" marT="45728" marB="45728"/>
                </a:tc>
                <a:extLst>
                  <a:ext uri="{0D108BD9-81ED-4DB2-BD59-A6C34878D82A}">
                    <a16:rowId xmlns:a16="http://schemas.microsoft.com/office/drawing/2014/main" val="10005"/>
                  </a:ext>
                </a:extLst>
              </a:tr>
              <a:tr h="288975">
                <a:tc>
                  <a:txBody>
                    <a:bodyPr/>
                    <a:lstStyle/>
                    <a:p>
                      <a:r>
                        <a:rPr lang="en-US" sz="1600" dirty="0" smtClean="0">
                          <a:latin typeface="+mj-lt"/>
                          <a:cs typeface="Arial"/>
                        </a:rPr>
                        <a:t>Pay</a:t>
                      </a:r>
                      <a:r>
                        <a:rPr lang="en-US" sz="1600" baseline="0" dirty="0" smtClean="0">
                          <a:latin typeface="+mj-lt"/>
                          <a:cs typeface="Arial"/>
                        </a:rPr>
                        <a:t> As You Earn*</a:t>
                      </a:r>
                      <a:endParaRPr lang="en-US" sz="1600" dirty="0">
                        <a:latin typeface="+mj-lt"/>
                        <a:cs typeface="Arial"/>
                      </a:endParaRPr>
                    </a:p>
                  </a:txBody>
                  <a:tcPr marL="91443" marR="91443" marT="45728" marB="45728"/>
                </a:tc>
                <a:tc>
                  <a:txBody>
                    <a:bodyPr/>
                    <a:lstStyle/>
                    <a:p>
                      <a:r>
                        <a:rPr lang="en-US" sz="1600" dirty="0" smtClean="0">
                          <a:latin typeface="+mj-lt"/>
                        </a:rPr>
                        <a:t>$143</a:t>
                      </a:r>
                      <a:endParaRPr lang="en-US" sz="1600" dirty="0">
                        <a:latin typeface="+mj-lt"/>
                      </a:endParaRPr>
                    </a:p>
                  </a:txBody>
                  <a:tcPr marL="91443" marR="91443" marT="45728" marB="45728"/>
                </a:tc>
                <a:tc>
                  <a:txBody>
                    <a:bodyPr/>
                    <a:lstStyle/>
                    <a:p>
                      <a:r>
                        <a:rPr lang="en-US" sz="1600" dirty="0" smtClean="0">
                          <a:latin typeface="+mj-lt"/>
                        </a:rPr>
                        <a:t>$444</a:t>
                      </a:r>
                      <a:endParaRPr lang="en-US" sz="1600" dirty="0">
                        <a:latin typeface="+mj-lt"/>
                      </a:endParaRPr>
                    </a:p>
                  </a:txBody>
                  <a:tcPr marL="91443" marR="91443" marT="45728" marB="45728"/>
                </a:tc>
                <a:tc>
                  <a:txBody>
                    <a:bodyPr/>
                    <a:lstStyle/>
                    <a:p>
                      <a:r>
                        <a:rPr lang="en-US" sz="1600" dirty="0" smtClean="0">
                          <a:latin typeface="+mj-lt"/>
                        </a:rPr>
                        <a:t>20 years</a:t>
                      </a:r>
                      <a:endParaRPr lang="en-US" sz="1600" dirty="0">
                        <a:latin typeface="+mj-lt"/>
                      </a:endParaRPr>
                    </a:p>
                  </a:txBody>
                  <a:tcPr marL="91443" marR="91443" marT="45728" marB="45728"/>
                </a:tc>
                <a:tc>
                  <a:txBody>
                    <a:bodyPr/>
                    <a:lstStyle/>
                    <a:p>
                      <a:r>
                        <a:rPr lang="en-US" sz="1600" dirty="0" smtClean="0">
                          <a:latin typeface="+mj-lt"/>
                        </a:rPr>
                        <a:t>$69,967</a:t>
                      </a:r>
                      <a:endParaRPr lang="en-US" sz="1600" dirty="0">
                        <a:latin typeface="+mj-lt"/>
                      </a:endParaRPr>
                    </a:p>
                  </a:txBody>
                  <a:tcPr marL="91443" marR="91443" marT="45728" marB="45728"/>
                </a:tc>
                <a:extLst>
                  <a:ext uri="{0D108BD9-81ED-4DB2-BD59-A6C34878D82A}">
                    <a16:rowId xmlns:a16="http://schemas.microsoft.com/office/drawing/2014/main" val="10006"/>
                  </a:ext>
                </a:extLst>
              </a:tr>
              <a:tr h="499129">
                <a:tc>
                  <a:txBody>
                    <a:bodyPr/>
                    <a:lstStyle/>
                    <a:p>
                      <a:r>
                        <a:rPr lang="en-US" sz="1600" dirty="0" smtClean="0">
                          <a:latin typeface="+mj-lt"/>
                          <a:cs typeface="Arial"/>
                        </a:rPr>
                        <a:t>Income-Based*</a:t>
                      </a:r>
                      <a:endParaRPr lang="en-US" sz="1600" dirty="0">
                        <a:latin typeface="+mj-lt"/>
                        <a:cs typeface="Arial"/>
                      </a:endParaRPr>
                    </a:p>
                  </a:txBody>
                  <a:tcPr marL="91443" marR="91443" marT="45728" marB="45728"/>
                </a:tc>
                <a:tc>
                  <a:txBody>
                    <a:bodyPr/>
                    <a:lstStyle/>
                    <a:p>
                      <a:r>
                        <a:rPr lang="en-US" sz="1600" dirty="0" smtClean="0">
                          <a:latin typeface="+mj-lt"/>
                        </a:rPr>
                        <a:t>$215</a:t>
                      </a:r>
                      <a:endParaRPr lang="en-US" sz="1600" dirty="0">
                        <a:latin typeface="+mj-lt"/>
                      </a:endParaRPr>
                    </a:p>
                  </a:txBody>
                  <a:tcPr marL="91443" marR="91443" marT="45728" marB="45728"/>
                </a:tc>
                <a:tc>
                  <a:txBody>
                    <a:bodyPr/>
                    <a:lstStyle/>
                    <a:p>
                      <a:r>
                        <a:rPr lang="en-US" sz="1600" dirty="0" smtClean="0">
                          <a:latin typeface="+mj-lt"/>
                        </a:rPr>
                        <a:t>$444</a:t>
                      </a:r>
                      <a:endParaRPr lang="en-US" sz="1600" dirty="0">
                        <a:latin typeface="+mj-lt"/>
                      </a:endParaRPr>
                    </a:p>
                  </a:txBody>
                  <a:tcPr marL="91443" marR="91443" marT="45728" marB="45728"/>
                </a:tc>
                <a:tc>
                  <a:txBody>
                    <a:bodyPr/>
                    <a:lstStyle/>
                    <a:p>
                      <a:r>
                        <a:rPr lang="en-US" sz="1600" dirty="0" smtClean="0">
                          <a:latin typeface="+mj-lt"/>
                        </a:rPr>
                        <a:t>15</a:t>
                      </a:r>
                      <a:r>
                        <a:rPr lang="en-US" sz="1600" baseline="0" dirty="0" smtClean="0">
                          <a:latin typeface="+mj-lt"/>
                        </a:rPr>
                        <a:t> years, 6 mos.</a:t>
                      </a:r>
                      <a:endParaRPr lang="en-US" sz="1600" dirty="0">
                        <a:latin typeface="+mj-lt"/>
                      </a:endParaRPr>
                    </a:p>
                  </a:txBody>
                  <a:tcPr marL="91443" marR="91443" marT="45728" marB="45728"/>
                </a:tc>
                <a:tc>
                  <a:txBody>
                    <a:bodyPr/>
                    <a:lstStyle/>
                    <a:p>
                      <a:r>
                        <a:rPr lang="en-US" sz="1600" dirty="0" smtClean="0">
                          <a:latin typeface="+mj-lt"/>
                        </a:rPr>
                        <a:t>$65,407</a:t>
                      </a:r>
                      <a:endParaRPr lang="en-US" sz="1600" dirty="0">
                        <a:latin typeface="+mj-lt"/>
                      </a:endParaRPr>
                    </a:p>
                  </a:txBody>
                  <a:tcPr marL="91443" marR="91443" marT="45728" marB="45728"/>
                </a:tc>
                <a:extLst>
                  <a:ext uri="{0D108BD9-81ED-4DB2-BD59-A6C34878D82A}">
                    <a16:rowId xmlns:a16="http://schemas.microsoft.com/office/drawing/2014/main" val="10007"/>
                  </a:ext>
                </a:extLst>
              </a:tr>
              <a:tr h="288975">
                <a:tc>
                  <a:txBody>
                    <a:bodyPr/>
                    <a:lstStyle/>
                    <a:p>
                      <a:r>
                        <a:rPr lang="en-US" sz="1600" dirty="0" smtClean="0">
                          <a:latin typeface="+mj-lt"/>
                          <a:cs typeface="Arial"/>
                        </a:rPr>
                        <a:t>Income-Contingent*</a:t>
                      </a:r>
                      <a:endParaRPr lang="en-US" sz="1600" dirty="0">
                        <a:latin typeface="+mj-lt"/>
                        <a:cs typeface="Arial"/>
                      </a:endParaRPr>
                    </a:p>
                  </a:txBody>
                  <a:tcPr marL="91443" marR="91443" marT="45728" marB="45728"/>
                </a:tc>
                <a:tc>
                  <a:txBody>
                    <a:bodyPr/>
                    <a:lstStyle/>
                    <a:p>
                      <a:r>
                        <a:rPr lang="en-US" sz="1600" dirty="0" smtClean="0">
                          <a:latin typeface="+mj-lt"/>
                          <a:cs typeface="Arial"/>
                        </a:rPr>
                        <a:t>$315</a:t>
                      </a:r>
                      <a:endParaRPr lang="en-US" sz="1600" dirty="0">
                        <a:latin typeface="+mj-lt"/>
                        <a:cs typeface="Arial"/>
                      </a:endParaRPr>
                    </a:p>
                  </a:txBody>
                  <a:tcPr marL="91443" marR="91443" marT="45728" marB="45728"/>
                </a:tc>
                <a:tc>
                  <a:txBody>
                    <a:bodyPr/>
                    <a:lstStyle/>
                    <a:p>
                      <a:r>
                        <a:rPr lang="en-US" sz="1600" dirty="0" smtClean="0">
                          <a:latin typeface="+mj-lt"/>
                          <a:cs typeface="Arial"/>
                        </a:rPr>
                        <a:t>$373</a:t>
                      </a:r>
                      <a:endParaRPr lang="en-US" sz="1600" dirty="0">
                        <a:latin typeface="+mj-lt"/>
                        <a:cs typeface="Arial"/>
                      </a:endParaRPr>
                    </a:p>
                  </a:txBody>
                  <a:tcPr marL="91443" marR="91443" marT="45728" marB="45728"/>
                </a:tc>
                <a:tc>
                  <a:txBody>
                    <a:bodyPr/>
                    <a:lstStyle/>
                    <a:p>
                      <a:r>
                        <a:rPr lang="en-US" sz="1600" dirty="0" smtClean="0">
                          <a:latin typeface="+mj-lt"/>
                          <a:cs typeface="Arial"/>
                        </a:rPr>
                        <a:t>15 years</a:t>
                      </a:r>
                      <a:endParaRPr lang="en-US" sz="1600" dirty="0">
                        <a:latin typeface="+mj-lt"/>
                        <a:cs typeface="Arial"/>
                      </a:endParaRPr>
                    </a:p>
                  </a:txBody>
                  <a:tcPr marL="91443" marR="91443" marT="45728" marB="45728"/>
                </a:tc>
                <a:tc>
                  <a:txBody>
                    <a:bodyPr/>
                    <a:lstStyle/>
                    <a:p>
                      <a:r>
                        <a:rPr lang="en-US" sz="1600" dirty="0" smtClean="0">
                          <a:latin typeface="+mj-lt"/>
                          <a:cs typeface="Arial"/>
                        </a:rPr>
                        <a:t>$61,484</a:t>
                      </a:r>
                      <a:endParaRPr lang="en-US" sz="1600" dirty="0">
                        <a:latin typeface="+mj-lt"/>
                        <a:cs typeface="Arial"/>
                      </a:endParaRPr>
                    </a:p>
                  </a:txBody>
                  <a:tcPr marL="91443" marR="91443" marT="45728" marB="45728"/>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399990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1025" y="196801"/>
            <a:ext cx="7494104" cy="680700"/>
          </a:xfrm>
        </p:spPr>
        <p:txBody>
          <a:bodyPr/>
          <a:lstStyle/>
          <a:p>
            <a:pPr algn="ctr"/>
            <a:r>
              <a:rPr lang="en-US" sz="3600" dirty="0" smtClean="0"/>
              <a:t>Repayment Estimator</a:t>
            </a:r>
            <a:endParaRPr lang="en-US" sz="3600" dirty="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12</a:t>
            </a:fld>
            <a:endParaRPr lang="en"/>
          </a:p>
        </p:txBody>
      </p:sp>
      <p:pic>
        <p:nvPicPr>
          <p:cNvPr id="7" name="Picture 6">
            <a:hlinkClick r:id="rId3"/>
          </p:cNvPr>
          <p:cNvPicPr>
            <a:picLocks noChangeAspect="1"/>
          </p:cNvPicPr>
          <p:nvPr/>
        </p:nvPicPr>
        <p:blipFill>
          <a:blip r:embed="rId4"/>
          <a:stretch>
            <a:fillRect/>
          </a:stretch>
        </p:blipFill>
        <p:spPr>
          <a:xfrm>
            <a:off x="1907349" y="1784009"/>
            <a:ext cx="4717051" cy="3170583"/>
          </a:xfrm>
          <a:prstGeom prst="rect">
            <a:avLst/>
          </a:prstGeom>
        </p:spPr>
      </p:pic>
      <p:sp>
        <p:nvSpPr>
          <p:cNvPr id="9" name="Rectangle 8"/>
          <p:cNvSpPr/>
          <p:nvPr/>
        </p:nvSpPr>
        <p:spPr>
          <a:xfrm>
            <a:off x="1289207" y="953012"/>
            <a:ext cx="7541927" cy="830997"/>
          </a:xfrm>
          <a:prstGeom prst="rect">
            <a:avLst/>
          </a:prstGeom>
        </p:spPr>
        <p:txBody>
          <a:bodyPr wrap="square">
            <a:spAutoFit/>
          </a:bodyPr>
          <a:lstStyle/>
          <a:p>
            <a:pPr algn="ctr"/>
            <a:r>
              <a:rPr lang="en-US" sz="1600" dirty="0" smtClean="0">
                <a:solidFill>
                  <a:schemeClr val="tx1"/>
                </a:solidFill>
                <a:latin typeface="Franklin Gothic Demi" panose="020B0703020102020204" pitchFamily="34" charset="0"/>
                <a:ea typeface="Roboto Condensed"/>
                <a:cs typeface="Roboto Condensed"/>
                <a:sym typeface="Roboto Condensed"/>
              </a:rPr>
              <a:t>Use the Repayment Estimator to see how much you might have to pay over time with the different repayment plans. If you login with your FSA ID, it will pull your federal loan information automatically. </a:t>
            </a:r>
            <a:endParaRPr lang="en-US" sz="1600" dirty="0">
              <a:solidFill>
                <a:schemeClr val="tx1"/>
              </a:solidFill>
              <a:latin typeface="Franklin Gothic Demi" panose="020B0703020102020204" pitchFamily="34" charset="0"/>
              <a:ea typeface="Roboto Condensed"/>
              <a:cs typeface="Roboto Condensed"/>
              <a:sym typeface="Roboto Condensed"/>
            </a:endParaRPr>
          </a:p>
        </p:txBody>
      </p:sp>
    </p:spTree>
    <p:extLst>
      <p:ext uri="{BB962C8B-B14F-4D97-AF65-F5344CB8AC3E}">
        <p14:creationId xmlns:p14="http://schemas.microsoft.com/office/powerpoint/2010/main" val="322359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2109" y="162013"/>
            <a:ext cx="7494104" cy="680700"/>
          </a:xfrm>
        </p:spPr>
        <p:txBody>
          <a:bodyPr/>
          <a:lstStyle/>
          <a:p>
            <a:pPr algn="ctr"/>
            <a:r>
              <a:rPr lang="en-US" sz="3600" dirty="0"/>
              <a:t>Compound Interest</a:t>
            </a:r>
            <a:endParaRPr lang="en-US" sz="3600" dirty="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13</a:t>
            </a:fld>
            <a:endParaRPr lang="en"/>
          </a:p>
        </p:txBody>
      </p:sp>
      <p:sp>
        <p:nvSpPr>
          <p:cNvPr id="5" name="Text Placeholder 4"/>
          <p:cNvSpPr>
            <a:spLocks noGrp="1"/>
          </p:cNvSpPr>
          <p:nvPr>
            <p:ph type="body" idx="1"/>
          </p:nvPr>
        </p:nvSpPr>
        <p:spPr>
          <a:xfrm>
            <a:off x="94953" y="1004725"/>
            <a:ext cx="7597933" cy="3728129"/>
          </a:xfrm>
        </p:spPr>
        <p:txBody>
          <a:bodyPr/>
          <a:lstStyle/>
          <a:p>
            <a:pPr marL="101600" indent="0">
              <a:lnSpc>
                <a:spcPts val="2000"/>
              </a:lnSpc>
              <a:buNone/>
            </a:pPr>
            <a:r>
              <a:rPr lang="en-US" sz="1800" dirty="0"/>
              <a:t>Student loan interest is typically “compounded” daily. Your interest rate is divided by the number of days in the year, and you are charged each day based on the outstanding balance</a:t>
            </a:r>
            <a:r>
              <a:rPr lang="en-US" sz="1800" dirty="0" smtClean="0"/>
              <a:t>.</a:t>
            </a:r>
          </a:p>
          <a:p>
            <a:pPr marL="101600" indent="0">
              <a:buNone/>
            </a:pPr>
            <a:r>
              <a:rPr lang="en-US" sz="1800" b="1" dirty="0" smtClean="0"/>
              <a:t>Consider a $10k Direct loan with 4.45</a:t>
            </a:r>
            <a:r>
              <a:rPr lang="en-US" sz="1800" b="1" dirty="0"/>
              <a:t>% interest </a:t>
            </a:r>
            <a:r>
              <a:rPr lang="en-US" sz="1800" b="1" dirty="0" smtClean="0"/>
              <a:t>rate:</a:t>
            </a:r>
            <a:endParaRPr lang="en-US" sz="1800" b="1" dirty="0"/>
          </a:p>
          <a:p>
            <a:r>
              <a:rPr lang="en-US" sz="1700" dirty="0"/>
              <a:t>D</a:t>
            </a:r>
            <a:r>
              <a:rPr lang="en-US" sz="1700" dirty="0" smtClean="0"/>
              <a:t>aily </a:t>
            </a:r>
            <a:r>
              <a:rPr lang="en-US" sz="1700" dirty="0"/>
              <a:t>interest </a:t>
            </a:r>
            <a:r>
              <a:rPr lang="en-US" sz="1700" dirty="0" smtClean="0"/>
              <a:t>rate: Divide </a:t>
            </a:r>
            <a:r>
              <a:rPr lang="en-US" sz="1700" dirty="0"/>
              <a:t>4.45% by 365 to get 0.012</a:t>
            </a:r>
            <a:r>
              <a:rPr lang="en-US" sz="1700" dirty="0" smtClean="0"/>
              <a:t>%. </a:t>
            </a:r>
            <a:br>
              <a:rPr lang="en-US" sz="1700" dirty="0" smtClean="0"/>
            </a:br>
            <a:r>
              <a:rPr lang="en-US" sz="1700" dirty="0" smtClean="0"/>
              <a:t>For </a:t>
            </a:r>
            <a:r>
              <a:rPr lang="en-US" sz="1700" dirty="0"/>
              <a:t>$10,000 = $1.20. </a:t>
            </a:r>
            <a:endParaRPr lang="en-US" sz="1700" dirty="0" smtClean="0"/>
          </a:p>
          <a:p>
            <a:r>
              <a:rPr lang="en-US" sz="1700" dirty="0" smtClean="0"/>
              <a:t>$1.20 </a:t>
            </a:r>
            <a:r>
              <a:rPr lang="en-US" sz="1700" dirty="0"/>
              <a:t>is added to </a:t>
            </a:r>
            <a:r>
              <a:rPr lang="en-US" sz="1700" dirty="0" smtClean="0"/>
              <a:t>loan balance</a:t>
            </a:r>
            <a:r>
              <a:rPr lang="en-US" sz="1700" dirty="0"/>
              <a:t> </a:t>
            </a:r>
            <a:r>
              <a:rPr lang="en-US" sz="1700" dirty="0" smtClean="0">
                <a:sym typeface="Wingdings" panose="05000000000000000000" pitchFamily="2" charset="2"/>
              </a:rPr>
              <a:t></a:t>
            </a:r>
            <a:r>
              <a:rPr lang="en-US" sz="1700" dirty="0" smtClean="0"/>
              <a:t> $10,001.20</a:t>
            </a:r>
            <a:r>
              <a:rPr lang="en-US" sz="1700" dirty="0"/>
              <a:t> </a:t>
            </a:r>
            <a:r>
              <a:rPr lang="en-US" sz="1700" dirty="0" smtClean="0"/>
              <a:t>(new balance) </a:t>
            </a:r>
            <a:br>
              <a:rPr lang="en-US" sz="1700" dirty="0" smtClean="0"/>
            </a:br>
            <a:r>
              <a:rPr lang="en-US" sz="1700" dirty="0" smtClean="0"/>
              <a:t>When interest </a:t>
            </a:r>
            <a:r>
              <a:rPr lang="en-US" sz="1700" dirty="0"/>
              <a:t>is compounded the </a:t>
            </a:r>
            <a:r>
              <a:rPr lang="en-US" sz="1700" dirty="0" smtClean="0"/>
              <a:t>next </a:t>
            </a:r>
            <a:r>
              <a:rPr lang="en-US" sz="1700" dirty="0"/>
              <a:t>day, you’ll pay interest </a:t>
            </a:r>
            <a:r>
              <a:rPr lang="en-US" sz="1700" dirty="0" smtClean="0"/>
              <a:t>on new balance.</a:t>
            </a:r>
            <a:endParaRPr lang="en-US" sz="1700" dirty="0"/>
          </a:p>
          <a:p>
            <a:r>
              <a:rPr lang="en-US" sz="1700" dirty="0" smtClean="0"/>
              <a:t>By </a:t>
            </a:r>
            <a:r>
              <a:rPr lang="en-US" sz="1700" dirty="0"/>
              <a:t>end of the year, </a:t>
            </a:r>
            <a:r>
              <a:rPr lang="en-US" sz="1700" dirty="0" smtClean="0"/>
              <a:t>you pay </a:t>
            </a:r>
            <a:r>
              <a:rPr lang="en-US" sz="1700" dirty="0"/>
              <a:t>$455.02 in interest, rather than </a:t>
            </a:r>
            <a:r>
              <a:rPr lang="en-US" sz="1700" dirty="0" smtClean="0"/>
              <a:t>$445 </a:t>
            </a:r>
            <a:br>
              <a:rPr lang="en-US" sz="1700" dirty="0" smtClean="0"/>
            </a:br>
            <a:r>
              <a:rPr lang="en-US" sz="1700" dirty="0" smtClean="0"/>
              <a:t>(if </a:t>
            </a:r>
            <a:r>
              <a:rPr lang="en-US" sz="1700" dirty="0"/>
              <a:t>interest was </a:t>
            </a:r>
            <a:r>
              <a:rPr lang="en-US" sz="1700" dirty="0" smtClean="0"/>
              <a:t>compounded </a:t>
            </a:r>
            <a:r>
              <a:rPr lang="en-US" sz="1700" dirty="0"/>
              <a:t>once a year instead of </a:t>
            </a:r>
            <a:r>
              <a:rPr lang="en-US" sz="1700" dirty="0" smtClean="0"/>
              <a:t>daily</a:t>
            </a:r>
            <a:r>
              <a:rPr lang="en-US" sz="1700" dirty="0"/>
              <a:t>)</a:t>
            </a:r>
            <a:endParaRPr lang="en-US" sz="1700" dirty="0"/>
          </a:p>
        </p:txBody>
      </p:sp>
      <p:sp>
        <p:nvSpPr>
          <p:cNvPr id="6" name="Rectangle 5"/>
          <p:cNvSpPr/>
          <p:nvPr/>
        </p:nvSpPr>
        <p:spPr>
          <a:xfrm>
            <a:off x="0" y="4817944"/>
            <a:ext cx="5294244" cy="276999"/>
          </a:xfrm>
          <a:prstGeom prst="rect">
            <a:avLst/>
          </a:prstGeom>
        </p:spPr>
        <p:txBody>
          <a:bodyPr wrap="square">
            <a:spAutoFit/>
          </a:bodyPr>
          <a:lstStyle/>
          <a:p>
            <a:pPr marL="101600" indent="0">
              <a:buNone/>
            </a:pPr>
            <a:r>
              <a:rPr lang="en-US" sz="1200" dirty="0">
                <a:hlinkClick r:id="rId3"/>
              </a:rPr>
              <a:t>https://studentloanhero.com/featured/how-student-loan-interest-works/</a:t>
            </a:r>
            <a:endParaRPr lang="en-US" sz="1200" dirty="0"/>
          </a:p>
        </p:txBody>
      </p:sp>
      <p:pic>
        <p:nvPicPr>
          <p:cNvPr id="2052" name="Picture 4" descr="http://www.pngall.com/wp-content/uploads/2017/05/Alert-Download-PN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4470" y="1225750"/>
            <a:ext cx="1432912" cy="131350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381461" y="2701265"/>
            <a:ext cx="1630017" cy="1815882"/>
          </a:xfrm>
          <a:prstGeom prst="rect">
            <a:avLst/>
          </a:prstGeom>
          <a:solidFill>
            <a:srgbClr val="FDB913"/>
          </a:solidFill>
          <a:ln w="38100">
            <a:solidFill>
              <a:srgbClr val="47C3D3"/>
            </a:solidFill>
          </a:ln>
        </p:spPr>
        <p:txBody>
          <a:bodyPr wrap="square" rtlCol="0">
            <a:spAutoFit/>
          </a:bodyPr>
          <a:lstStyle/>
          <a:p>
            <a:pPr algn="ctr"/>
            <a:r>
              <a:rPr lang="en-US" sz="1600" dirty="0" smtClean="0">
                <a:solidFill>
                  <a:srgbClr val="004C97"/>
                </a:solidFill>
                <a:latin typeface="Franklin Gothic Demi" panose="020B0703020102020204" pitchFamily="34" charset="0"/>
              </a:rPr>
              <a:t>It’s better to pay a small amount rather than nothing to avoid accruing more compound interest!</a:t>
            </a:r>
            <a:endParaRPr lang="en-US" sz="1600" dirty="0">
              <a:solidFill>
                <a:srgbClr val="004C97"/>
              </a:solidFill>
              <a:latin typeface="Franklin Gothic Demi" panose="020B0703020102020204" pitchFamily="34" charset="0"/>
            </a:endParaRPr>
          </a:p>
        </p:txBody>
      </p:sp>
    </p:spTree>
    <p:extLst>
      <p:ext uri="{BB962C8B-B14F-4D97-AF65-F5344CB8AC3E}">
        <p14:creationId xmlns:p14="http://schemas.microsoft.com/office/powerpoint/2010/main" val="32447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3730" y="560003"/>
            <a:ext cx="7494104" cy="680700"/>
          </a:xfrm>
        </p:spPr>
        <p:txBody>
          <a:bodyPr/>
          <a:lstStyle/>
          <a:p>
            <a:pPr algn="ctr"/>
            <a:r>
              <a:rPr lang="en-US" sz="3600" dirty="0" smtClean="0"/>
              <a:t>Deferment and Forbearance</a:t>
            </a:r>
            <a:endParaRPr lang="en-US" sz="3600" dirty="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14</a:t>
            </a:fld>
            <a:endParaRPr lang="en"/>
          </a:p>
        </p:txBody>
      </p:sp>
      <p:graphicFrame>
        <p:nvGraphicFramePr>
          <p:cNvPr id="6" name="Content Placeholder 4"/>
          <p:cNvGraphicFramePr>
            <a:graphicFrameLocks/>
          </p:cNvGraphicFramePr>
          <p:nvPr>
            <p:extLst>
              <p:ext uri="{D42A27DB-BD31-4B8C-83A1-F6EECF244321}">
                <p14:modId xmlns:p14="http://schemas.microsoft.com/office/powerpoint/2010/main" val="1155774666"/>
              </p:ext>
            </p:extLst>
          </p:nvPr>
        </p:nvGraphicFramePr>
        <p:xfrm>
          <a:off x="1023730" y="1240703"/>
          <a:ext cx="7433449" cy="33809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2588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6628" y="393601"/>
            <a:ext cx="7494104" cy="680700"/>
          </a:xfrm>
        </p:spPr>
        <p:txBody>
          <a:bodyPr/>
          <a:lstStyle/>
          <a:p>
            <a:pPr algn="ctr"/>
            <a:r>
              <a:rPr lang="en-US" sz="3600" dirty="0" smtClean="0"/>
              <a:t>What Happens With Default?</a:t>
            </a:r>
            <a:endParaRPr lang="en-US" sz="3600" dirty="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15</a:t>
            </a:fld>
            <a:endParaRPr lang="en"/>
          </a:p>
        </p:txBody>
      </p:sp>
      <p:sp>
        <p:nvSpPr>
          <p:cNvPr id="5" name="Text Placeholder 4"/>
          <p:cNvSpPr>
            <a:spLocks noGrp="1"/>
          </p:cNvSpPr>
          <p:nvPr>
            <p:ph type="body" idx="1"/>
          </p:nvPr>
        </p:nvSpPr>
        <p:spPr>
          <a:xfrm>
            <a:off x="822704" y="1151252"/>
            <a:ext cx="6883435" cy="2711758"/>
          </a:xfrm>
        </p:spPr>
        <p:txBody>
          <a:bodyPr/>
          <a:lstStyle/>
          <a:p>
            <a:r>
              <a:rPr lang="en-US" dirty="0" smtClean="0"/>
              <a:t>For most federal loans, you will default if you have not made a payment in more than 270 days</a:t>
            </a:r>
          </a:p>
          <a:p>
            <a:r>
              <a:rPr lang="en-US" dirty="0" smtClean="0"/>
              <a:t>Affects credit score, can go to collections</a:t>
            </a:r>
          </a:p>
          <a:p>
            <a:r>
              <a:rPr lang="en-US" dirty="0" smtClean="0"/>
              <a:t>Loss of eligibility for future federal aid or repayment options</a:t>
            </a:r>
          </a:p>
          <a:p>
            <a:r>
              <a:rPr lang="en-US" dirty="0" smtClean="0"/>
              <a:t>Loan becomes due in full immediately</a:t>
            </a:r>
          </a:p>
          <a:p>
            <a:r>
              <a:rPr lang="en-US" dirty="0" smtClean="0"/>
              <a:t>Wages and tax refunds can be garnished</a:t>
            </a:r>
          </a:p>
        </p:txBody>
      </p:sp>
      <p:sp>
        <p:nvSpPr>
          <p:cNvPr id="6" name="Rectangle 5"/>
          <p:cNvSpPr/>
          <p:nvPr/>
        </p:nvSpPr>
        <p:spPr>
          <a:xfrm>
            <a:off x="262370" y="4075692"/>
            <a:ext cx="7443769" cy="707886"/>
          </a:xfrm>
          <a:prstGeom prst="rect">
            <a:avLst/>
          </a:prstGeom>
          <a:solidFill>
            <a:srgbClr val="FDB913"/>
          </a:solidFill>
        </p:spPr>
        <p:txBody>
          <a:bodyPr wrap="square">
            <a:spAutoFit/>
          </a:bodyPr>
          <a:lstStyle/>
          <a:p>
            <a:pPr algn="ctr"/>
            <a:r>
              <a:rPr lang="en-US" sz="2000" dirty="0" smtClean="0">
                <a:solidFill>
                  <a:schemeClr val="tx1"/>
                </a:solidFill>
                <a:latin typeface="Franklin Gothic Demi" panose="020B0703020102020204" pitchFamily="34" charset="0"/>
                <a:ea typeface="Roboto Condensed"/>
                <a:cs typeface="Roboto Condensed"/>
                <a:sym typeface="Roboto Condensed"/>
              </a:rPr>
              <a:t>If you have a hardship or are concerned about making payments, contact your Loan Servicer as soon as possible!</a:t>
            </a:r>
            <a:endParaRPr lang="en-US" sz="2000" dirty="0">
              <a:solidFill>
                <a:schemeClr val="tx1"/>
              </a:solidFill>
              <a:latin typeface="Franklin Gothic Demi" panose="020B0703020102020204" pitchFamily="34" charset="0"/>
              <a:ea typeface="Roboto Condensed"/>
              <a:cs typeface="Roboto Condensed"/>
              <a:sym typeface="Roboto Condensed"/>
            </a:endParaRPr>
          </a:p>
        </p:txBody>
      </p:sp>
    </p:spTree>
    <p:extLst>
      <p:ext uri="{BB962C8B-B14F-4D97-AF65-F5344CB8AC3E}">
        <p14:creationId xmlns:p14="http://schemas.microsoft.com/office/powerpoint/2010/main" val="40778047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8368" y="162393"/>
            <a:ext cx="7494104" cy="680700"/>
          </a:xfrm>
        </p:spPr>
        <p:txBody>
          <a:bodyPr/>
          <a:lstStyle/>
          <a:p>
            <a:pPr algn="ctr"/>
            <a:r>
              <a:rPr lang="en-US" sz="3600" dirty="0" smtClean="0"/>
              <a:t>Credit Cards</a:t>
            </a:r>
            <a:endParaRPr lang="en-US" sz="3600" dirty="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16</a:t>
            </a:fld>
            <a:endParaRPr lang="en"/>
          </a:p>
        </p:txBody>
      </p:sp>
      <p:sp>
        <p:nvSpPr>
          <p:cNvPr id="5" name="Text Placeholder 4"/>
          <p:cNvSpPr>
            <a:spLocks noGrp="1"/>
          </p:cNvSpPr>
          <p:nvPr>
            <p:ph type="body" idx="1"/>
          </p:nvPr>
        </p:nvSpPr>
        <p:spPr>
          <a:xfrm>
            <a:off x="541089" y="1110242"/>
            <a:ext cx="7903050" cy="955837"/>
          </a:xfrm>
        </p:spPr>
        <p:txBody>
          <a:bodyPr/>
          <a:lstStyle/>
          <a:p>
            <a:pPr marL="101600" indent="0">
              <a:buNone/>
            </a:pPr>
            <a:r>
              <a:rPr lang="en-US" dirty="0"/>
              <a:t>Student credit cards are designed for people ages 18 to 21 who have limited or no credit history</a:t>
            </a:r>
            <a:r>
              <a:rPr lang="en-US" dirty="0" smtClean="0"/>
              <a:t>.</a:t>
            </a:r>
            <a:endParaRPr lang="en-US" dirty="0"/>
          </a:p>
        </p:txBody>
      </p:sp>
      <p:sp>
        <p:nvSpPr>
          <p:cNvPr id="6" name="Rectangle 5"/>
          <p:cNvSpPr/>
          <p:nvPr/>
        </p:nvSpPr>
        <p:spPr>
          <a:xfrm>
            <a:off x="66260" y="4694394"/>
            <a:ext cx="9077740" cy="307777"/>
          </a:xfrm>
          <a:prstGeom prst="rect">
            <a:avLst/>
          </a:prstGeom>
        </p:spPr>
        <p:txBody>
          <a:bodyPr wrap="square">
            <a:spAutoFit/>
          </a:bodyPr>
          <a:lstStyle/>
          <a:p>
            <a:pPr marL="101600" indent="0">
              <a:buNone/>
            </a:pPr>
            <a:r>
              <a:rPr lang="en-US" dirty="0">
                <a:hlinkClick r:id="rId3"/>
              </a:rPr>
              <a:t>https://www.nerdwallet.com/blog/credit-cards/choose-student-credit-card/</a:t>
            </a:r>
            <a:endParaRPr lang="en-US" dirty="0"/>
          </a:p>
        </p:txBody>
      </p:sp>
      <p:sp>
        <p:nvSpPr>
          <p:cNvPr id="12" name="Text Placeholder 4"/>
          <p:cNvSpPr txBox="1">
            <a:spLocks/>
          </p:cNvSpPr>
          <p:nvPr/>
        </p:nvSpPr>
        <p:spPr>
          <a:xfrm>
            <a:off x="4837043" y="2014331"/>
            <a:ext cx="3719741" cy="2130098"/>
          </a:xfrm>
          <a:prstGeom prst="rect">
            <a:avLst/>
          </a:prstGeom>
          <a:solidFill>
            <a:srgbClr val="FDB913"/>
          </a:solid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55600" algn="l" rtl="0">
              <a:lnSpc>
                <a:spcPct val="100000"/>
              </a:lnSpc>
              <a:spcBef>
                <a:spcPts val="600"/>
              </a:spcBef>
              <a:spcAft>
                <a:spcPts val="0"/>
              </a:spcAft>
              <a:buClr>
                <a:srgbClr val="4BB5D9"/>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1pPr>
            <a:lvl2pPr marL="914400" marR="0" lvl="1" indent="-355600" algn="l" rtl="0">
              <a:lnSpc>
                <a:spcPct val="100000"/>
              </a:lnSpc>
              <a:spcBef>
                <a:spcPts val="0"/>
              </a:spcBef>
              <a:spcAft>
                <a:spcPts val="0"/>
              </a:spcAft>
              <a:buClr>
                <a:srgbClr val="4BB5D9"/>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2pPr>
            <a:lvl3pPr marL="1371600" marR="0" lvl="2"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3pPr>
            <a:lvl4pPr marL="1828800" marR="0" lvl="3"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4pPr>
            <a:lvl5pPr marL="2286000" marR="0" lvl="4"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5pPr>
            <a:lvl6pPr marL="2743200" marR="0" lvl="5"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6pPr>
            <a:lvl7pPr marL="3200400" marR="0" lvl="6"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7pPr>
            <a:lvl8pPr marL="3657600" marR="0" lvl="7"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8pPr>
            <a:lvl9pPr marL="4114800" marR="0" lvl="8"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9pPr>
          </a:lstStyle>
          <a:p>
            <a:pPr marL="101600" indent="0" algn="ctr">
              <a:buNone/>
            </a:pPr>
            <a:r>
              <a:rPr lang="en-US" dirty="0">
                <a:solidFill>
                  <a:srgbClr val="004C97"/>
                </a:solidFill>
                <a:latin typeface="Franklin Gothic Demi" panose="020B0703020102020204" pitchFamily="34" charset="0"/>
              </a:rPr>
              <a:t>If you’re not eligible or don’t think you’re ready for a credit card, see </a:t>
            </a:r>
            <a:r>
              <a:rPr lang="en-US" dirty="0" smtClean="0">
                <a:solidFill>
                  <a:srgbClr val="004C97"/>
                </a:solidFill>
                <a:latin typeface="Franklin Gothic Demi" panose="020B0703020102020204" pitchFamily="34" charset="0"/>
              </a:rPr>
              <a:t>if </a:t>
            </a:r>
            <a:r>
              <a:rPr lang="en-US" dirty="0">
                <a:solidFill>
                  <a:srgbClr val="004C97"/>
                </a:solidFill>
                <a:latin typeface="Franklin Gothic Demi" panose="020B0703020102020204" pitchFamily="34" charset="0"/>
              </a:rPr>
              <a:t>you can become an authorized user on a family member’s card or consider a secured credit card.</a:t>
            </a:r>
            <a:endParaRPr lang="en-US" dirty="0">
              <a:solidFill>
                <a:srgbClr val="004C97"/>
              </a:solidFill>
              <a:latin typeface="Franklin Gothic Demi" panose="020B0703020102020204" pitchFamily="34" charset="0"/>
            </a:endParaRPr>
          </a:p>
        </p:txBody>
      </p:sp>
      <p:sp>
        <p:nvSpPr>
          <p:cNvPr id="13" name="Text Placeholder 4"/>
          <p:cNvSpPr txBox="1">
            <a:spLocks/>
          </p:cNvSpPr>
          <p:nvPr/>
        </p:nvSpPr>
        <p:spPr>
          <a:xfrm>
            <a:off x="541089" y="2123714"/>
            <a:ext cx="3903690" cy="2400578"/>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55600" algn="l" rtl="0">
              <a:lnSpc>
                <a:spcPct val="100000"/>
              </a:lnSpc>
              <a:spcBef>
                <a:spcPts val="600"/>
              </a:spcBef>
              <a:spcAft>
                <a:spcPts val="0"/>
              </a:spcAft>
              <a:buClr>
                <a:srgbClr val="4BB5D9"/>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1pPr>
            <a:lvl2pPr marL="914400" marR="0" lvl="1" indent="-355600" algn="l" rtl="0">
              <a:lnSpc>
                <a:spcPct val="100000"/>
              </a:lnSpc>
              <a:spcBef>
                <a:spcPts val="0"/>
              </a:spcBef>
              <a:spcAft>
                <a:spcPts val="0"/>
              </a:spcAft>
              <a:buClr>
                <a:srgbClr val="4BB5D9"/>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2pPr>
            <a:lvl3pPr marL="1371600" marR="0" lvl="2"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3pPr>
            <a:lvl4pPr marL="1828800" marR="0" lvl="3"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4pPr>
            <a:lvl5pPr marL="2286000" marR="0" lvl="4"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5pPr>
            <a:lvl6pPr marL="2743200" marR="0" lvl="5"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6pPr>
            <a:lvl7pPr marL="3200400" marR="0" lvl="6"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7pPr>
            <a:lvl8pPr marL="3657600" marR="0" lvl="7"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8pPr>
            <a:lvl9pPr marL="4114800" marR="0" lvl="8"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9pPr>
          </a:lstStyle>
          <a:p>
            <a:pPr marL="101600" indent="0">
              <a:buFont typeface="Roboto Condensed"/>
              <a:buNone/>
            </a:pPr>
            <a:r>
              <a:rPr lang="en-US" b="1" dirty="0" smtClean="0"/>
              <a:t>Things to look for:</a:t>
            </a:r>
            <a:endParaRPr lang="en-US" dirty="0"/>
          </a:p>
          <a:p>
            <a:pPr>
              <a:lnSpc>
                <a:spcPts val="2000"/>
              </a:lnSpc>
            </a:pPr>
            <a:r>
              <a:rPr lang="en-US" dirty="0" smtClean="0"/>
              <a:t>Low interest rate</a:t>
            </a:r>
          </a:p>
          <a:p>
            <a:pPr>
              <a:lnSpc>
                <a:spcPts val="2000"/>
              </a:lnSpc>
            </a:pPr>
            <a:r>
              <a:rPr lang="en-US" dirty="0" smtClean="0"/>
              <a:t>No annual fee</a:t>
            </a:r>
          </a:p>
          <a:p>
            <a:pPr>
              <a:lnSpc>
                <a:spcPts val="2000"/>
              </a:lnSpc>
            </a:pPr>
            <a:r>
              <a:rPr lang="en-US" dirty="0" smtClean="0"/>
              <a:t>No foreign transaction fee</a:t>
            </a:r>
          </a:p>
          <a:p>
            <a:pPr>
              <a:lnSpc>
                <a:spcPts val="2000"/>
              </a:lnSpc>
            </a:pPr>
            <a:r>
              <a:rPr lang="en-US" dirty="0" smtClean="0"/>
              <a:t>Credit-monitoring tools</a:t>
            </a:r>
          </a:p>
          <a:p>
            <a:pPr>
              <a:lnSpc>
                <a:spcPts val="2000"/>
              </a:lnSpc>
            </a:pPr>
            <a:r>
              <a:rPr lang="en-US" dirty="0" smtClean="0"/>
              <a:t>Bonuses or incentives</a:t>
            </a:r>
            <a:endParaRPr lang="en-US" dirty="0"/>
          </a:p>
        </p:txBody>
      </p:sp>
    </p:spTree>
    <p:extLst>
      <p:ext uri="{BB962C8B-B14F-4D97-AF65-F5344CB8AC3E}">
        <p14:creationId xmlns:p14="http://schemas.microsoft.com/office/powerpoint/2010/main" val="14174642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8368" y="162393"/>
            <a:ext cx="7494104" cy="680700"/>
          </a:xfrm>
        </p:spPr>
        <p:txBody>
          <a:bodyPr/>
          <a:lstStyle/>
          <a:p>
            <a:pPr algn="ctr"/>
            <a:r>
              <a:rPr lang="en-US" sz="3600" dirty="0" smtClean="0"/>
              <a:t>Credit Score</a:t>
            </a:r>
            <a:endParaRPr lang="en-US" sz="3600" dirty="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17</a:t>
            </a:fld>
            <a:endParaRPr lang="en"/>
          </a:p>
        </p:txBody>
      </p:sp>
      <p:sp>
        <p:nvSpPr>
          <p:cNvPr id="5" name="Text Placeholder 4"/>
          <p:cNvSpPr>
            <a:spLocks noGrp="1"/>
          </p:cNvSpPr>
          <p:nvPr>
            <p:ph type="body" idx="1"/>
          </p:nvPr>
        </p:nvSpPr>
        <p:spPr>
          <a:xfrm>
            <a:off x="3223590" y="1575219"/>
            <a:ext cx="4758126" cy="3047007"/>
          </a:xfrm>
        </p:spPr>
        <p:txBody>
          <a:bodyPr/>
          <a:lstStyle/>
          <a:p>
            <a:pPr marL="101600" indent="0">
              <a:buNone/>
            </a:pPr>
            <a:r>
              <a:rPr lang="en-US" dirty="0" smtClean="0"/>
              <a:t>Factors affecting credit score include</a:t>
            </a:r>
            <a:r>
              <a:rPr lang="en-US" dirty="0" smtClean="0"/>
              <a:t>: </a:t>
            </a:r>
            <a:endParaRPr lang="en-US" dirty="0" smtClean="0"/>
          </a:p>
          <a:p>
            <a:r>
              <a:rPr lang="en-US" dirty="0" smtClean="0"/>
              <a:t>Payment history (35%)</a:t>
            </a:r>
            <a:endParaRPr lang="en-US" dirty="0" smtClean="0"/>
          </a:p>
          <a:p>
            <a:r>
              <a:rPr lang="en-US" dirty="0" smtClean="0"/>
              <a:t>Length of credit history (15%)</a:t>
            </a:r>
            <a:endParaRPr lang="en-US" dirty="0" smtClean="0"/>
          </a:p>
          <a:p>
            <a:r>
              <a:rPr lang="en-US" dirty="0" smtClean="0"/>
              <a:t>Balance to credit limit ratio (30%)</a:t>
            </a:r>
            <a:endParaRPr lang="en-US" dirty="0" smtClean="0"/>
          </a:p>
          <a:p>
            <a:r>
              <a:rPr lang="en-US" dirty="0" smtClean="0"/>
              <a:t>Types of credit used (10%)</a:t>
            </a:r>
          </a:p>
          <a:p>
            <a:r>
              <a:rPr lang="en-US" dirty="0" smtClean="0"/>
              <a:t>New Credit (10%)</a:t>
            </a:r>
          </a:p>
        </p:txBody>
      </p:sp>
      <p:sp>
        <p:nvSpPr>
          <p:cNvPr id="6" name="Rectangle 5"/>
          <p:cNvSpPr/>
          <p:nvPr/>
        </p:nvSpPr>
        <p:spPr>
          <a:xfrm>
            <a:off x="66260" y="4694394"/>
            <a:ext cx="6314661" cy="307777"/>
          </a:xfrm>
          <a:prstGeom prst="rect">
            <a:avLst/>
          </a:prstGeom>
        </p:spPr>
        <p:txBody>
          <a:bodyPr wrap="square">
            <a:spAutoFit/>
          </a:bodyPr>
          <a:lstStyle/>
          <a:p>
            <a:pPr marL="101600" indent="0">
              <a:buNone/>
            </a:pPr>
            <a:r>
              <a:rPr lang="en-US" dirty="0">
                <a:hlinkClick r:id="rId3"/>
              </a:rPr>
              <a:t>https://www.equifax.com/personal/understanding-credit/</a:t>
            </a:r>
            <a:endParaRPr lang="en-US" dirty="0"/>
          </a:p>
        </p:txBody>
      </p:sp>
      <p:sp>
        <p:nvSpPr>
          <p:cNvPr id="9" name="Rectangle 8"/>
          <p:cNvSpPr/>
          <p:nvPr/>
        </p:nvSpPr>
        <p:spPr>
          <a:xfrm>
            <a:off x="1946629" y="907937"/>
            <a:ext cx="6137198" cy="369332"/>
          </a:xfrm>
          <a:prstGeom prst="rect">
            <a:avLst/>
          </a:prstGeom>
        </p:spPr>
        <p:txBody>
          <a:bodyPr wrap="square">
            <a:spAutoFit/>
          </a:bodyPr>
          <a:lstStyle/>
          <a:p>
            <a:r>
              <a:rPr lang="en-US" sz="1800" dirty="0" smtClean="0">
                <a:solidFill>
                  <a:schemeClr val="tx1"/>
                </a:solidFill>
                <a:latin typeface="Franklin Gothic Demi" panose="020B0703020102020204" pitchFamily="34" charset="0"/>
                <a:ea typeface="Roboto Condensed"/>
                <a:cs typeface="Roboto Condensed"/>
                <a:sym typeface="Roboto Condensed"/>
              </a:rPr>
              <a:t>Measure of your likelihood to pay back borrowed funds</a:t>
            </a:r>
            <a:endParaRPr lang="en-US" sz="1800" dirty="0">
              <a:solidFill>
                <a:schemeClr val="tx1"/>
              </a:solidFill>
              <a:latin typeface="Franklin Gothic Demi" panose="020B0703020102020204" pitchFamily="34" charset="0"/>
              <a:ea typeface="Roboto Condensed"/>
              <a:cs typeface="Roboto Condensed"/>
              <a:sym typeface="Roboto Condensed"/>
            </a:endParaRPr>
          </a:p>
        </p:txBody>
      </p:sp>
      <p:pic>
        <p:nvPicPr>
          <p:cNvPr id="4098" name="Picture 2" descr="Image result for credit karma score tracker"/>
          <p:cNvPicPr>
            <a:picLocks noChangeAspect="1" noChangeArrowheads="1"/>
          </p:cNvPicPr>
          <p:nvPr/>
        </p:nvPicPr>
        <p:blipFill rotWithShape="1">
          <a:blip r:embed="rId4">
            <a:extLst>
              <a:ext uri="{28A0092B-C50C-407E-A947-70E740481C1C}">
                <a14:useLocalDpi xmlns:a14="http://schemas.microsoft.com/office/drawing/2010/main" val="0"/>
              </a:ext>
            </a:extLst>
          </a:blip>
          <a:srcRect l="5022" t="10686" r="4923" b="3534"/>
          <a:stretch/>
        </p:blipFill>
        <p:spPr bwMode="auto">
          <a:xfrm>
            <a:off x="394345" y="1349436"/>
            <a:ext cx="2313267" cy="3272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21526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8368" y="162393"/>
            <a:ext cx="7494104" cy="680700"/>
          </a:xfrm>
        </p:spPr>
        <p:txBody>
          <a:bodyPr/>
          <a:lstStyle/>
          <a:p>
            <a:pPr algn="ctr"/>
            <a:r>
              <a:rPr lang="en-US" sz="3600" dirty="0" smtClean="0"/>
              <a:t>Credit Score</a:t>
            </a:r>
            <a:endParaRPr lang="en-US" sz="3600" dirty="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18</a:t>
            </a:fld>
            <a:endParaRPr lang="en"/>
          </a:p>
        </p:txBody>
      </p:sp>
      <p:sp>
        <p:nvSpPr>
          <p:cNvPr id="5" name="Text Placeholder 4"/>
          <p:cNvSpPr>
            <a:spLocks noGrp="1"/>
          </p:cNvSpPr>
          <p:nvPr>
            <p:ph type="body" idx="1"/>
          </p:nvPr>
        </p:nvSpPr>
        <p:spPr>
          <a:xfrm>
            <a:off x="66260" y="1005485"/>
            <a:ext cx="8766314" cy="1658202"/>
          </a:xfrm>
        </p:spPr>
        <p:txBody>
          <a:bodyPr/>
          <a:lstStyle/>
          <a:p>
            <a:r>
              <a:rPr lang="en-US" sz="1800" dirty="0"/>
              <a:t>Hard inquiries </a:t>
            </a:r>
            <a:r>
              <a:rPr lang="en-US" sz="1800" dirty="0" smtClean="0"/>
              <a:t>(“hard </a:t>
            </a:r>
            <a:r>
              <a:rPr lang="en-US" sz="1800" dirty="0"/>
              <a:t>pulls”) </a:t>
            </a:r>
            <a:r>
              <a:rPr lang="en-US" sz="1800" dirty="0" smtClean="0"/>
              <a:t>occur </a:t>
            </a:r>
            <a:r>
              <a:rPr lang="en-US" sz="1800" dirty="0"/>
              <a:t>when a financial </a:t>
            </a:r>
            <a:r>
              <a:rPr lang="en-US" sz="1800" dirty="0" smtClean="0"/>
              <a:t>institution </a:t>
            </a:r>
            <a:r>
              <a:rPr lang="en-US" sz="1800" dirty="0"/>
              <a:t>checks your credit when making a lending decision. </a:t>
            </a:r>
            <a:r>
              <a:rPr lang="en-US" sz="1800" dirty="0" smtClean="0"/>
              <a:t>(</a:t>
            </a:r>
            <a:r>
              <a:rPr lang="en-US" sz="1800" i="1" dirty="0" smtClean="0"/>
              <a:t>When applying for loan </a:t>
            </a:r>
            <a:r>
              <a:rPr lang="en-US" sz="1800" i="1" dirty="0"/>
              <a:t>or credit </a:t>
            </a:r>
            <a:r>
              <a:rPr lang="en-US" sz="1800" i="1" dirty="0" smtClean="0"/>
              <a:t>card</a:t>
            </a:r>
            <a:r>
              <a:rPr lang="en-US" sz="1800" dirty="0" smtClean="0"/>
              <a:t>)</a:t>
            </a:r>
          </a:p>
          <a:p>
            <a:r>
              <a:rPr lang="en-US" sz="1800" dirty="0" smtClean="0"/>
              <a:t>A </a:t>
            </a:r>
            <a:r>
              <a:rPr lang="en-US" sz="1800" dirty="0"/>
              <a:t>hard inquiry could lower your </a:t>
            </a:r>
            <a:r>
              <a:rPr lang="en-US" sz="1800" dirty="0" smtClean="0"/>
              <a:t>score </a:t>
            </a:r>
            <a:r>
              <a:rPr lang="en-US" sz="1800" dirty="0"/>
              <a:t>by a few </a:t>
            </a:r>
            <a:r>
              <a:rPr lang="en-US" sz="1800" dirty="0" smtClean="0"/>
              <a:t>points temporarily. Multiple </a:t>
            </a:r>
            <a:r>
              <a:rPr lang="en-US" sz="1800" dirty="0"/>
              <a:t>hard inquiries in a short period could lead lenders </a:t>
            </a:r>
            <a:r>
              <a:rPr lang="en-US" sz="1800" dirty="0" smtClean="0"/>
              <a:t>to </a:t>
            </a:r>
            <a:r>
              <a:rPr lang="en-US" sz="1800" dirty="0"/>
              <a:t>consider you a </a:t>
            </a:r>
            <a:r>
              <a:rPr lang="en-US" sz="1800" dirty="0" smtClean="0"/>
              <a:t>high-risk customer.</a:t>
            </a:r>
          </a:p>
        </p:txBody>
      </p:sp>
      <p:sp>
        <p:nvSpPr>
          <p:cNvPr id="6" name="Rectangle 5"/>
          <p:cNvSpPr/>
          <p:nvPr/>
        </p:nvSpPr>
        <p:spPr>
          <a:xfrm>
            <a:off x="-1" y="4866501"/>
            <a:ext cx="8262731" cy="276999"/>
          </a:xfrm>
          <a:prstGeom prst="rect">
            <a:avLst/>
          </a:prstGeom>
        </p:spPr>
        <p:txBody>
          <a:bodyPr wrap="square">
            <a:spAutoFit/>
          </a:bodyPr>
          <a:lstStyle/>
          <a:p>
            <a:pPr marL="101600" indent="0">
              <a:buNone/>
            </a:pPr>
            <a:r>
              <a:rPr lang="en-US" sz="1200" dirty="0">
                <a:hlinkClick r:id="rId3"/>
              </a:rPr>
              <a:t>https://www.creditkarma.com/advice/i/hard-credit-inquiries-and-soft-credit-inquiries/</a:t>
            </a:r>
            <a:endParaRPr lang="en-US" sz="1200" dirty="0"/>
          </a:p>
        </p:txBody>
      </p:sp>
      <p:sp>
        <p:nvSpPr>
          <p:cNvPr id="9" name="Rectangle 8"/>
          <p:cNvSpPr/>
          <p:nvPr/>
        </p:nvSpPr>
        <p:spPr>
          <a:xfrm>
            <a:off x="1796821" y="838960"/>
            <a:ext cx="6137198" cy="369332"/>
          </a:xfrm>
          <a:prstGeom prst="rect">
            <a:avLst/>
          </a:prstGeom>
        </p:spPr>
        <p:txBody>
          <a:bodyPr wrap="square">
            <a:spAutoFit/>
          </a:bodyPr>
          <a:lstStyle/>
          <a:p>
            <a:pPr algn="ctr"/>
            <a:r>
              <a:rPr lang="en-US" sz="1800" dirty="0" smtClean="0">
                <a:solidFill>
                  <a:schemeClr val="tx1"/>
                </a:solidFill>
                <a:latin typeface="Franklin Gothic Demi" panose="020B0703020102020204" pitchFamily="34" charset="0"/>
                <a:ea typeface="Roboto Condensed"/>
                <a:cs typeface="Roboto Condensed"/>
                <a:sym typeface="Roboto Condensed"/>
              </a:rPr>
              <a:t>Hard “pulls” vs Soft “pulls”</a:t>
            </a:r>
            <a:endParaRPr lang="en-US" sz="1800" dirty="0">
              <a:solidFill>
                <a:schemeClr val="tx1"/>
              </a:solidFill>
              <a:latin typeface="Franklin Gothic Demi" panose="020B0703020102020204" pitchFamily="34" charset="0"/>
              <a:ea typeface="Roboto Condensed"/>
              <a:cs typeface="Roboto Condensed"/>
              <a:sym typeface="Roboto Condensed"/>
            </a:endParaRPr>
          </a:p>
        </p:txBody>
      </p:sp>
      <p:sp>
        <p:nvSpPr>
          <p:cNvPr id="11" name="Text Placeholder 4"/>
          <p:cNvSpPr txBox="1">
            <a:spLocks/>
          </p:cNvSpPr>
          <p:nvPr/>
        </p:nvSpPr>
        <p:spPr>
          <a:xfrm>
            <a:off x="0" y="4094825"/>
            <a:ext cx="9144000" cy="553351"/>
          </a:xfrm>
          <a:prstGeom prst="rect">
            <a:avLst/>
          </a:prstGeom>
          <a:solidFill>
            <a:srgbClr val="FDB913"/>
          </a:solid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55600" algn="l" rtl="0">
              <a:lnSpc>
                <a:spcPct val="100000"/>
              </a:lnSpc>
              <a:spcBef>
                <a:spcPts val="600"/>
              </a:spcBef>
              <a:spcAft>
                <a:spcPts val="0"/>
              </a:spcAft>
              <a:buClr>
                <a:srgbClr val="4BB5D9"/>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1pPr>
            <a:lvl2pPr marL="914400" marR="0" lvl="1" indent="-355600" algn="l" rtl="0">
              <a:lnSpc>
                <a:spcPct val="100000"/>
              </a:lnSpc>
              <a:spcBef>
                <a:spcPts val="0"/>
              </a:spcBef>
              <a:spcAft>
                <a:spcPts val="0"/>
              </a:spcAft>
              <a:buClr>
                <a:srgbClr val="4BB5D9"/>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2pPr>
            <a:lvl3pPr marL="1371600" marR="0" lvl="2"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3pPr>
            <a:lvl4pPr marL="1828800" marR="0" lvl="3"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4pPr>
            <a:lvl5pPr marL="2286000" marR="0" lvl="4"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5pPr>
            <a:lvl6pPr marL="2743200" marR="0" lvl="5"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6pPr>
            <a:lvl7pPr marL="3200400" marR="0" lvl="6"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7pPr>
            <a:lvl8pPr marL="3657600" marR="0" lvl="7"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8pPr>
            <a:lvl9pPr marL="4114800" marR="0" lvl="8"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9pPr>
          </a:lstStyle>
          <a:p>
            <a:pPr marL="101600" indent="0">
              <a:lnSpc>
                <a:spcPts val="2000"/>
              </a:lnSpc>
              <a:buFont typeface="Roboto Condensed"/>
              <a:buNone/>
            </a:pPr>
            <a:r>
              <a:rPr lang="en-US" dirty="0" smtClean="0">
                <a:solidFill>
                  <a:srgbClr val="004C97"/>
                </a:solidFill>
                <a:latin typeface="Franklin Gothic Demi" panose="020B0703020102020204" pitchFamily="34" charset="0"/>
              </a:rPr>
              <a:t>Stay informed: Use free tools such as Credit Karma to check your credit score!</a:t>
            </a:r>
          </a:p>
        </p:txBody>
      </p:sp>
      <p:sp>
        <p:nvSpPr>
          <p:cNvPr id="10" name="Text Placeholder 4"/>
          <p:cNvSpPr txBox="1">
            <a:spLocks/>
          </p:cNvSpPr>
          <p:nvPr/>
        </p:nvSpPr>
        <p:spPr>
          <a:xfrm>
            <a:off x="0" y="2549267"/>
            <a:ext cx="8328991" cy="1545558"/>
          </a:xfrm>
          <a:prstGeom prst="rect">
            <a:avLst/>
          </a:prstGeom>
          <a:noFill/>
          <a:ln>
            <a:noFill/>
          </a:ln>
        </p:spPr>
        <p:txBody>
          <a:bodyPr spcFirstLastPara="1" wrap="square" lIns="91425" tIns="91425" rIns="91425" bIns="91425" anchor="t" anchorCtr="0"/>
          <a:lstStyle>
            <a:defPPr marR="0" lvl="0" algn="l" rtl="0">
              <a:lnSpc>
                <a:spcPct val="100000"/>
              </a:lnSpc>
              <a:spcBef>
                <a:spcPts val="0"/>
              </a:spcBef>
              <a:spcAft>
                <a:spcPts val="0"/>
              </a:spcAft>
            </a:defPPr>
            <a:lvl1pPr marL="457200" marR="0" lvl="0" indent="-355600" algn="l" rtl="0">
              <a:lnSpc>
                <a:spcPct val="100000"/>
              </a:lnSpc>
              <a:spcBef>
                <a:spcPts val="600"/>
              </a:spcBef>
              <a:spcAft>
                <a:spcPts val="0"/>
              </a:spcAft>
              <a:buClr>
                <a:srgbClr val="4BB5D9"/>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1pPr>
            <a:lvl2pPr marL="914400" marR="0" lvl="1" indent="-355600" algn="l" rtl="0">
              <a:lnSpc>
                <a:spcPct val="100000"/>
              </a:lnSpc>
              <a:spcBef>
                <a:spcPts val="0"/>
              </a:spcBef>
              <a:spcAft>
                <a:spcPts val="0"/>
              </a:spcAft>
              <a:buClr>
                <a:srgbClr val="4BB5D9"/>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2pPr>
            <a:lvl3pPr marL="1371600" marR="0" lvl="2"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3pPr>
            <a:lvl4pPr marL="1828800" marR="0" lvl="3"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4pPr>
            <a:lvl5pPr marL="2286000" marR="0" lvl="4"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5pPr>
            <a:lvl6pPr marL="2743200" marR="0" lvl="5"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6pPr>
            <a:lvl7pPr marL="3200400" marR="0" lvl="6"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7pPr>
            <a:lvl8pPr marL="3657600" marR="0" lvl="7"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8pPr>
            <a:lvl9pPr marL="4114800" marR="0" lvl="8" indent="-355600" algn="l" rtl="0">
              <a:lnSpc>
                <a:spcPct val="100000"/>
              </a:lnSpc>
              <a:spcBef>
                <a:spcPts val="0"/>
              </a:spcBef>
              <a:spcAft>
                <a:spcPts val="0"/>
              </a:spcAft>
              <a:buClr>
                <a:srgbClr val="607896"/>
              </a:buClr>
              <a:buSzPts val="2000"/>
              <a:buFont typeface="Roboto Condensed"/>
              <a:buChar char="■"/>
              <a:defRPr sz="2000" b="0" i="0" u="none" strike="noStrike" cap="none">
                <a:solidFill>
                  <a:srgbClr val="607896"/>
                </a:solidFill>
                <a:latin typeface="Roboto Condensed"/>
                <a:ea typeface="Roboto Condensed"/>
                <a:cs typeface="Roboto Condensed"/>
                <a:sym typeface="Roboto Condensed"/>
              </a:defRPr>
            </a:lvl9pPr>
          </a:lstStyle>
          <a:p>
            <a:r>
              <a:rPr lang="en-US" sz="1800" dirty="0" smtClean="0"/>
              <a:t>Soft inquiries (“soft pulls”) occur when a person or company checks your credit as part of a background check (</a:t>
            </a:r>
            <a:r>
              <a:rPr lang="en-US" sz="1800" i="1" dirty="0" smtClean="0"/>
              <a:t>During background check in housing application or hiring process</a:t>
            </a:r>
            <a:r>
              <a:rPr lang="en-US" sz="1800" dirty="0" smtClean="0"/>
              <a:t>)</a:t>
            </a:r>
          </a:p>
          <a:p>
            <a:r>
              <a:rPr lang="en-US" sz="1800" dirty="0" smtClean="0"/>
              <a:t>Soft inquiries won’t affect your credit scores.</a:t>
            </a:r>
            <a:endParaRPr lang="en-US" sz="1800" dirty="0"/>
          </a:p>
        </p:txBody>
      </p:sp>
      <p:sp>
        <p:nvSpPr>
          <p:cNvPr id="12" name="Rectangle 11"/>
          <p:cNvSpPr/>
          <p:nvPr/>
        </p:nvSpPr>
        <p:spPr>
          <a:xfrm>
            <a:off x="0" y="4648176"/>
            <a:ext cx="8262731" cy="276999"/>
          </a:xfrm>
          <a:prstGeom prst="rect">
            <a:avLst/>
          </a:prstGeom>
        </p:spPr>
        <p:txBody>
          <a:bodyPr wrap="square">
            <a:spAutoFit/>
          </a:bodyPr>
          <a:lstStyle/>
          <a:p>
            <a:pPr marL="101600" indent="0">
              <a:buNone/>
            </a:pPr>
            <a:r>
              <a:rPr lang="en-US" sz="1200" dirty="0">
                <a:hlinkClick r:id="rId4"/>
              </a:rPr>
              <a:t>https://www.moneyunder30.com/soft-pull-vs-hard-pull</a:t>
            </a:r>
            <a:endParaRPr lang="en-US" sz="1200" dirty="0"/>
          </a:p>
        </p:txBody>
      </p:sp>
    </p:spTree>
    <p:extLst>
      <p:ext uri="{BB962C8B-B14F-4D97-AF65-F5344CB8AC3E}">
        <p14:creationId xmlns:p14="http://schemas.microsoft.com/office/powerpoint/2010/main" val="39784845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969" y="216886"/>
            <a:ext cx="7494104" cy="680700"/>
          </a:xfrm>
        </p:spPr>
        <p:txBody>
          <a:bodyPr/>
          <a:lstStyle/>
          <a:p>
            <a:pPr algn="ctr"/>
            <a:r>
              <a:rPr lang="en-US" sz="3600" dirty="0" smtClean="0"/>
              <a:t>Filing Taxes</a:t>
            </a:r>
            <a:endParaRPr lang="en-US" sz="3600" dirty="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19</a:t>
            </a:fld>
            <a:endParaRPr lang="en"/>
          </a:p>
        </p:txBody>
      </p:sp>
      <p:sp>
        <p:nvSpPr>
          <p:cNvPr id="5" name="Text Placeholder 4"/>
          <p:cNvSpPr>
            <a:spLocks noGrp="1"/>
          </p:cNvSpPr>
          <p:nvPr>
            <p:ph type="body" idx="1"/>
          </p:nvPr>
        </p:nvSpPr>
        <p:spPr>
          <a:xfrm>
            <a:off x="706747" y="1161616"/>
            <a:ext cx="5674174" cy="3268747"/>
          </a:xfrm>
        </p:spPr>
        <p:txBody>
          <a:bodyPr/>
          <a:lstStyle/>
          <a:p>
            <a:pPr>
              <a:lnSpc>
                <a:spcPts val="2000"/>
              </a:lnSpc>
            </a:pPr>
            <a:r>
              <a:rPr lang="en-US" sz="1800" dirty="0" smtClean="0"/>
              <a:t>Federal and State taxes (no income tax in WA)</a:t>
            </a:r>
          </a:p>
          <a:p>
            <a:pPr>
              <a:lnSpc>
                <a:spcPts val="2000"/>
              </a:lnSpc>
            </a:pPr>
            <a:r>
              <a:rPr lang="en-US" sz="1800" dirty="0" smtClean="0"/>
              <a:t>Different filing tools</a:t>
            </a:r>
          </a:p>
          <a:p>
            <a:pPr>
              <a:lnSpc>
                <a:spcPts val="2000"/>
              </a:lnSpc>
            </a:pPr>
            <a:r>
              <a:rPr lang="en-US" sz="1800" dirty="0" smtClean="0"/>
              <a:t>Free filing services if you fall below certain income</a:t>
            </a:r>
          </a:p>
          <a:p>
            <a:pPr>
              <a:lnSpc>
                <a:spcPts val="2000"/>
              </a:lnSpc>
            </a:pPr>
            <a:r>
              <a:rPr lang="en-US" sz="1800" dirty="0" smtClean="0"/>
              <a:t>Due on April 15, but extensions are available</a:t>
            </a:r>
          </a:p>
          <a:p>
            <a:pPr>
              <a:lnSpc>
                <a:spcPts val="2000"/>
              </a:lnSpc>
            </a:pPr>
            <a:r>
              <a:rPr lang="en-US" sz="1800" dirty="0" smtClean="0"/>
              <a:t>Commonly required info:</a:t>
            </a:r>
          </a:p>
          <a:p>
            <a:pPr lvl="1">
              <a:lnSpc>
                <a:spcPts val="2000"/>
              </a:lnSpc>
            </a:pPr>
            <a:r>
              <a:rPr lang="en-US" sz="1800" dirty="0" smtClean="0"/>
              <a:t>W2</a:t>
            </a:r>
          </a:p>
          <a:p>
            <a:pPr lvl="1">
              <a:lnSpc>
                <a:spcPts val="2000"/>
              </a:lnSpc>
            </a:pPr>
            <a:r>
              <a:rPr lang="en-US" sz="1800" dirty="0" smtClean="0"/>
              <a:t>1099s</a:t>
            </a:r>
          </a:p>
          <a:p>
            <a:pPr lvl="1">
              <a:lnSpc>
                <a:spcPts val="2000"/>
              </a:lnSpc>
            </a:pPr>
            <a:r>
              <a:rPr lang="en-US" sz="1800" dirty="0" smtClean="0"/>
              <a:t>SSN or tax ID number</a:t>
            </a:r>
          </a:p>
          <a:p>
            <a:pPr lvl="1">
              <a:lnSpc>
                <a:spcPts val="2000"/>
              </a:lnSpc>
            </a:pPr>
            <a:r>
              <a:rPr lang="en-US" sz="1800" dirty="0" smtClean="0"/>
              <a:t>Student loan interest form</a:t>
            </a:r>
          </a:p>
          <a:p>
            <a:pPr lvl="1">
              <a:lnSpc>
                <a:spcPts val="2000"/>
              </a:lnSpc>
            </a:pPr>
            <a:r>
              <a:rPr lang="en-US" sz="1800" dirty="0" smtClean="0"/>
              <a:t>State and local income taxes paid</a:t>
            </a:r>
            <a:endParaRPr lang="en-US" sz="1800" dirty="0" smtClean="0"/>
          </a:p>
        </p:txBody>
      </p:sp>
      <p:sp>
        <p:nvSpPr>
          <p:cNvPr id="6" name="Rectangle 5"/>
          <p:cNvSpPr/>
          <p:nvPr/>
        </p:nvSpPr>
        <p:spPr>
          <a:xfrm>
            <a:off x="66260" y="4694394"/>
            <a:ext cx="6891131" cy="292388"/>
          </a:xfrm>
          <a:prstGeom prst="rect">
            <a:avLst/>
          </a:prstGeom>
        </p:spPr>
        <p:txBody>
          <a:bodyPr wrap="square">
            <a:spAutoFit/>
          </a:bodyPr>
          <a:lstStyle/>
          <a:p>
            <a:pPr marL="101600" indent="0">
              <a:buNone/>
            </a:pPr>
            <a:r>
              <a:rPr lang="en-US" sz="1300" dirty="0">
                <a:hlinkClick r:id="rId3"/>
              </a:rPr>
              <a:t>https://www.seattleu.edu/business/centers-and-programs/low-income-tax-prep/</a:t>
            </a:r>
            <a:endParaRPr lang="en-US" sz="1300" dirty="0"/>
          </a:p>
        </p:txBody>
      </p:sp>
      <p:sp>
        <p:nvSpPr>
          <p:cNvPr id="8" name="TextBox 7"/>
          <p:cNvSpPr txBox="1"/>
          <p:nvPr/>
        </p:nvSpPr>
        <p:spPr>
          <a:xfrm>
            <a:off x="6652592" y="1250152"/>
            <a:ext cx="2073965" cy="1754326"/>
          </a:xfrm>
          <a:prstGeom prst="rect">
            <a:avLst/>
          </a:prstGeom>
          <a:solidFill>
            <a:srgbClr val="FDB913"/>
          </a:solidFill>
          <a:ln w="38100">
            <a:solidFill>
              <a:srgbClr val="47C3D3"/>
            </a:solidFill>
          </a:ln>
        </p:spPr>
        <p:txBody>
          <a:bodyPr wrap="square" rtlCol="0">
            <a:spAutoFit/>
          </a:bodyPr>
          <a:lstStyle/>
          <a:p>
            <a:pPr algn="ctr"/>
            <a:r>
              <a:rPr lang="en-US" sz="1800" dirty="0" smtClean="0">
                <a:solidFill>
                  <a:srgbClr val="004C97"/>
                </a:solidFill>
                <a:latin typeface="Franklin Gothic Demi" panose="020B0703020102020204" pitchFamily="34" charset="0"/>
              </a:rPr>
              <a:t>Seattle U Albers offers free tax prep for households making less than $66k/year! </a:t>
            </a:r>
            <a:endParaRPr lang="en-US" sz="1800" dirty="0">
              <a:solidFill>
                <a:srgbClr val="004C97"/>
              </a:solidFill>
              <a:latin typeface="Franklin Gothic Demi" panose="020B0703020102020204" pitchFamily="34" charset="0"/>
            </a:endParaRPr>
          </a:p>
        </p:txBody>
      </p:sp>
    </p:spTree>
    <p:extLst>
      <p:ext uri="{BB962C8B-B14F-4D97-AF65-F5344CB8AC3E}">
        <p14:creationId xmlns:p14="http://schemas.microsoft.com/office/powerpoint/2010/main" val="16411204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9703" y="393601"/>
            <a:ext cx="3149636" cy="680700"/>
          </a:xfrm>
        </p:spPr>
        <p:txBody>
          <a:bodyPr/>
          <a:lstStyle/>
          <a:p>
            <a:r>
              <a:rPr lang="en-US" sz="4800" dirty="0" smtClean="0"/>
              <a:t>Agenda</a:t>
            </a:r>
            <a:endParaRPr lang="en-US" sz="4800" dirty="0"/>
          </a:p>
        </p:txBody>
      </p:sp>
      <p:sp>
        <p:nvSpPr>
          <p:cNvPr id="3" name="Text Placeholder 2"/>
          <p:cNvSpPr>
            <a:spLocks noGrp="1"/>
          </p:cNvSpPr>
          <p:nvPr>
            <p:ph type="body" idx="1"/>
          </p:nvPr>
        </p:nvSpPr>
        <p:spPr>
          <a:xfrm>
            <a:off x="1378226" y="1074301"/>
            <a:ext cx="4750905" cy="3703983"/>
          </a:xfrm>
        </p:spPr>
        <p:txBody>
          <a:bodyPr anchor="t"/>
          <a:lstStyle/>
          <a:p>
            <a:pPr>
              <a:lnSpc>
                <a:spcPts val="3000"/>
              </a:lnSpc>
            </a:pPr>
            <a:r>
              <a:rPr lang="en-US" sz="3200" dirty="0" smtClean="0">
                <a:solidFill>
                  <a:schemeClr val="tx1"/>
                </a:solidFill>
                <a:latin typeface="Franklin Gothic Medium Cond" panose="020B0606030402020204" pitchFamily="34" charset="0"/>
              </a:rPr>
              <a:t>Introduction</a:t>
            </a:r>
          </a:p>
          <a:p>
            <a:pPr>
              <a:lnSpc>
                <a:spcPts val="3000"/>
              </a:lnSpc>
            </a:pPr>
            <a:r>
              <a:rPr lang="en-US" sz="3200" dirty="0">
                <a:solidFill>
                  <a:schemeClr val="tx1"/>
                </a:solidFill>
                <a:latin typeface="Franklin Gothic Medium Cond" panose="020B0606030402020204" pitchFamily="34" charset="0"/>
              </a:rPr>
              <a:t>S</a:t>
            </a:r>
            <a:r>
              <a:rPr lang="en-US" sz="3200" dirty="0" smtClean="0">
                <a:solidFill>
                  <a:schemeClr val="tx1"/>
                </a:solidFill>
                <a:latin typeface="Franklin Gothic Medium Cond" panose="020B0606030402020204" pitchFamily="34" charset="0"/>
              </a:rPr>
              <a:t>tudent </a:t>
            </a:r>
            <a:r>
              <a:rPr lang="en-US" sz="3200" dirty="0">
                <a:solidFill>
                  <a:schemeClr val="tx1"/>
                </a:solidFill>
                <a:latin typeface="Franklin Gothic Medium Cond" panose="020B0606030402020204" pitchFamily="34" charset="0"/>
              </a:rPr>
              <a:t>L</a:t>
            </a:r>
            <a:r>
              <a:rPr lang="en-US" sz="3200" dirty="0" smtClean="0">
                <a:solidFill>
                  <a:schemeClr val="tx1"/>
                </a:solidFill>
                <a:latin typeface="Franklin Gothic Medium Cond" panose="020B0606030402020204" pitchFamily="34" charset="0"/>
              </a:rPr>
              <a:t>oan </a:t>
            </a:r>
            <a:r>
              <a:rPr lang="en-US" sz="3200" dirty="0">
                <a:solidFill>
                  <a:schemeClr val="tx1"/>
                </a:solidFill>
                <a:latin typeface="Franklin Gothic Medium Cond" panose="020B0606030402020204" pitchFamily="34" charset="0"/>
              </a:rPr>
              <a:t>B</a:t>
            </a:r>
            <a:r>
              <a:rPr lang="en-US" sz="3200" dirty="0" smtClean="0">
                <a:solidFill>
                  <a:schemeClr val="tx1"/>
                </a:solidFill>
                <a:latin typeface="Franklin Gothic Medium Cond" panose="020B0606030402020204" pitchFamily="34" charset="0"/>
              </a:rPr>
              <a:t>asics</a:t>
            </a:r>
            <a:endParaRPr lang="en-US" sz="3200" dirty="0" smtClean="0">
              <a:solidFill>
                <a:schemeClr val="tx1"/>
              </a:solidFill>
              <a:latin typeface="Franklin Gothic Medium Cond" panose="020B0606030402020204" pitchFamily="34" charset="0"/>
            </a:endParaRPr>
          </a:p>
          <a:p>
            <a:pPr>
              <a:lnSpc>
                <a:spcPts val="3000"/>
              </a:lnSpc>
            </a:pPr>
            <a:r>
              <a:rPr lang="en-US" sz="3200" dirty="0" smtClean="0">
                <a:solidFill>
                  <a:schemeClr val="tx1"/>
                </a:solidFill>
                <a:latin typeface="Franklin Gothic Medium Cond" panose="020B0606030402020204" pitchFamily="34" charset="0"/>
              </a:rPr>
              <a:t>Repaying Student Loans</a:t>
            </a:r>
          </a:p>
          <a:p>
            <a:pPr>
              <a:lnSpc>
                <a:spcPts val="3000"/>
              </a:lnSpc>
            </a:pPr>
            <a:r>
              <a:rPr lang="en-US" sz="3200" dirty="0" smtClean="0">
                <a:solidFill>
                  <a:schemeClr val="tx1"/>
                </a:solidFill>
                <a:latin typeface="Franklin Gothic Medium Cond" panose="020B0606030402020204" pitchFamily="34" charset="0"/>
              </a:rPr>
              <a:t>Credit Cards</a:t>
            </a:r>
          </a:p>
          <a:p>
            <a:pPr>
              <a:lnSpc>
                <a:spcPts val="3000"/>
              </a:lnSpc>
            </a:pPr>
            <a:r>
              <a:rPr lang="en-US" sz="3200" dirty="0" smtClean="0">
                <a:solidFill>
                  <a:schemeClr val="tx1"/>
                </a:solidFill>
                <a:latin typeface="Franklin Gothic Medium Cond" panose="020B0606030402020204" pitchFamily="34" charset="0"/>
              </a:rPr>
              <a:t>Credit Scores</a:t>
            </a:r>
          </a:p>
          <a:p>
            <a:pPr>
              <a:lnSpc>
                <a:spcPts val="3000"/>
              </a:lnSpc>
            </a:pPr>
            <a:r>
              <a:rPr lang="en-US" sz="3200" dirty="0" smtClean="0">
                <a:solidFill>
                  <a:schemeClr val="tx1"/>
                </a:solidFill>
                <a:latin typeface="Franklin Gothic Medium Cond" panose="020B0606030402020204" pitchFamily="34" charset="0"/>
              </a:rPr>
              <a:t>Filing Taxes</a:t>
            </a:r>
          </a:p>
          <a:p>
            <a:pPr>
              <a:lnSpc>
                <a:spcPts val="3000"/>
              </a:lnSpc>
            </a:pPr>
            <a:r>
              <a:rPr lang="en-US" sz="3200" dirty="0" smtClean="0">
                <a:solidFill>
                  <a:schemeClr val="tx1"/>
                </a:solidFill>
                <a:latin typeface="Franklin Gothic Medium Cond" panose="020B0606030402020204" pitchFamily="34" charset="0"/>
              </a:rPr>
              <a:t>Budgeting Tips and Tools</a:t>
            </a:r>
            <a:endParaRPr lang="en-US" sz="3200" dirty="0" smtClean="0">
              <a:solidFill>
                <a:schemeClr val="tx1"/>
              </a:solidFill>
              <a:latin typeface="Franklin Gothic Medium Cond" panose="020B0606030402020204" pitchFamily="34" charset="0"/>
            </a:endParaRPr>
          </a:p>
          <a:p>
            <a:pPr>
              <a:lnSpc>
                <a:spcPts val="3000"/>
              </a:lnSpc>
            </a:pPr>
            <a:r>
              <a:rPr lang="en-US" sz="3200" dirty="0" smtClean="0">
                <a:solidFill>
                  <a:schemeClr val="tx1"/>
                </a:solidFill>
                <a:latin typeface="Franklin Gothic Medium Cond" panose="020B0606030402020204" pitchFamily="34" charset="0"/>
              </a:rPr>
              <a:t>Resources</a:t>
            </a:r>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2</a:t>
            </a:fld>
            <a:endParaRPr lang="en"/>
          </a:p>
        </p:txBody>
      </p:sp>
    </p:spTree>
    <p:extLst>
      <p:ext uri="{BB962C8B-B14F-4D97-AF65-F5344CB8AC3E}">
        <p14:creationId xmlns:p14="http://schemas.microsoft.com/office/powerpoint/2010/main" val="42081445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969" y="216886"/>
            <a:ext cx="7494104" cy="680700"/>
          </a:xfrm>
        </p:spPr>
        <p:txBody>
          <a:bodyPr/>
          <a:lstStyle/>
          <a:p>
            <a:pPr algn="ctr"/>
            <a:r>
              <a:rPr lang="en-US" sz="3600" dirty="0" smtClean="0"/>
              <a:t>Budgeting</a:t>
            </a:r>
            <a:endParaRPr lang="en-US" sz="3600" dirty="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20</a:t>
            </a:fld>
            <a:endParaRPr lang="en"/>
          </a:p>
        </p:txBody>
      </p:sp>
      <p:sp>
        <p:nvSpPr>
          <p:cNvPr id="5" name="Text Placeholder 4"/>
          <p:cNvSpPr>
            <a:spLocks noGrp="1"/>
          </p:cNvSpPr>
          <p:nvPr>
            <p:ph type="body" idx="1"/>
          </p:nvPr>
        </p:nvSpPr>
        <p:spPr>
          <a:xfrm>
            <a:off x="706747" y="1161616"/>
            <a:ext cx="5674174" cy="3268747"/>
          </a:xfrm>
        </p:spPr>
        <p:txBody>
          <a:bodyPr/>
          <a:lstStyle/>
          <a:p>
            <a:pPr>
              <a:lnSpc>
                <a:spcPts val="2000"/>
              </a:lnSpc>
            </a:pPr>
            <a:r>
              <a:rPr lang="en-US" sz="1800" dirty="0" smtClean="0"/>
              <a:t>Learn more about money basics</a:t>
            </a:r>
          </a:p>
          <a:p>
            <a:pPr>
              <a:lnSpc>
                <a:spcPts val="2000"/>
              </a:lnSpc>
            </a:pPr>
            <a:r>
              <a:rPr lang="en-US" sz="1800" dirty="0" smtClean="0"/>
              <a:t>Map out a budget</a:t>
            </a:r>
          </a:p>
          <a:p>
            <a:pPr>
              <a:lnSpc>
                <a:spcPts val="2000"/>
              </a:lnSpc>
            </a:pPr>
            <a:r>
              <a:rPr lang="en-US" sz="1800" dirty="0" smtClean="0"/>
              <a:t>Be mindful of new debt</a:t>
            </a:r>
          </a:p>
          <a:p>
            <a:pPr>
              <a:lnSpc>
                <a:spcPts val="2000"/>
              </a:lnSpc>
            </a:pPr>
            <a:r>
              <a:rPr lang="en-US" sz="1800" dirty="0" smtClean="0"/>
              <a:t>Top priority: emergency fund</a:t>
            </a:r>
          </a:p>
          <a:p>
            <a:pPr>
              <a:lnSpc>
                <a:spcPts val="2000"/>
              </a:lnSpc>
            </a:pPr>
            <a:r>
              <a:rPr lang="en-US" sz="1800" dirty="0" smtClean="0"/>
              <a:t>Tackle debt load as much as possible</a:t>
            </a:r>
          </a:p>
          <a:p>
            <a:pPr>
              <a:lnSpc>
                <a:spcPts val="2000"/>
              </a:lnSpc>
            </a:pPr>
            <a:r>
              <a:rPr lang="en-US" sz="1800" dirty="0"/>
              <a:t>Take advantage of your employer’s 401(k) or </a:t>
            </a:r>
            <a:r>
              <a:rPr lang="en-US" sz="1800" dirty="0" smtClean="0"/>
              <a:t>retirement plan</a:t>
            </a:r>
          </a:p>
          <a:p>
            <a:pPr>
              <a:lnSpc>
                <a:spcPts val="2000"/>
              </a:lnSpc>
            </a:pPr>
            <a:r>
              <a:rPr lang="en-US" sz="1800" dirty="0" smtClean="0"/>
              <a:t>Start saving as soon as you can</a:t>
            </a:r>
            <a:endParaRPr lang="en-US" sz="1600" dirty="0" smtClean="0"/>
          </a:p>
        </p:txBody>
      </p:sp>
      <p:sp>
        <p:nvSpPr>
          <p:cNvPr id="6" name="Rectangle 5"/>
          <p:cNvSpPr/>
          <p:nvPr/>
        </p:nvSpPr>
        <p:spPr>
          <a:xfrm>
            <a:off x="66260" y="4694394"/>
            <a:ext cx="6891131" cy="276999"/>
          </a:xfrm>
          <a:prstGeom prst="rect">
            <a:avLst/>
          </a:prstGeom>
        </p:spPr>
        <p:txBody>
          <a:bodyPr wrap="square">
            <a:spAutoFit/>
          </a:bodyPr>
          <a:lstStyle/>
          <a:p>
            <a:pPr marL="101600" indent="0">
              <a:buNone/>
            </a:pPr>
            <a:r>
              <a:rPr lang="en-US" sz="1200" dirty="0">
                <a:hlinkClick r:id="rId3"/>
              </a:rPr>
              <a:t>https://www.nerdwallet.com/blog/loans/best-budgeting-apps-grads/</a:t>
            </a:r>
            <a:endParaRPr lang="en-US" sz="1300" dirty="0"/>
          </a:p>
        </p:txBody>
      </p:sp>
    </p:spTree>
    <p:extLst>
      <p:ext uri="{BB962C8B-B14F-4D97-AF65-F5344CB8AC3E}">
        <p14:creationId xmlns:p14="http://schemas.microsoft.com/office/powerpoint/2010/main" val="32683622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969" y="216886"/>
            <a:ext cx="7494104" cy="680700"/>
          </a:xfrm>
        </p:spPr>
        <p:txBody>
          <a:bodyPr/>
          <a:lstStyle/>
          <a:p>
            <a:pPr algn="ctr"/>
            <a:r>
              <a:rPr lang="en-US" sz="3600" dirty="0" smtClean="0"/>
              <a:t>Draft a Budget</a:t>
            </a:r>
            <a:endParaRPr lang="en-US" sz="3600" dirty="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21</a:t>
            </a:fld>
            <a:endParaRPr lang="en"/>
          </a:p>
        </p:txBody>
      </p:sp>
      <p:sp>
        <p:nvSpPr>
          <p:cNvPr id="5" name="Text Placeholder 4"/>
          <p:cNvSpPr>
            <a:spLocks noGrp="1"/>
          </p:cNvSpPr>
          <p:nvPr>
            <p:ph type="body" idx="1"/>
          </p:nvPr>
        </p:nvSpPr>
        <p:spPr>
          <a:xfrm>
            <a:off x="706747" y="1161616"/>
            <a:ext cx="5674174" cy="3268747"/>
          </a:xfrm>
        </p:spPr>
        <p:txBody>
          <a:bodyPr/>
          <a:lstStyle/>
          <a:p>
            <a:r>
              <a:rPr lang="en-US" sz="2400" dirty="0" smtClean="0"/>
              <a:t>List income </a:t>
            </a:r>
            <a:r>
              <a:rPr lang="en-US" sz="2400" dirty="0"/>
              <a:t>s</a:t>
            </a:r>
            <a:r>
              <a:rPr lang="en-US" sz="2400" dirty="0" smtClean="0"/>
              <a:t>ources</a:t>
            </a:r>
          </a:p>
          <a:p>
            <a:r>
              <a:rPr lang="en-US" sz="2400" dirty="0" smtClean="0"/>
              <a:t>Identify fixed expenses</a:t>
            </a:r>
          </a:p>
          <a:p>
            <a:r>
              <a:rPr lang="en-US" sz="2400" dirty="0" smtClean="0"/>
              <a:t>Identify new expenses (for graduating students)</a:t>
            </a:r>
          </a:p>
          <a:p>
            <a:r>
              <a:rPr lang="en-US" sz="2400" dirty="0" smtClean="0"/>
              <a:t>Set a savings “expense”</a:t>
            </a:r>
          </a:p>
          <a:p>
            <a:r>
              <a:rPr lang="en-US" sz="2400" dirty="0" smtClean="0"/>
              <a:t>Identify variable expenses</a:t>
            </a:r>
          </a:p>
          <a:p>
            <a:r>
              <a:rPr lang="en-US" sz="2400" dirty="0" smtClean="0"/>
              <a:t>Select your tools (Excel, app, etc.)</a:t>
            </a:r>
            <a:endParaRPr lang="en-US" dirty="0" smtClean="0"/>
          </a:p>
        </p:txBody>
      </p:sp>
      <p:sp>
        <p:nvSpPr>
          <p:cNvPr id="6" name="Rectangle 5"/>
          <p:cNvSpPr/>
          <p:nvPr/>
        </p:nvSpPr>
        <p:spPr>
          <a:xfrm>
            <a:off x="66260" y="4694394"/>
            <a:ext cx="6891131" cy="276999"/>
          </a:xfrm>
          <a:prstGeom prst="rect">
            <a:avLst/>
          </a:prstGeom>
        </p:spPr>
        <p:txBody>
          <a:bodyPr wrap="square">
            <a:spAutoFit/>
          </a:bodyPr>
          <a:lstStyle/>
          <a:p>
            <a:pPr marL="101600" indent="0">
              <a:buNone/>
            </a:pPr>
            <a:r>
              <a:rPr lang="en-US" sz="1200" dirty="0">
                <a:hlinkClick r:id="rId3"/>
              </a:rPr>
              <a:t>https://www.nerdwallet.com/blog/loans/best-budgeting-apps-grads/</a:t>
            </a:r>
            <a:endParaRPr lang="en-US" sz="1300" dirty="0"/>
          </a:p>
        </p:txBody>
      </p:sp>
      <p:sp>
        <p:nvSpPr>
          <p:cNvPr id="8" name="TextBox 7"/>
          <p:cNvSpPr txBox="1"/>
          <p:nvPr/>
        </p:nvSpPr>
        <p:spPr>
          <a:xfrm>
            <a:off x="5903728" y="1369421"/>
            <a:ext cx="2556345" cy="1692771"/>
          </a:xfrm>
          <a:prstGeom prst="rect">
            <a:avLst/>
          </a:prstGeom>
          <a:solidFill>
            <a:srgbClr val="FDB913"/>
          </a:solidFill>
          <a:ln w="38100">
            <a:solidFill>
              <a:srgbClr val="47C3D3"/>
            </a:solidFill>
          </a:ln>
        </p:spPr>
        <p:txBody>
          <a:bodyPr wrap="square" rtlCol="0">
            <a:spAutoFit/>
          </a:bodyPr>
          <a:lstStyle/>
          <a:p>
            <a:pPr algn="ctr"/>
            <a:r>
              <a:rPr lang="en-US" sz="2400" u="sng" dirty="0" smtClean="0">
                <a:solidFill>
                  <a:srgbClr val="004C97"/>
                </a:solidFill>
                <a:latin typeface="Franklin Gothic Demi" panose="020B0703020102020204" pitchFamily="34" charset="0"/>
              </a:rPr>
              <a:t>Budgeting Tools</a:t>
            </a:r>
          </a:p>
          <a:p>
            <a:pPr marL="342900" indent="-342900">
              <a:buClr>
                <a:srgbClr val="004C97"/>
              </a:buClr>
              <a:buFont typeface="Arial" panose="020B0604020202020204" pitchFamily="34" charset="0"/>
              <a:buChar char="•"/>
            </a:pPr>
            <a:r>
              <a:rPr lang="en-US" sz="2000" dirty="0" smtClean="0">
                <a:solidFill>
                  <a:srgbClr val="004C97"/>
                </a:solidFill>
                <a:latin typeface="Franklin Gothic Demi" panose="020B0703020102020204" pitchFamily="34" charset="0"/>
              </a:rPr>
              <a:t>Mint</a:t>
            </a:r>
          </a:p>
          <a:p>
            <a:pPr marL="342900" indent="-342900">
              <a:buClr>
                <a:srgbClr val="004C97"/>
              </a:buClr>
              <a:buFont typeface="Arial" panose="020B0604020202020204" pitchFamily="34" charset="0"/>
              <a:buChar char="•"/>
            </a:pPr>
            <a:r>
              <a:rPr lang="en-US" sz="2000" dirty="0" smtClean="0">
                <a:solidFill>
                  <a:srgbClr val="004C97"/>
                </a:solidFill>
                <a:latin typeface="Franklin Gothic Demi" panose="020B0703020102020204" pitchFamily="34" charset="0"/>
              </a:rPr>
              <a:t>Spending Tracker</a:t>
            </a:r>
          </a:p>
          <a:p>
            <a:pPr marL="342900" indent="-342900">
              <a:buClr>
                <a:srgbClr val="004C97"/>
              </a:buClr>
              <a:buFont typeface="Arial" panose="020B0604020202020204" pitchFamily="34" charset="0"/>
              <a:buChar char="•"/>
            </a:pPr>
            <a:r>
              <a:rPr lang="en-US" sz="2000" dirty="0" err="1" smtClean="0">
                <a:solidFill>
                  <a:srgbClr val="004C97"/>
                </a:solidFill>
                <a:latin typeface="Franklin Gothic Demi" panose="020B0703020102020204" pitchFamily="34" charset="0"/>
              </a:rPr>
              <a:t>BillGuard</a:t>
            </a:r>
            <a:endParaRPr lang="en-US" sz="2000" dirty="0" smtClean="0">
              <a:solidFill>
                <a:srgbClr val="004C97"/>
              </a:solidFill>
              <a:latin typeface="Franklin Gothic Demi" panose="020B0703020102020204" pitchFamily="34" charset="0"/>
            </a:endParaRPr>
          </a:p>
          <a:p>
            <a:pPr marL="342900" indent="-342900">
              <a:buClr>
                <a:srgbClr val="004C97"/>
              </a:buClr>
              <a:buFont typeface="Arial" panose="020B0604020202020204" pitchFamily="34" charset="0"/>
              <a:buChar char="•"/>
            </a:pPr>
            <a:r>
              <a:rPr lang="en-US" sz="2000" dirty="0" smtClean="0">
                <a:solidFill>
                  <a:srgbClr val="004C97"/>
                </a:solidFill>
                <a:latin typeface="Franklin Gothic Demi" panose="020B0703020102020204" pitchFamily="34" charset="0"/>
              </a:rPr>
              <a:t>YNAB</a:t>
            </a:r>
            <a:endParaRPr lang="en-US" sz="2000" dirty="0">
              <a:solidFill>
                <a:srgbClr val="004C97"/>
              </a:solidFill>
              <a:latin typeface="Franklin Gothic Demi" panose="020B0703020102020204" pitchFamily="34" charset="0"/>
            </a:endParaRPr>
          </a:p>
        </p:txBody>
      </p:sp>
    </p:spTree>
    <p:extLst>
      <p:ext uri="{BB962C8B-B14F-4D97-AF65-F5344CB8AC3E}">
        <p14:creationId xmlns:p14="http://schemas.microsoft.com/office/powerpoint/2010/main" val="954191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8886" y="255202"/>
            <a:ext cx="3455862" cy="910989"/>
          </a:xfrm>
        </p:spPr>
        <p:txBody>
          <a:bodyPr/>
          <a:lstStyle/>
          <a:p>
            <a:pPr algn="ctr"/>
            <a:r>
              <a:rPr lang="en-US" sz="3600" dirty="0" smtClean="0"/>
              <a:t>Resources</a:t>
            </a:r>
            <a:endParaRPr lang="en-US" sz="3600" dirty="0"/>
          </a:p>
        </p:txBody>
      </p:sp>
      <p:sp>
        <p:nvSpPr>
          <p:cNvPr id="3" name="Text Placeholder 2"/>
          <p:cNvSpPr>
            <a:spLocks noGrp="1"/>
          </p:cNvSpPr>
          <p:nvPr>
            <p:ph type="body" idx="1"/>
          </p:nvPr>
        </p:nvSpPr>
        <p:spPr>
          <a:xfrm>
            <a:off x="1260309" y="1166191"/>
            <a:ext cx="6534242" cy="3036064"/>
          </a:xfrm>
        </p:spPr>
        <p:txBody>
          <a:bodyPr/>
          <a:lstStyle/>
          <a:p>
            <a:r>
              <a:rPr lang="en-US" sz="2400" dirty="0" smtClean="0">
                <a:hlinkClick r:id="rId3"/>
              </a:rPr>
              <a:t>Federal Student Aid – Repaying Loans</a:t>
            </a:r>
            <a:endParaRPr lang="en-US" sz="2400" dirty="0" smtClean="0"/>
          </a:p>
          <a:p>
            <a:r>
              <a:rPr lang="en-US" sz="2400" dirty="0" smtClean="0">
                <a:hlinkClick r:id="rId4"/>
              </a:rPr>
              <a:t>Federal Student Aid – Types of Loans</a:t>
            </a:r>
            <a:endParaRPr lang="en-US" sz="2400" dirty="0" smtClean="0"/>
          </a:p>
          <a:p>
            <a:r>
              <a:rPr lang="en-US" sz="2400" dirty="0" smtClean="0">
                <a:hlinkClick r:id="rId5"/>
              </a:rPr>
              <a:t>National Student Loan Data System (NSLDS)</a:t>
            </a:r>
            <a:endParaRPr lang="en-US" sz="2400" dirty="0" smtClean="0"/>
          </a:p>
          <a:p>
            <a:r>
              <a:rPr lang="en-US" sz="2400" dirty="0" err="1" smtClean="0">
                <a:hlinkClick r:id="rId6"/>
              </a:rPr>
              <a:t>Cas</a:t>
            </a:r>
            <a:r>
              <a:rPr lang="en-US" sz="2400" dirty="0" err="1" smtClean="0">
                <a:hlinkClick r:id="rId6"/>
              </a:rPr>
              <a:t>hCourse</a:t>
            </a:r>
            <a:endParaRPr lang="en-US" sz="2400" dirty="0" smtClean="0"/>
          </a:p>
          <a:p>
            <a:r>
              <a:rPr lang="en-US" sz="2400" dirty="0" smtClean="0">
                <a:hlinkClick r:id="rId7"/>
              </a:rPr>
              <a:t>Credit Karma</a:t>
            </a:r>
            <a:endParaRPr lang="en-US" sz="2400" dirty="0" smtClean="0"/>
          </a:p>
          <a:p>
            <a:r>
              <a:rPr lang="en-US" sz="2400" dirty="0" err="1" smtClean="0">
                <a:hlinkClick r:id="rId8"/>
              </a:rPr>
              <a:t>NerdWallet</a:t>
            </a:r>
            <a:endParaRPr lang="en-US" sz="2400" dirty="0" smtClean="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22</a:t>
            </a:fld>
            <a:endParaRPr lang="en"/>
          </a:p>
        </p:txBody>
      </p:sp>
      <p:sp>
        <p:nvSpPr>
          <p:cNvPr id="6" name="Rectangle 5"/>
          <p:cNvSpPr/>
          <p:nvPr/>
        </p:nvSpPr>
        <p:spPr>
          <a:xfrm>
            <a:off x="147705" y="4511102"/>
            <a:ext cx="4379725" cy="461665"/>
          </a:xfrm>
          <a:prstGeom prst="rect">
            <a:avLst/>
          </a:prstGeom>
        </p:spPr>
        <p:txBody>
          <a:bodyPr wrap="none">
            <a:spAutoFit/>
          </a:bodyPr>
          <a:lstStyle/>
          <a:p>
            <a:pPr marL="101600">
              <a:spcBef>
                <a:spcPts val="600"/>
              </a:spcBef>
              <a:buClr>
                <a:srgbClr val="4BB5D9"/>
              </a:buClr>
              <a:buSzPts val="2000"/>
            </a:pPr>
            <a:r>
              <a:rPr lang="en-US" sz="2400" dirty="0" smtClean="0">
                <a:solidFill>
                  <a:srgbClr val="607896"/>
                </a:solidFill>
                <a:latin typeface="Roboto Condensed"/>
                <a:ea typeface="Roboto Condensed"/>
                <a:cs typeface="Roboto Condensed"/>
                <a:sym typeface="Roboto Condensed"/>
                <a:hlinkClick r:id="rId9"/>
              </a:rPr>
              <a:t>www.seattleu.edu/persistence</a:t>
            </a:r>
            <a:endParaRPr lang="en-US" sz="2400" dirty="0" smtClean="0">
              <a:solidFill>
                <a:srgbClr val="607896"/>
              </a:solidFill>
              <a:latin typeface="Roboto Condensed"/>
              <a:ea typeface="Roboto Condensed"/>
              <a:cs typeface="Roboto Condensed"/>
              <a:sym typeface="Roboto Condensed"/>
            </a:endParaRPr>
          </a:p>
        </p:txBody>
      </p:sp>
    </p:spTree>
    <p:extLst>
      <p:ext uri="{BB962C8B-B14F-4D97-AF65-F5344CB8AC3E}">
        <p14:creationId xmlns:p14="http://schemas.microsoft.com/office/powerpoint/2010/main" val="1723685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1334" y="183210"/>
            <a:ext cx="5760300" cy="680700"/>
          </a:xfrm>
        </p:spPr>
        <p:txBody>
          <a:bodyPr/>
          <a:lstStyle/>
          <a:p>
            <a:r>
              <a:rPr lang="en-US" sz="3200" dirty="0" smtClean="0"/>
              <a:t>Student Persistence Team</a:t>
            </a:r>
            <a:endParaRPr lang="en-US" sz="3200" dirty="0"/>
          </a:p>
        </p:txBody>
      </p:sp>
      <p:sp>
        <p:nvSpPr>
          <p:cNvPr id="3" name="Text Placeholder 2"/>
          <p:cNvSpPr>
            <a:spLocks noGrp="1"/>
          </p:cNvSpPr>
          <p:nvPr>
            <p:ph type="body" idx="1"/>
          </p:nvPr>
        </p:nvSpPr>
        <p:spPr>
          <a:xfrm>
            <a:off x="700120" y="933482"/>
            <a:ext cx="6734349" cy="3961573"/>
          </a:xfrm>
        </p:spPr>
        <p:txBody>
          <a:bodyPr/>
          <a:lstStyle/>
          <a:p>
            <a:r>
              <a:rPr lang="en-US" sz="2800" dirty="0" smtClean="0">
                <a:solidFill>
                  <a:schemeClr val="tx1"/>
                </a:solidFill>
                <a:latin typeface="Franklin Gothic Medium Cond" panose="020B0606030402020204" pitchFamily="34" charset="0"/>
              </a:rPr>
              <a:t>Joelle Pretty</a:t>
            </a:r>
          </a:p>
          <a:p>
            <a:pPr lvl="1"/>
            <a:r>
              <a:rPr lang="en-US" sz="2800" dirty="0" smtClean="0">
                <a:solidFill>
                  <a:schemeClr val="tx1"/>
                </a:solidFill>
                <a:latin typeface="Franklin Gothic Medium Cond" panose="020B0606030402020204" pitchFamily="34" charset="0"/>
              </a:rPr>
              <a:t>Director of Student Persistence</a:t>
            </a:r>
          </a:p>
          <a:p>
            <a:pPr marL="558800" lvl="1" indent="0">
              <a:buNone/>
            </a:pPr>
            <a:endParaRPr lang="en-US" sz="2800" dirty="0" smtClean="0">
              <a:solidFill>
                <a:schemeClr val="tx1"/>
              </a:solidFill>
              <a:latin typeface="Franklin Gothic Medium Cond" panose="020B0606030402020204" pitchFamily="34" charset="0"/>
            </a:endParaRPr>
          </a:p>
          <a:p>
            <a:r>
              <a:rPr lang="en-US" sz="2800" dirty="0" smtClean="0">
                <a:solidFill>
                  <a:schemeClr val="tx1"/>
                </a:solidFill>
                <a:latin typeface="Franklin Gothic Medium Cond" panose="020B0606030402020204" pitchFamily="34" charset="0"/>
              </a:rPr>
              <a:t>Andrea </a:t>
            </a:r>
            <a:r>
              <a:rPr lang="en-US" sz="2800" dirty="0" smtClean="0">
                <a:solidFill>
                  <a:schemeClr val="tx1"/>
                </a:solidFill>
                <a:latin typeface="Franklin Gothic Medium Cond" panose="020B0606030402020204" pitchFamily="34" charset="0"/>
              </a:rPr>
              <a:t>Vargas</a:t>
            </a:r>
          </a:p>
          <a:p>
            <a:pPr lvl="1"/>
            <a:r>
              <a:rPr lang="en-US" sz="2800" dirty="0" smtClean="0">
                <a:solidFill>
                  <a:schemeClr val="tx1"/>
                </a:solidFill>
                <a:latin typeface="Franklin Gothic Medium Cond" panose="020B0606030402020204" pitchFamily="34" charset="0"/>
              </a:rPr>
              <a:t>Advising Services Coordinator</a:t>
            </a:r>
          </a:p>
          <a:p>
            <a:pPr marL="558800" lvl="1" indent="0">
              <a:buNone/>
            </a:pPr>
            <a:endParaRPr lang="en-US" sz="2800" dirty="0" smtClean="0">
              <a:solidFill>
                <a:schemeClr val="tx1"/>
              </a:solidFill>
              <a:latin typeface="Franklin Gothic Medium Cond" panose="020B0606030402020204" pitchFamily="34" charset="0"/>
            </a:endParaRPr>
          </a:p>
          <a:p>
            <a:r>
              <a:rPr lang="en-US" sz="2800" dirty="0" smtClean="0">
                <a:solidFill>
                  <a:schemeClr val="tx1"/>
                </a:solidFill>
                <a:latin typeface="Franklin Gothic Medium Cond" panose="020B0606030402020204" pitchFamily="34" charset="0"/>
              </a:rPr>
              <a:t>Yvette </a:t>
            </a:r>
            <a:r>
              <a:rPr lang="en-US" sz="2800" dirty="0" smtClean="0">
                <a:solidFill>
                  <a:schemeClr val="tx1"/>
                </a:solidFill>
                <a:latin typeface="Franklin Gothic Medium Cond" panose="020B0606030402020204" pitchFamily="34" charset="0"/>
              </a:rPr>
              <a:t>Gutierrez-Morfin</a:t>
            </a:r>
          </a:p>
          <a:p>
            <a:pPr lvl="1"/>
            <a:r>
              <a:rPr lang="en-US" sz="2800" dirty="0" smtClean="0">
                <a:solidFill>
                  <a:schemeClr val="tx1"/>
                </a:solidFill>
                <a:latin typeface="Franklin Gothic Medium Cond" panose="020B0606030402020204" pitchFamily="34" charset="0"/>
              </a:rPr>
              <a:t>Student Persistence Specialist</a:t>
            </a:r>
            <a:endParaRPr lang="en-US" sz="2800" dirty="0">
              <a:solidFill>
                <a:schemeClr val="tx1"/>
              </a:solidFill>
              <a:latin typeface="Franklin Gothic Medium Cond" panose="020B0606030402020204" pitchFamily="34" charset="0"/>
            </a:endParaRPr>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3</a:t>
            </a:fld>
            <a:endParaRPr lang="en"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10003" y="968364"/>
            <a:ext cx="1370270" cy="1173737"/>
          </a:xfrm>
          <a:prstGeom prst="rect">
            <a:avLst/>
          </a:prstGeom>
        </p:spPr>
      </p:pic>
      <p:pic>
        <p:nvPicPr>
          <p:cNvPr id="6" name="Picture 5"/>
          <p:cNvPicPr>
            <a:picLocks noChangeAspect="1"/>
          </p:cNvPicPr>
          <p:nvPr/>
        </p:nvPicPr>
        <p:blipFill>
          <a:blip r:embed="rId4"/>
          <a:stretch>
            <a:fillRect/>
          </a:stretch>
        </p:blipFill>
        <p:spPr>
          <a:xfrm>
            <a:off x="6207160" y="2281246"/>
            <a:ext cx="1360253" cy="1158127"/>
          </a:xfrm>
          <a:prstGeom prst="rect">
            <a:avLst/>
          </a:prstGeom>
        </p:spPr>
      </p:pic>
      <p:pic>
        <p:nvPicPr>
          <p:cNvPr id="7" name="Picture 6"/>
          <p:cNvPicPr>
            <a:picLocks noChangeAspect="1"/>
          </p:cNvPicPr>
          <p:nvPr/>
        </p:nvPicPr>
        <p:blipFill>
          <a:blip r:embed="rId5"/>
          <a:stretch>
            <a:fillRect/>
          </a:stretch>
        </p:blipFill>
        <p:spPr>
          <a:xfrm>
            <a:off x="6210945" y="3644781"/>
            <a:ext cx="1360962" cy="1106120"/>
          </a:xfrm>
          <a:prstGeom prst="rect">
            <a:avLst/>
          </a:prstGeom>
        </p:spPr>
      </p:pic>
    </p:spTree>
    <p:extLst>
      <p:ext uri="{BB962C8B-B14F-4D97-AF65-F5344CB8AC3E}">
        <p14:creationId xmlns:p14="http://schemas.microsoft.com/office/powerpoint/2010/main" val="3571010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5111" y="141470"/>
            <a:ext cx="5760300" cy="680700"/>
          </a:xfrm>
        </p:spPr>
        <p:txBody>
          <a:bodyPr/>
          <a:lstStyle/>
          <a:p>
            <a:pPr algn="ctr"/>
            <a:r>
              <a:rPr lang="en-US" dirty="0" smtClean="0"/>
              <a:t>Identify Your Loans</a:t>
            </a:r>
            <a:endParaRPr lang="en-US" dirty="0"/>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pic>
        <p:nvPicPr>
          <p:cNvPr id="11" name="Picture 10"/>
          <p:cNvPicPr>
            <a:picLocks noChangeAspect="1"/>
          </p:cNvPicPr>
          <p:nvPr/>
        </p:nvPicPr>
        <p:blipFill>
          <a:blip r:embed="rId3"/>
          <a:stretch>
            <a:fillRect/>
          </a:stretch>
        </p:blipFill>
        <p:spPr>
          <a:xfrm>
            <a:off x="2224345" y="977164"/>
            <a:ext cx="4858941" cy="3271687"/>
          </a:xfrm>
          <a:prstGeom prst="rect">
            <a:avLst/>
          </a:prstGeom>
        </p:spPr>
      </p:pic>
      <p:sp>
        <p:nvSpPr>
          <p:cNvPr id="12" name="Content Placeholder 2"/>
          <p:cNvSpPr txBox="1">
            <a:spLocks/>
          </p:cNvSpPr>
          <p:nvPr/>
        </p:nvSpPr>
        <p:spPr bwMode="auto">
          <a:xfrm>
            <a:off x="362650" y="4403845"/>
            <a:ext cx="7157958" cy="479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91440" tIns="45720" rIns="91440" bIns="45720" numCol="1" anchor="t" anchorCtr="0" compatLnSpc="1">
            <a:prstTxWarp prst="textNoShape">
              <a:avLst/>
            </a:prstTxWarp>
          </a:bodyPr>
          <a:lstStyle>
            <a:defPPr marR="0" lvl="0" algn="l" rtl="0">
              <a:lnSpc>
                <a:spcPct val="100000"/>
              </a:lnSpc>
              <a:spcBef>
                <a:spcPts val="0"/>
              </a:spcBef>
              <a:spcAft>
                <a:spcPts val="0"/>
              </a:spcAft>
            </a:defPPr>
            <a:lvl1pPr marL="457200" marR="0" lvl="0" indent="-342900" algn="l" rtl="0">
              <a:lnSpc>
                <a:spcPct val="100000"/>
              </a:lnSpc>
              <a:spcBef>
                <a:spcPts val="600"/>
              </a:spcBef>
              <a:spcAft>
                <a:spcPts val="0"/>
              </a:spcAft>
              <a:buClr>
                <a:srgbClr val="4BB5D9"/>
              </a:buClr>
              <a:buSzPts val="1800"/>
              <a:buFont typeface="Roboto Condensed"/>
              <a:buChar char="»"/>
              <a:defRPr sz="1800" b="0" i="0" u="none" strike="noStrike" cap="none">
                <a:solidFill>
                  <a:srgbClr val="607896"/>
                </a:solidFill>
                <a:latin typeface="Roboto Condensed"/>
                <a:ea typeface="Roboto Condensed"/>
                <a:cs typeface="Roboto Condensed"/>
                <a:sym typeface="Roboto Condensed"/>
              </a:defRPr>
            </a:lvl1pPr>
            <a:lvl2pPr marL="914400" marR="0" lvl="1" indent="-342900" algn="l" rtl="0">
              <a:lnSpc>
                <a:spcPct val="100000"/>
              </a:lnSpc>
              <a:spcBef>
                <a:spcPts val="0"/>
              </a:spcBef>
              <a:spcAft>
                <a:spcPts val="0"/>
              </a:spcAft>
              <a:buClr>
                <a:srgbClr val="4BB5D9"/>
              </a:buClr>
              <a:buSzPts val="1800"/>
              <a:buFont typeface="Roboto Condensed"/>
              <a:buChar char="⋄"/>
              <a:defRPr sz="1800" b="0" i="0" u="none" strike="noStrike" cap="none">
                <a:solidFill>
                  <a:srgbClr val="607896"/>
                </a:solidFill>
                <a:latin typeface="Roboto Condensed"/>
                <a:ea typeface="Roboto Condensed"/>
                <a:cs typeface="Roboto Condensed"/>
                <a:sym typeface="Roboto Condensed"/>
              </a:defRPr>
            </a:lvl2pPr>
            <a:lvl3pPr marL="1371600" marR="0" lvl="2" indent="-342900" algn="l" rtl="0">
              <a:lnSpc>
                <a:spcPct val="100000"/>
              </a:lnSpc>
              <a:spcBef>
                <a:spcPts val="0"/>
              </a:spcBef>
              <a:spcAft>
                <a:spcPts val="0"/>
              </a:spcAft>
              <a:buClr>
                <a:srgbClr val="607896"/>
              </a:buClr>
              <a:buSzPts val="1800"/>
              <a:buFont typeface="Roboto Condensed"/>
              <a:buChar char="⋄"/>
              <a:defRPr sz="1800" b="0" i="0" u="none" strike="noStrike" cap="none">
                <a:solidFill>
                  <a:srgbClr val="607896"/>
                </a:solidFill>
                <a:latin typeface="Roboto Condensed"/>
                <a:ea typeface="Roboto Condensed"/>
                <a:cs typeface="Roboto Condensed"/>
                <a:sym typeface="Roboto Condensed"/>
              </a:defRPr>
            </a:lvl3pPr>
            <a:lvl4pPr marL="1828800" marR="0" lvl="3" indent="-342900" algn="l" rtl="0">
              <a:lnSpc>
                <a:spcPct val="100000"/>
              </a:lnSpc>
              <a:spcBef>
                <a:spcPts val="0"/>
              </a:spcBef>
              <a:spcAft>
                <a:spcPts val="0"/>
              </a:spcAft>
              <a:buClr>
                <a:srgbClr val="607896"/>
              </a:buClr>
              <a:buSzPts val="1800"/>
              <a:buFont typeface="Roboto Condensed"/>
              <a:buChar char="⋄"/>
              <a:defRPr sz="1800" b="0" i="0" u="none" strike="noStrike" cap="none">
                <a:solidFill>
                  <a:srgbClr val="607896"/>
                </a:solidFill>
                <a:latin typeface="Roboto Condensed"/>
                <a:ea typeface="Roboto Condensed"/>
                <a:cs typeface="Roboto Condensed"/>
                <a:sym typeface="Roboto Condensed"/>
              </a:defRPr>
            </a:lvl4pPr>
            <a:lvl5pPr marL="2286000" marR="0" lvl="4" indent="-342900" algn="l" rtl="0">
              <a:lnSpc>
                <a:spcPct val="100000"/>
              </a:lnSpc>
              <a:spcBef>
                <a:spcPts val="0"/>
              </a:spcBef>
              <a:spcAft>
                <a:spcPts val="0"/>
              </a:spcAft>
              <a:buClr>
                <a:srgbClr val="607896"/>
              </a:buClr>
              <a:buSzPts val="1800"/>
              <a:buFont typeface="Roboto Condensed"/>
              <a:buChar char="⋄"/>
              <a:defRPr sz="1800" b="0" i="0" u="none" strike="noStrike" cap="none">
                <a:solidFill>
                  <a:srgbClr val="607896"/>
                </a:solidFill>
                <a:latin typeface="Roboto Condensed"/>
                <a:ea typeface="Roboto Condensed"/>
                <a:cs typeface="Roboto Condensed"/>
                <a:sym typeface="Roboto Condensed"/>
              </a:defRPr>
            </a:lvl5pPr>
            <a:lvl6pPr marL="2743200" marR="0" lvl="5" indent="-342900" algn="l" rtl="0">
              <a:lnSpc>
                <a:spcPct val="100000"/>
              </a:lnSpc>
              <a:spcBef>
                <a:spcPts val="0"/>
              </a:spcBef>
              <a:spcAft>
                <a:spcPts val="0"/>
              </a:spcAft>
              <a:buClr>
                <a:srgbClr val="607896"/>
              </a:buClr>
              <a:buSzPts val="1800"/>
              <a:buFont typeface="Roboto Condensed"/>
              <a:buChar char="⋄"/>
              <a:defRPr sz="1800" b="0" i="0" u="none" strike="noStrike" cap="none">
                <a:solidFill>
                  <a:srgbClr val="607896"/>
                </a:solidFill>
                <a:latin typeface="Roboto Condensed"/>
                <a:ea typeface="Roboto Condensed"/>
                <a:cs typeface="Roboto Condensed"/>
                <a:sym typeface="Roboto Condensed"/>
              </a:defRPr>
            </a:lvl6pPr>
            <a:lvl7pPr marL="3200400" marR="0" lvl="6" indent="-342900" algn="l" rtl="0">
              <a:lnSpc>
                <a:spcPct val="100000"/>
              </a:lnSpc>
              <a:spcBef>
                <a:spcPts val="0"/>
              </a:spcBef>
              <a:spcAft>
                <a:spcPts val="0"/>
              </a:spcAft>
              <a:buClr>
                <a:srgbClr val="607896"/>
              </a:buClr>
              <a:buSzPts val="1800"/>
              <a:buFont typeface="Roboto Condensed"/>
              <a:buChar char="●"/>
              <a:defRPr sz="1800" b="0" i="0" u="none" strike="noStrike" cap="none">
                <a:solidFill>
                  <a:srgbClr val="607896"/>
                </a:solidFill>
                <a:latin typeface="Roboto Condensed"/>
                <a:ea typeface="Roboto Condensed"/>
                <a:cs typeface="Roboto Condensed"/>
                <a:sym typeface="Roboto Condensed"/>
              </a:defRPr>
            </a:lvl7pPr>
            <a:lvl8pPr marL="3657600" marR="0" lvl="7" indent="-342900" algn="l" rtl="0">
              <a:lnSpc>
                <a:spcPct val="100000"/>
              </a:lnSpc>
              <a:spcBef>
                <a:spcPts val="0"/>
              </a:spcBef>
              <a:spcAft>
                <a:spcPts val="0"/>
              </a:spcAft>
              <a:buClr>
                <a:srgbClr val="607896"/>
              </a:buClr>
              <a:buSzPts val="1800"/>
              <a:buFont typeface="Roboto Condensed"/>
              <a:buChar char="○"/>
              <a:defRPr sz="1800" b="0" i="0" u="none" strike="noStrike" cap="none">
                <a:solidFill>
                  <a:srgbClr val="607896"/>
                </a:solidFill>
                <a:latin typeface="Roboto Condensed"/>
                <a:ea typeface="Roboto Condensed"/>
                <a:cs typeface="Roboto Condensed"/>
                <a:sym typeface="Roboto Condensed"/>
              </a:defRPr>
            </a:lvl8pPr>
            <a:lvl9pPr marL="4114800" marR="0" lvl="8" indent="-342900" algn="l" rtl="0">
              <a:lnSpc>
                <a:spcPct val="100000"/>
              </a:lnSpc>
              <a:spcBef>
                <a:spcPts val="0"/>
              </a:spcBef>
              <a:spcAft>
                <a:spcPts val="0"/>
              </a:spcAft>
              <a:buClr>
                <a:srgbClr val="607896"/>
              </a:buClr>
              <a:buSzPts val="1800"/>
              <a:buFont typeface="Roboto Condensed"/>
              <a:buChar char="■"/>
              <a:defRPr sz="1800" b="0" i="0" u="none" strike="noStrike" cap="none">
                <a:solidFill>
                  <a:srgbClr val="607896"/>
                </a:solidFill>
                <a:latin typeface="Roboto Condensed"/>
                <a:ea typeface="Roboto Condensed"/>
                <a:cs typeface="Roboto Condensed"/>
                <a:sym typeface="Roboto Condensed"/>
              </a:defRPr>
            </a:lvl9pPr>
          </a:lstStyle>
          <a:p>
            <a:pPr marL="0" indent="0">
              <a:buFont typeface="Arial" panose="020B0604020202020204" pitchFamily="34" charset="0"/>
              <a:buNone/>
            </a:pPr>
            <a:r>
              <a:rPr lang="en-US" altLang="en-US" sz="2400" dirty="0" smtClean="0">
                <a:solidFill>
                  <a:schemeClr val="tx1"/>
                </a:solidFill>
                <a:latin typeface="Franklin Gothic Demi" panose="020B0703020102020204" pitchFamily="34" charset="0"/>
                <a:cs typeface="Arial" panose="020B0604020202020204" pitchFamily="34" charset="0"/>
              </a:rPr>
              <a:t>Access NSLDS using your FSA ID at </a:t>
            </a:r>
            <a:r>
              <a:rPr lang="en-US" altLang="en-US" sz="2400" b="1" dirty="0" smtClean="0">
                <a:solidFill>
                  <a:schemeClr val="tx1"/>
                </a:solidFill>
                <a:latin typeface="Franklin Gothic Demi" panose="020B0703020102020204" pitchFamily="34" charset="0"/>
                <a:cs typeface="Arial" panose="020B0604020202020204" pitchFamily="34" charset="0"/>
                <a:hlinkClick r:id="rId4"/>
              </a:rPr>
              <a:t>nslds.ed.gov</a:t>
            </a:r>
            <a:endParaRPr lang="en-US" altLang="en-US" sz="2400" b="1" dirty="0" smtClean="0">
              <a:solidFill>
                <a:schemeClr val="tx1"/>
              </a:solidFill>
              <a:latin typeface="Franklin Gothic Demi" panose="020B0703020102020204" pitchFamily="34" charset="0"/>
              <a:cs typeface="Arial" panose="020B0604020202020204" pitchFamily="34" charset="0"/>
            </a:endParaRPr>
          </a:p>
        </p:txBody>
      </p:sp>
    </p:spTree>
    <p:extLst>
      <p:ext uri="{BB962C8B-B14F-4D97-AF65-F5344CB8AC3E}">
        <p14:creationId xmlns:p14="http://schemas.microsoft.com/office/powerpoint/2010/main" val="34679026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4787" y="219013"/>
            <a:ext cx="6321000" cy="680700"/>
          </a:xfrm>
        </p:spPr>
        <p:txBody>
          <a:bodyPr/>
          <a:lstStyle/>
          <a:p>
            <a:r>
              <a:rPr lang="en-US" dirty="0" smtClean="0"/>
              <a:t>Types of Federal Student Loans</a:t>
            </a:r>
            <a:endParaRPr lang="en-US" dirty="0"/>
          </a:p>
        </p:txBody>
      </p:sp>
      <p:sp>
        <p:nvSpPr>
          <p:cNvPr id="6" name="Slide Number Placeholder 5"/>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graphicFrame>
        <p:nvGraphicFramePr>
          <p:cNvPr id="10" name="Content Placeholder 6"/>
          <p:cNvGraphicFramePr>
            <a:graphicFrameLocks/>
          </p:cNvGraphicFramePr>
          <p:nvPr>
            <p:extLst>
              <p:ext uri="{D42A27DB-BD31-4B8C-83A1-F6EECF244321}">
                <p14:modId xmlns:p14="http://schemas.microsoft.com/office/powerpoint/2010/main" val="1291038249"/>
              </p:ext>
            </p:extLst>
          </p:nvPr>
        </p:nvGraphicFramePr>
        <p:xfrm>
          <a:off x="1017119" y="899713"/>
          <a:ext cx="7383967" cy="37946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1" name="Group 10"/>
          <p:cNvGrpSpPr/>
          <p:nvPr/>
        </p:nvGrpSpPr>
        <p:grpSpPr>
          <a:xfrm>
            <a:off x="838788" y="2104177"/>
            <a:ext cx="1555955" cy="1345964"/>
            <a:chOff x="2922164" y="1215824"/>
            <a:chExt cx="1555955" cy="1345964"/>
          </a:xfrm>
          <a:solidFill>
            <a:schemeClr val="bg2">
              <a:lumMod val="60000"/>
              <a:lumOff val="40000"/>
            </a:schemeClr>
          </a:solidFill>
        </p:grpSpPr>
        <p:sp>
          <p:nvSpPr>
            <p:cNvPr id="12" name="Hexagon 11"/>
            <p:cNvSpPr/>
            <p:nvPr/>
          </p:nvSpPr>
          <p:spPr>
            <a:xfrm>
              <a:off x="2922164" y="1215824"/>
              <a:ext cx="1555955" cy="1345964"/>
            </a:xfrm>
            <a:prstGeom prst="hexagon">
              <a:avLst>
                <a:gd name="adj" fmla="val 28570"/>
                <a:gd name="vf" fmla="val 11547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Hexagon 4"/>
            <p:cNvSpPr txBox="1"/>
            <p:nvPr/>
          </p:nvSpPr>
          <p:spPr>
            <a:xfrm>
              <a:off x="3180008" y="1438869"/>
              <a:ext cx="1040267" cy="89987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kern="1200" dirty="0" smtClean="0">
                  <a:latin typeface="Century Schoolbook" panose="02040604050505020304" pitchFamily="18" charset="0"/>
                  <a:cs typeface="Arial"/>
                </a:rPr>
                <a:t>Private Loan</a:t>
              </a:r>
              <a:endParaRPr lang="en-US" kern="1200" dirty="0">
                <a:latin typeface="Century Schoolbook" panose="02040604050505020304" pitchFamily="18" charset="0"/>
                <a:cs typeface="Arial"/>
              </a:endParaRPr>
            </a:p>
          </p:txBody>
        </p:sp>
      </p:grpSp>
    </p:spTree>
    <p:extLst>
      <p:ext uri="{BB962C8B-B14F-4D97-AF65-F5344CB8AC3E}">
        <p14:creationId xmlns:p14="http://schemas.microsoft.com/office/powerpoint/2010/main" val="4062187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341" y="236605"/>
            <a:ext cx="5760300" cy="680700"/>
          </a:xfrm>
        </p:spPr>
        <p:txBody>
          <a:bodyPr/>
          <a:lstStyle/>
          <a:p>
            <a:pPr algn="ctr"/>
            <a:r>
              <a:rPr lang="en-US" sz="4400" dirty="0" smtClean="0"/>
              <a:t>Loan Servicer</a:t>
            </a:r>
            <a:endParaRPr lang="en-US" sz="4400" dirty="0"/>
          </a:p>
        </p:txBody>
      </p:sp>
      <p:sp>
        <p:nvSpPr>
          <p:cNvPr id="3" name="Text Placeholder 2"/>
          <p:cNvSpPr>
            <a:spLocks noGrp="1"/>
          </p:cNvSpPr>
          <p:nvPr>
            <p:ph type="body" idx="1"/>
          </p:nvPr>
        </p:nvSpPr>
        <p:spPr>
          <a:xfrm>
            <a:off x="472439" y="1005181"/>
            <a:ext cx="8300085" cy="1516563"/>
          </a:xfrm>
        </p:spPr>
        <p:txBody>
          <a:bodyPr/>
          <a:lstStyle/>
          <a:p>
            <a:pPr marL="114300" indent="0" algn="ctr">
              <a:buNone/>
            </a:pPr>
            <a:r>
              <a:rPr lang="en-US" sz="2600" dirty="0" smtClean="0">
                <a:solidFill>
                  <a:schemeClr val="tx1"/>
                </a:solidFill>
                <a:latin typeface="Franklin Gothic Medium Cond" panose="020B0606030402020204" pitchFamily="34" charset="0"/>
              </a:rPr>
              <a:t>It is your responsibility </a:t>
            </a:r>
            <a:r>
              <a:rPr lang="en-US" sz="2600" dirty="0">
                <a:solidFill>
                  <a:schemeClr val="tx1"/>
                </a:solidFill>
                <a:latin typeface="Franklin Gothic Medium Cond" panose="020B0606030402020204" pitchFamily="34" charset="0"/>
              </a:rPr>
              <a:t>to ensure that </a:t>
            </a:r>
            <a:r>
              <a:rPr lang="en-US" sz="2600" dirty="0" smtClean="0">
                <a:solidFill>
                  <a:schemeClr val="tx1"/>
                </a:solidFill>
                <a:latin typeface="Franklin Gothic Medium Cond" panose="020B0606030402020204" pitchFamily="34" charset="0"/>
              </a:rPr>
              <a:t>your </a:t>
            </a:r>
            <a:r>
              <a:rPr lang="en-US" sz="2600" dirty="0">
                <a:solidFill>
                  <a:schemeClr val="tx1"/>
                </a:solidFill>
                <a:latin typeface="Franklin Gothic Medium Cond" panose="020B0606030402020204" pitchFamily="34" charset="0"/>
              </a:rPr>
              <a:t>loan servicer always has </a:t>
            </a:r>
            <a:r>
              <a:rPr lang="en-US" sz="2600" dirty="0" smtClean="0">
                <a:solidFill>
                  <a:schemeClr val="tx1"/>
                </a:solidFill>
                <a:latin typeface="Franklin Gothic Medium Cond" panose="020B0606030402020204" pitchFamily="34" charset="0"/>
              </a:rPr>
              <a:t>your </a:t>
            </a:r>
            <a:r>
              <a:rPr lang="en-US" sz="2600" dirty="0">
                <a:solidFill>
                  <a:schemeClr val="tx1"/>
                </a:solidFill>
                <a:latin typeface="Franklin Gothic Medium Cond" panose="020B0606030402020204" pitchFamily="34" charset="0"/>
              </a:rPr>
              <a:t>current billing address and phone number.  </a:t>
            </a:r>
            <a:r>
              <a:rPr lang="en-US" sz="2600" dirty="0" smtClean="0">
                <a:solidFill>
                  <a:schemeClr val="tx1"/>
                </a:solidFill>
                <a:latin typeface="Franklin Gothic Medium Cond" panose="020B0606030402020204" pitchFamily="34" charset="0"/>
              </a:rPr>
              <a:t>If you have </a:t>
            </a:r>
            <a:r>
              <a:rPr lang="en-US" sz="2600" dirty="0">
                <a:solidFill>
                  <a:schemeClr val="tx1"/>
                </a:solidFill>
                <a:latin typeface="Franklin Gothic Medium Cond" panose="020B0606030402020204" pitchFamily="34" charset="0"/>
              </a:rPr>
              <a:t>more than one </a:t>
            </a:r>
            <a:r>
              <a:rPr lang="en-US" sz="2600" dirty="0" smtClean="0">
                <a:solidFill>
                  <a:schemeClr val="tx1"/>
                </a:solidFill>
                <a:latin typeface="Franklin Gothic Medium Cond" panose="020B0606030402020204" pitchFamily="34" charset="0"/>
              </a:rPr>
              <a:t>loan, you </a:t>
            </a:r>
            <a:r>
              <a:rPr lang="en-US" sz="2600" dirty="0">
                <a:solidFill>
                  <a:schemeClr val="tx1"/>
                </a:solidFill>
                <a:latin typeface="Franklin Gothic Medium Cond" panose="020B0606030402020204" pitchFamily="34" charset="0"/>
              </a:rPr>
              <a:t>may have more than one loan servicer. </a:t>
            </a:r>
            <a:endParaRPr lang="en-US" sz="2600" dirty="0" smtClean="0">
              <a:solidFill>
                <a:schemeClr val="tx1"/>
              </a:solidFill>
              <a:latin typeface="Franklin Gothic Medium Cond" panose="020B0606030402020204" pitchFamily="34" charset="0"/>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a:p>
        </p:txBody>
      </p:sp>
      <p:sp>
        <p:nvSpPr>
          <p:cNvPr id="7" name="Rectangle 6"/>
          <p:cNvSpPr/>
          <p:nvPr/>
        </p:nvSpPr>
        <p:spPr>
          <a:xfrm>
            <a:off x="311426" y="3293165"/>
            <a:ext cx="7308574" cy="1384995"/>
          </a:xfrm>
          <a:prstGeom prst="rect">
            <a:avLst/>
          </a:prstGeom>
        </p:spPr>
        <p:txBody>
          <a:bodyPr wrap="square">
            <a:spAutoFit/>
          </a:bodyPr>
          <a:lstStyle/>
          <a:p>
            <a:pPr algn="ctr"/>
            <a:r>
              <a:rPr lang="en-US" sz="2800" b="1" dirty="0">
                <a:solidFill>
                  <a:schemeClr val="tx1"/>
                </a:solidFill>
                <a:latin typeface="Franklin Gothic Medium Cond" panose="020B0606030402020204" pitchFamily="34" charset="0"/>
              </a:rPr>
              <a:t>Find your loan servicer: </a:t>
            </a:r>
            <a:r>
              <a:rPr lang="en-US" sz="2800" dirty="0" smtClean="0">
                <a:solidFill>
                  <a:schemeClr val="tx1"/>
                </a:solidFill>
                <a:latin typeface="Franklin Gothic Medium Cond" panose="020B0606030402020204" pitchFamily="34" charset="0"/>
              </a:rPr>
              <a:t/>
            </a:r>
            <a:br>
              <a:rPr lang="en-US" sz="2800" dirty="0" smtClean="0">
                <a:solidFill>
                  <a:schemeClr val="tx1"/>
                </a:solidFill>
                <a:latin typeface="Franklin Gothic Medium Cond" panose="020B0606030402020204" pitchFamily="34" charset="0"/>
              </a:rPr>
            </a:br>
            <a:r>
              <a:rPr lang="en-US" sz="2800" dirty="0" smtClean="0">
                <a:solidFill>
                  <a:schemeClr val="tx1"/>
                </a:solidFill>
                <a:latin typeface="Franklin Gothic Medium Cond" panose="020B0606030402020204" pitchFamily="34" charset="0"/>
                <a:hlinkClick r:id="rId3"/>
              </a:rPr>
              <a:t>www.nslds.ed.gov</a:t>
            </a:r>
            <a:r>
              <a:rPr lang="en-US" sz="2800" dirty="0" smtClean="0">
                <a:solidFill>
                  <a:schemeClr val="tx1"/>
                </a:solidFill>
                <a:latin typeface="Franklin Gothic Medium Cond" panose="020B0606030402020204" pitchFamily="34" charset="0"/>
              </a:rPr>
              <a:t> </a:t>
            </a:r>
            <a:r>
              <a:rPr lang="en-US" sz="2800" dirty="0">
                <a:solidFill>
                  <a:schemeClr val="tx1"/>
                </a:solidFill>
                <a:latin typeface="Franklin Gothic Medium Cond" panose="020B0606030402020204" pitchFamily="34" charset="0"/>
                <a:sym typeface="Wingdings" panose="05000000000000000000" pitchFamily="2" charset="2"/>
              </a:rPr>
              <a:t></a:t>
            </a:r>
            <a:r>
              <a:rPr lang="en-US" sz="2800" dirty="0">
                <a:solidFill>
                  <a:schemeClr val="tx1"/>
                </a:solidFill>
                <a:latin typeface="Franklin Gothic Medium Cond" panose="020B0606030402020204" pitchFamily="34" charset="0"/>
              </a:rPr>
              <a:t>click on "Financial Aid Review" </a:t>
            </a:r>
            <a:r>
              <a:rPr lang="en-US" sz="2800" dirty="0" smtClean="0">
                <a:solidFill>
                  <a:schemeClr val="tx1"/>
                </a:solidFill>
                <a:latin typeface="Franklin Gothic Medium Cond" panose="020B0606030402020204" pitchFamily="34" charset="0"/>
              </a:rPr>
              <a:t/>
            </a:r>
            <a:br>
              <a:rPr lang="en-US" sz="2800" dirty="0" smtClean="0">
                <a:solidFill>
                  <a:schemeClr val="tx1"/>
                </a:solidFill>
                <a:latin typeface="Franklin Gothic Medium Cond" panose="020B0606030402020204" pitchFamily="34" charset="0"/>
              </a:rPr>
            </a:br>
            <a:r>
              <a:rPr lang="en-US" sz="2800" dirty="0" smtClean="0">
                <a:solidFill>
                  <a:schemeClr val="tx1"/>
                </a:solidFill>
                <a:latin typeface="Franklin Gothic Medium Cond" panose="020B0606030402020204" pitchFamily="34" charset="0"/>
              </a:rPr>
              <a:t>or </a:t>
            </a:r>
            <a:r>
              <a:rPr lang="en-US" sz="2800" dirty="0">
                <a:solidFill>
                  <a:schemeClr val="tx1"/>
                </a:solidFill>
                <a:latin typeface="Franklin Gothic Medium Cond" panose="020B0606030402020204" pitchFamily="34" charset="0"/>
              </a:rPr>
              <a:t>call Federal Student Aid at 1-800-433-3243.</a:t>
            </a:r>
          </a:p>
        </p:txBody>
      </p:sp>
      <p:sp>
        <p:nvSpPr>
          <p:cNvPr id="8" name="TextBox 7"/>
          <p:cNvSpPr txBox="1"/>
          <p:nvPr/>
        </p:nvSpPr>
        <p:spPr>
          <a:xfrm>
            <a:off x="6254115" y="2609620"/>
            <a:ext cx="2302669" cy="919401"/>
          </a:xfrm>
          <a:prstGeom prst="wedgeRoundRectCallout">
            <a:avLst>
              <a:gd name="adj1" fmla="val 17947"/>
              <a:gd name="adj2" fmla="val 82702"/>
              <a:gd name="adj3" fmla="val 16667"/>
            </a:avLst>
          </a:prstGeom>
          <a:solidFill>
            <a:srgbClr val="FDB913"/>
          </a:solidFill>
          <a:ln w="25400">
            <a:solidFill>
              <a:srgbClr val="3796BF"/>
            </a:solidFill>
          </a:ln>
        </p:spPr>
        <p:txBody>
          <a:bodyPr wrap="square" rtlCol="0">
            <a:spAutoFit/>
          </a:bodyPr>
          <a:lstStyle/>
          <a:p>
            <a:pPr algn="ctr"/>
            <a:r>
              <a:rPr lang="en-US" sz="2400" dirty="0" smtClean="0">
                <a:solidFill>
                  <a:srgbClr val="004C97"/>
                </a:solidFill>
                <a:latin typeface="Franklin Gothic Demi" panose="020B0703020102020204" pitchFamily="34" charset="0"/>
              </a:rPr>
              <a:t>Who is your loan servicer?</a:t>
            </a:r>
            <a:endParaRPr lang="en-US" sz="2400" dirty="0">
              <a:solidFill>
                <a:srgbClr val="004C97"/>
              </a:solidFill>
              <a:latin typeface="Franklin Gothic Demi" panose="020B0703020102020204" pitchFamily="34" charset="0"/>
            </a:endParaRPr>
          </a:p>
        </p:txBody>
      </p:sp>
    </p:spTree>
    <p:extLst>
      <p:ext uri="{BB962C8B-B14F-4D97-AF65-F5344CB8AC3E}">
        <p14:creationId xmlns:p14="http://schemas.microsoft.com/office/powerpoint/2010/main" val="33254819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7463" y="288655"/>
            <a:ext cx="6629321" cy="680700"/>
          </a:xfrm>
        </p:spPr>
        <p:txBody>
          <a:bodyPr/>
          <a:lstStyle/>
          <a:p>
            <a:pPr algn="ctr"/>
            <a:r>
              <a:rPr lang="en-US" sz="4000" dirty="0" smtClean="0"/>
              <a:t>Repaying Loans</a:t>
            </a:r>
            <a:endParaRPr lang="en-US" sz="4000" dirty="0"/>
          </a:p>
        </p:txBody>
      </p:sp>
      <p:sp>
        <p:nvSpPr>
          <p:cNvPr id="3" name="Text Placeholder 2"/>
          <p:cNvSpPr>
            <a:spLocks noGrp="1"/>
          </p:cNvSpPr>
          <p:nvPr>
            <p:ph type="body" idx="1"/>
          </p:nvPr>
        </p:nvSpPr>
        <p:spPr>
          <a:xfrm>
            <a:off x="413095" y="3579017"/>
            <a:ext cx="7848600" cy="750095"/>
          </a:xfrm>
        </p:spPr>
        <p:txBody>
          <a:bodyPr/>
          <a:lstStyle/>
          <a:p>
            <a:r>
              <a:rPr lang="en-US" sz="2600" b="1" dirty="0" smtClean="0">
                <a:solidFill>
                  <a:schemeClr val="tx1"/>
                </a:solidFill>
                <a:latin typeface="Franklin Gothic Medium Cond" panose="020B0606030402020204" pitchFamily="34" charset="0"/>
              </a:rPr>
              <a:t>There is no grace period for PLUS loans or private loans.</a:t>
            </a:r>
            <a:endParaRPr lang="en-US" sz="2800" dirty="0">
              <a:solidFill>
                <a:schemeClr val="tx1"/>
              </a:solidFill>
              <a:latin typeface="Franklin Gothic Medium Cond" panose="020B0606030402020204" pitchFamily="34" charset="0"/>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sp>
        <p:nvSpPr>
          <p:cNvPr id="4" name="Rectangle 3"/>
          <p:cNvSpPr/>
          <p:nvPr/>
        </p:nvSpPr>
        <p:spPr>
          <a:xfrm>
            <a:off x="896597" y="2262726"/>
            <a:ext cx="7497417" cy="954107"/>
          </a:xfrm>
          <a:prstGeom prst="rect">
            <a:avLst/>
          </a:prstGeom>
          <a:solidFill>
            <a:srgbClr val="FDB913"/>
          </a:solidFill>
        </p:spPr>
        <p:txBody>
          <a:bodyPr wrap="square">
            <a:spAutoFit/>
          </a:bodyPr>
          <a:lstStyle/>
          <a:p>
            <a:pPr marL="114300" indent="0" algn="ctr">
              <a:buNone/>
            </a:pPr>
            <a:r>
              <a:rPr lang="en-US" sz="2800" dirty="0" smtClean="0">
                <a:solidFill>
                  <a:srgbClr val="004C97"/>
                </a:solidFill>
                <a:latin typeface="Franklin Gothic Medium Cond" panose="020B0606030402020204" pitchFamily="34" charset="0"/>
              </a:rPr>
              <a:t>Unless you defer, Direct loan repayment begins 6 months after graduation (or dropping below half-time) </a:t>
            </a:r>
            <a:endParaRPr lang="en-US" sz="2800" dirty="0">
              <a:solidFill>
                <a:srgbClr val="004C97"/>
              </a:solidFill>
              <a:latin typeface="Franklin Gothic Medium Cond" panose="020B0606030402020204" pitchFamily="34" charset="0"/>
            </a:endParaRPr>
          </a:p>
        </p:txBody>
      </p:sp>
      <p:sp>
        <p:nvSpPr>
          <p:cNvPr id="8" name="Text Placeholder 2"/>
          <p:cNvSpPr>
            <a:spLocks noGrp="1"/>
          </p:cNvSpPr>
          <p:nvPr>
            <p:ph type="body" idx="1"/>
          </p:nvPr>
        </p:nvSpPr>
        <p:spPr>
          <a:xfrm>
            <a:off x="260912" y="1150447"/>
            <a:ext cx="8768788" cy="750095"/>
          </a:xfrm>
        </p:spPr>
        <p:txBody>
          <a:bodyPr/>
          <a:lstStyle/>
          <a:p>
            <a:pPr marL="114300" indent="0" algn="ctr">
              <a:buNone/>
            </a:pPr>
            <a:r>
              <a:rPr lang="en-US" sz="2000" b="1" dirty="0" smtClean="0">
                <a:solidFill>
                  <a:schemeClr val="tx1"/>
                </a:solidFill>
                <a:latin typeface="Franklin Gothic Medium Cond" panose="020B0606030402020204" pitchFamily="34" charset="0"/>
              </a:rPr>
              <a:t>Grace Period: You usually do not have to start repaying your loans right away. This “waiting period” after graduation and before repayment begins is known as a “grace period”.</a:t>
            </a:r>
            <a:endParaRPr lang="en-US" sz="2000" dirty="0">
              <a:solidFill>
                <a:schemeClr val="tx1"/>
              </a:solidFill>
              <a:latin typeface="Franklin Gothic Medium Cond" panose="020B0606030402020204" pitchFamily="34" charset="0"/>
            </a:endParaRPr>
          </a:p>
        </p:txBody>
      </p:sp>
    </p:spTree>
    <p:extLst>
      <p:ext uri="{BB962C8B-B14F-4D97-AF65-F5344CB8AC3E}">
        <p14:creationId xmlns:p14="http://schemas.microsoft.com/office/powerpoint/2010/main" val="1666152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0367" y="281689"/>
            <a:ext cx="5760300" cy="680700"/>
          </a:xfrm>
        </p:spPr>
        <p:txBody>
          <a:bodyPr/>
          <a:lstStyle/>
          <a:p>
            <a:pPr algn="ctr"/>
            <a:r>
              <a:rPr lang="en-US" sz="4400" dirty="0" smtClean="0"/>
              <a:t>Exit Counseling</a:t>
            </a:r>
            <a:endParaRPr lang="en-US" sz="4400" dirty="0"/>
          </a:p>
        </p:txBody>
      </p:sp>
      <p:sp>
        <p:nvSpPr>
          <p:cNvPr id="3" name="Text Placeholder 2"/>
          <p:cNvSpPr>
            <a:spLocks noGrp="1"/>
          </p:cNvSpPr>
          <p:nvPr>
            <p:ph type="body" idx="1"/>
          </p:nvPr>
        </p:nvSpPr>
        <p:spPr>
          <a:xfrm>
            <a:off x="427383" y="2336005"/>
            <a:ext cx="7848600" cy="2129977"/>
          </a:xfrm>
        </p:spPr>
        <p:txBody>
          <a:bodyPr/>
          <a:lstStyle/>
          <a:p>
            <a:r>
              <a:rPr lang="en-US" sz="2600" b="1" dirty="0" smtClean="0">
                <a:solidFill>
                  <a:schemeClr val="tx1"/>
                </a:solidFill>
                <a:latin typeface="Franklin Gothic Medium Cond" panose="020B0606030402020204" pitchFamily="34" charset="0"/>
              </a:rPr>
              <a:t>True or False: </a:t>
            </a:r>
            <a:r>
              <a:rPr lang="en-US" sz="2600" dirty="0" smtClean="0">
                <a:solidFill>
                  <a:schemeClr val="tx1"/>
                </a:solidFill>
                <a:latin typeface="Franklin Gothic Medium Cond" panose="020B0606030402020204" pitchFamily="34" charset="0"/>
              </a:rPr>
              <a:t>Exit counseling is optional.</a:t>
            </a:r>
          </a:p>
          <a:p>
            <a:r>
              <a:rPr lang="en-US" sz="2600" b="1" dirty="0" smtClean="0">
                <a:solidFill>
                  <a:schemeClr val="tx1"/>
                </a:solidFill>
                <a:latin typeface="Franklin Gothic Medium Cond" panose="020B0606030402020204" pitchFamily="34" charset="0"/>
              </a:rPr>
              <a:t>True or False</a:t>
            </a:r>
            <a:r>
              <a:rPr lang="en-US" sz="2600" b="1" dirty="0">
                <a:solidFill>
                  <a:schemeClr val="tx1"/>
                </a:solidFill>
                <a:latin typeface="Franklin Gothic Medium Cond" panose="020B0606030402020204" pitchFamily="34" charset="0"/>
              </a:rPr>
              <a:t>: </a:t>
            </a:r>
            <a:r>
              <a:rPr lang="en-US" sz="2600" dirty="0">
                <a:solidFill>
                  <a:schemeClr val="tx1"/>
                </a:solidFill>
                <a:latin typeface="Franklin Gothic Medium Cond" panose="020B0606030402020204" pitchFamily="34" charset="0"/>
              </a:rPr>
              <a:t>Students who have received a </a:t>
            </a:r>
            <a:r>
              <a:rPr lang="en-US" sz="2600" dirty="0" smtClean="0">
                <a:solidFill>
                  <a:schemeClr val="tx1"/>
                </a:solidFill>
                <a:latin typeface="Franklin Gothic Medium Cond" panose="020B0606030402020204" pitchFamily="34" charset="0"/>
              </a:rPr>
              <a:t>loan under </a:t>
            </a:r>
            <a:r>
              <a:rPr lang="en-US" sz="2600" dirty="0">
                <a:solidFill>
                  <a:schemeClr val="tx1"/>
                </a:solidFill>
                <a:latin typeface="Franklin Gothic Medium Cond" panose="020B0606030402020204" pitchFamily="34" charset="0"/>
              </a:rPr>
              <a:t>the Direct Loan </a:t>
            </a:r>
            <a:r>
              <a:rPr lang="en-US" sz="2600" dirty="0" smtClean="0">
                <a:solidFill>
                  <a:schemeClr val="tx1"/>
                </a:solidFill>
                <a:latin typeface="Franklin Gothic Medium Cond" panose="020B0606030402020204" pitchFamily="34" charset="0"/>
              </a:rPr>
              <a:t>Program </a:t>
            </a:r>
            <a:r>
              <a:rPr lang="en-US" sz="2600" dirty="0">
                <a:solidFill>
                  <a:schemeClr val="tx1"/>
                </a:solidFill>
                <a:latin typeface="Franklin Gothic Medium Cond" panose="020B0606030402020204" pitchFamily="34" charset="0"/>
              </a:rPr>
              <a:t>must complete exit counseling each time they drop below </a:t>
            </a:r>
            <a:r>
              <a:rPr lang="en-US" sz="2600" dirty="0" smtClean="0">
                <a:solidFill>
                  <a:schemeClr val="tx1"/>
                </a:solidFill>
                <a:latin typeface="Franklin Gothic Medium Cond" panose="020B0606030402020204" pitchFamily="34" charset="0"/>
              </a:rPr>
              <a:t>half-time, </a:t>
            </a:r>
            <a:r>
              <a:rPr lang="en-US" sz="2600" dirty="0">
                <a:solidFill>
                  <a:schemeClr val="tx1"/>
                </a:solidFill>
                <a:latin typeface="Franklin Gothic Medium Cond" panose="020B0606030402020204" pitchFamily="34" charset="0"/>
              </a:rPr>
              <a:t>graduate, or leave school.</a:t>
            </a:r>
            <a:endParaRPr lang="en-US" sz="2600" dirty="0" smtClean="0">
              <a:solidFill>
                <a:schemeClr val="tx1"/>
              </a:solidFill>
              <a:latin typeface="Franklin Gothic Medium Cond" panose="020B0606030402020204" pitchFamily="34" charset="0"/>
            </a:endParaRPr>
          </a:p>
          <a:p>
            <a:endParaRPr lang="en-US" sz="2800" dirty="0">
              <a:solidFill>
                <a:schemeClr val="tx1"/>
              </a:solidFill>
              <a:latin typeface="Franklin Gothic Medium Cond" panose="020B0606030402020204" pitchFamily="34" charset="0"/>
            </a:endParaRP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a:p>
        </p:txBody>
      </p:sp>
      <p:sp>
        <p:nvSpPr>
          <p:cNvPr id="4" name="Rectangle 3"/>
          <p:cNvSpPr/>
          <p:nvPr/>
        </p:nvSpPr>
        <p:spPr>
          <a:xfrm>
            <a:off x="1460846" y="1175984"/>
            <a:ext cx="6815137" cy="954107"/>
          </a:xfrm>
          <a:prstGeom prst="rect">
            <a:avLst/>
          </a:prstGeom>
          <a:solidFill>
            <a:srgbClr val="FDB913"/>
          </a:solidFill>
        </p:spPr>
        <p:txBody>
          <a:bodyPr wrap="square">
            <a:spAutoFit/>
          </a:bodyPr>
          <a:lstStyle/>
          <a:p>
            <a:pPr marL="114300" indent="0" algn="ctr">
              <a:buNone/>
            </a:pPr>
            <a:r>
              <a:rPr lang="en-US" sz="2800" dirty="0">
                <a:solidFill>
                  <a:srgbClr val="004C97"/>
                </a:solidFill>
                <a:latin typeface="Franklin Gothic Medium Cond" panose="020B0606030402020204" pitchFamily="34" charset="0"/>
              </a:rPr>
              <a:t>Exit counseling provides important information to prepare you to repay your federal student loan(s).</a:t>
            </a:r>
          </a:p>
        </p:txBody>
      </p:sp>
    </p:spTree>
    <p:extLst>
      <p:ext uri="{BB962C8B-B14F-4D97-AF65-F5344CB8AC3E}">
        <p14:creationId xmlns:p14="http://schemas.microsoft.com/office/powerpoint/2010/main" val="413097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290" y="223592"/>
            <a:ext cx="7494104" cy="680700"/>
          </a:xfrm>
        </p:spPr>
        <p:txBody>
          <a:bodyPr/>
          <a:lstStyle/>
          <a:p>
            <a:pPr algn="ctr"/>
            <a:r>
              <a:rPr lang="en-US" sz="3600" dirty="0" smtClean="0"/>
              <a:t>Repayment Plans</a:t>
            </a:r>
            <a:endParaRPr lang="en-US" sz="3600" dirty="0"/>
          </a:p>
        </p:txBody>
      </p:sp>
      <p:sp>
        <p:nvSpPr>
          <p:cNvPr id="4" name="Slide Number Placeholder 3"/>
          <p:cNvSpPr>
            <a:spLocks noGrp="1"/>
          </p:cNvSpPr>
          <p:nvPr>
            <p:ph type="sldNum" idx="4294967295"/>
          </p:nvPr>
        </p:nvSpPr>
        <p:spPr>
          <a:xfrm>
            <a:off x="8556784" y="1"/>
            <a:ext cx="548700" cy="393600"/>
          </a:xfrm>
        </p:spPr>
        <p:txBody>
          <a:bodyPr/>
          <a:lstStyle/>
          <a:p>
            <a:pPr marL="0" lvl="0" indent="0" algn="r" rtl="0">
              <a:spcBef>
                <a:spcPts val="0"/>
              </a:spcBef>
              <a:spcAft>
                <a:spcPts val="0"/>
              </a:spcAft>
              <a:buNone/>
            </a:pPr>
            <a:fld id="{00000000-1234-1234-1234-123412341234}" type="slidenum">
              <a:rPr lang="en" smtClean="0"/>
              <a:t>9</a:t>
            </a:fld>
            <a:endParaRPr lang="en"/>
          </a:p>
        </p:txBody>
      </p:sp>
      <p:sp>
        <p:nvSpPr>
          <p:cNvPr id="5" name="Text Placeholder 4"/>
          <p:cNvSpPr>
            <a:spLocks noGrp="1"/>
          </p:cNvSpPr>
          <p:nvPr>
            <p:ph type="body" idx="1"/>
          </p:nvPr>
        </p:nvSpPr>
        <p:spPr>
          <a:xfrm>
            <a:off x="438314" y="1288289"/>
            <a:ext cx="5674174" cy="3268747"/>
          </a:xfrm>
        </p:spPr>
        <p:txBody>
          <a:bodyPr/>
          <a:lstStyle/>
          <a:p>
            <a:pPr marL="101600" indent="0">
              <a:buNone/>
            </a:pPr>
            <a:r>
              <a:rPr lang="en-US" dirty="0" smtClean="0"/>
              <a:t>Options are: </a:t>
            </a:r>
          </a:p>
          <a:p>
            <a:pPr>
              <a:lnSpc>
                <a:spcPts val="2000"/>
              </a:lnSpc>
            </a:pPr>
            <a:r>
              <a:rPr lang="en-US" dirty="0" smtClean="0"/>
              <a:t>Standard Repayment Plan</a:t>
            </a:r>
          </a:p>
          <a:p>
            <a:pPr>
              <a:lnSpc>
                <a:spcPts val="2000"/>
              </a:lnSpc>
            </a:pPr>
            <a:r>
              <a:rPr lang="en-US" dirty="0" smtClean="0"/>
              <a:t>Graduated Repayment Plan </a:t>
            </a:r>
          </a:p>
          <a:p>
            <a:pPr>
              <a:lnSpc>
                <a:spcPts val="2000"/>
              </a:lnSpc>
            </a:pPr>
            <a:r>
              <a:rPr lang="en-US" dirty="0" smtClean="0"/>
              <a:t>Extended Repayment Plan</a:t>
            </a:r>
          </a:p>
          <a:p>
            <a:pPr>
              <a:lnSpc>
                <a:spcPts val="2000"/>
              </a:lnSpc>
            </a:pPr>
            <a:r>
              <a:rPr lang="en-US" dirty="0" smtClean="0"/>
              <a:t>Revised Pay As You Earn Repayment Plan</a:t>
            </a:r>
          </a:p>
          <a:p>
            <a:pPr>
              <a:lnSpc>
                <a:spcPts val="2000"/>
              </a:lnSpc>
            </a:pPr>
            <a:r>
              <a:rPr lang="en-US" dirty="0" smtClean="0"/>
              <a:t>Pay As You Earn Repayment Plan</a:t>
            </a:r>
          </a:p>
          <a:p>
            <a:pPr>
              <a:lnSpc>
                <a:spcPts val="2000"/>
              </a:lnSpc>
            </a:pPr>
            <a:r>
              <a:rPr lang="en-US" dirty="0" smtClean="0"/>
              <a:t>Income Based Repayment Plan</a:t>
            </a:r>
          </a:p>
          <a:p>
            <a:pPr>
              <a:lnSpc>
                <a:spcPts val="2000"/>
              </a:lnSpc>
            </a:pPr>
            <a:r>
              <a:rPr lang="en-US" dirty="0" smtClean="0"/>
              <a:t>Income Contingent Repayment Plan</a:t>
            </a:r>
          </a:p>
          <a:p>
            <a:pPr>
              <a:lnSpc>
                <a:spcPts val="2000"/>
              </a:lnSpc>
            </a:pPr>
            <a:r>
              <a:rPr lang="en-US" dirty="0" smtClean="0"/>
              <a:t>Income Sensitive Repayment</a:t>
            </a:r>
          </a:p>
        </p:txBody>
      </p:sp>
      <p:sp>
        <p:nvSpPr>
          <p:cNvPr id="6" name="Rectangle 5"/>
          <p:cNvSpPr/>
          <p:nvPr/>
        </p:nvSpPr>
        <p:spPr>
          <a:xfrm>
            <a:off x="66260" y="4694394"/>
            <a:ext cx="6314661" cy="307777"/>
          </a:xfrm>
          <a:prstGeom prst="rect">
            <a:avLst/>
          </a:prstGeom>
        </p:spPr>
        <p:txBody>
          <a:bodyPr wrap="square">
            <a:spAutoFit/>
          </a:bodyPr>
          <a:lstStyle/>
          <a:p>
            <a:pPr marL="101600" indent="0">
              <a:buNone/>
            </a:pPr>
            <a:r>
              <a:rPr lang="en-US" dirty="0">
                <a:hlinkClick r:id="rId3"/>
              </a:rPr>
              <a:t>https://studentaid.ed.gov/sa/repay-loans/understand/plans</a:t>
            </a:r>
            <a:endParaRPr lang="en-US" dirty="0"/>
          </a:p>
        </p:txBody>
      </p:sp>
      <p:sp>
        <p:nvSpPr>
          <p:cNvPr id="9" name="Rectangle 8"/>
          <p:cNvSpPr/>
          <p:nvPr/>
        </p:nvSpPr>
        <p:spPr>
          <a:xfrm>
            <a:off x="1462924" y="966265"/>
            <a:ext cx="7541927" cy="369332"/>
          </a:xfrm>
          <a:prstGeom prst="rect">
            <a:avLst/>
          </a:prstGeom>
        </p:spPr>
        <p:txBody>
          <a:bodyPr wrap="square">
            <a:spAutoFit/>
          </a:bodyPr>
          <a:lstStyle/>
          <a:p>
            <a:r>
              <a:rPr lang="en-US" sz="1800" dirty="0">
                <a:solidFill>
                  <a:schemeClr val="tx1"/>
                </a:solidFill>
                <a:latin typeface="Franklin Gothic Demi" panose="020B0703020102020204" pitchFamily="34" charset="0"/>
                <a:ea typeface="Roboto Condensed"/>
                <a:cs typeface="Roboto Condensed"/>
                <a:sym typeface="Roboto Condensed"/>
              </a:rPr>
              <a:t>Must opt-in, otherwise you will be put on </a:t>
            </a:r>
            <a:r>
              <a:rPr lang="en-US" sz="1800" dirty="0" smtClean="0">
                <a:solidFill>
                  <a:schemeClr val="tx1"/>
                </a:solidFill>
                <a:latin typeface="Franklin Gothic Demi" panose="020B0703020102020204" pitchFamily="34" charset="0"/>
                <a:ea typeface="Roboto Condensed"/>
                <a:cs typeface="Roboto Condensed"/>
                <a:sym typeface="Roboto Condensed"/>
              </a:rPr>
              <a:t>standard </a:t>
            </a:r>
            <a:r>
              <a:rPr lang="en-US" sz="1800" dirty="0">
                <a:solidFill>
                  <a:schemeClr val="tx1"/>
                </a:solidFill>
                <a:latin typeface="Franklin Gothic Demi" panose="020B0703020102020204" pitchFamily="34" charset="0"/>
                <a:ea typeface="Roboto Condensed"/>
                <a:cs typeface="Roboto Condensed"/>
                <a:sym typeface="Roboto Condensed"/>
              </a:rPr>
              <a:t>repayment plan</a:t>
            </a:r>
          </a:p>
        </p:txBody>
      </p:sp>
      <p:sp>
        <p:nvSpPr>
          <p:cNvPr id="10" name="Rectangle 9"/>
          <p:cNvSpPr/>
          <p:nvPr/>
        </p:nvSpPr>
        <p:spPr>
          <a:xfrm>
            <a:off x="5896827" y="1492762"/>
            <a:ext cx="2133990" cy="830997"/>
          </a:xfrm>
          <a:prstGeom prst="rect">
            <a:avLst/>
          </a:prstGeom>
          <a:noFill/>
          <a:ln w="22225">
            <a:solidFill>
              <a:srgbClr val="FDB913"/>
            </a:solidFill>
          </a:ln>
        </p:spPr>
        <p:txBody>
          <a:bodyPr wrap="square">
            <a:spAutoFit/>
          </a:bodyPr>
          <a:lstStyle/>
          <a:p>
            <a:pPr algn="ctr"/>
            <a:r>
              <a:rPr lang="en-US" sz="1600" b="1" dirty="0">
                <a:solidFill>
                  <a:srgbClr val="607896"/>
                </a:solidFill>
                <a:latin typeface="Roboto Condensed"/>
                <a:ea typeface="Roboto Condensed"/>
                <a:cs typeface="Roboto Condensed"/>
              </a:rPr>
              <a:t> Consider: </a:t>
            </a:r>
            <a:endParaRPr lang="en-US" sz="1600" b="1" dirty="0" smtClean="0">
              <a:solidFill>
                <a:srgbClr val="607896"/>
              </a:solidFill>
              <a:latin typeface="Roboto Condensed"/>
              <a:ea typeface="Roboto Condensed"/>
              <a:cs typeface="Roboto Condensed"/>
            </a:endParaRPr>
          </a:p>
          <a:p>
            <a:pPr algn="ctr"/>
            <a:r>
              <a:rPr lang="en-US" sz="1600" b="1" dirty="0" smtClean="0">
                <a:solidFill>
                  <a:srgbClr val="607896"/>
                </a:solidFill>
                <a:latin typeface="Roboto Condensed"/>
                <a:ea typeface="Roboto Condensed"/>
                <a:cs typeface="Roboto Condensed"/>
              </a:rPr>
              <a:t>Public</a:t>
            </a:r>
            <a:r>
              <a:rPr lang="en-US" sz="1200" dirty="0" smtClean="0">
                <a:solidFill>
                  <a:srgbClr val="494B4C"/>
                </a:solidFill>
                <a:latin typeface="Droid Serif"/>
              </a:rPr>
              <a:t> </a:t>
            </a:r>
            <a:r>
              <a:rPr lang="en-US" sz="1600" b="1" dirty="0">
                <a:solidFill>
                  <a:srgbClr val="607896"/>
                </a:solidFill>
                <a:latin typeface="Roboto Condensed"/>
                <a:ea typeface="Roboto Condensed"/>
                <a:cs typeface="Roboto Condensed"/>
              </a:rPr>
              <a:t>Service Loan Forgiveness (PSLF)</a:t>
            </a:r>
          </a:p>
        </p:txBody>
      </p:sp>
    </p:spTree>
    <p:extLst>
      <p:ext uri="{BB962C8B-B14F-4D97-AF65-F5344CB8AC3E}">
        <p14:creationId xmlns:p14="http://schemas.microsoft.com/office/powerpoint/2010/main" val="487104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Wolsey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TM04033917[[fn=Berlin]]</Template>
  <TotalTime>5322</TotalTime>
  <Words>2067</Words>
  <Application>Microsoft Office PowerPoint</Application>
  <PresentationFormat>On-screen Show (16:9)</PresentationFormat>
  <Paragraphs>307</Paragraphs>
  <Slides>22</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Century Schoolbook</vt:lpstr>
      <vt:lpstr>Droid Serif</vt:lpstr>
      <vt:lpstr>Franklin Gothic Demi</vt:lpstr>
      <vt:lpstr>Franklin Gothic Medium Cond</vt:lpstr>
      <vt:lpstr>Oswald</vt:lpstr>
      <vt:lpstr>Roboto Condensed</vt:lpstr>
      <vt:lpstr>Wingdings</vt:lpstr>
      <vt:lpstr>Wolsey template</vt:lpstr>
      <vt:lpstr>FINANCIAL LITERACY FOR REDHAWKS</vt:lpstr>
      <vt:lpstr>Agenda</vt:lpstr>
      <vt:lpstr>Student Persistence Team</vt:lpstr>
      <vt:lpstr>Identify Your Loans</vt:lpstr>
      <vt:lpstr>Types of Federal Student Loans</vt:lpstr>
      <vt:lpstr>Loan Servicer</vt:lpstr>
      <vt:lpstr>Repaying Loans</vt:lpstr>
      <vt:lpstr>Exit Counseling</vt:lpstr>
      <vt:lpstr>Repayment Plans</vt:lpstr>
      <vt:lpstr>Income Based Repayment</vt:lpstr>
      <vt:lpstr>Example</vt:lpstr>
      <vt:lpstr>Repayment Estimator</vt:lpstr>
      <vt:lpstr>Compound Interest</vt:lpstr>
      <vt:lpstr>Deferment and Forbearance</vt:lpstr>
      <vt:lpstr>What Happens With Default?</vt:lpstr>
      <vt:lpstr>Credit Cards</vt:lpstr>
      <vt:lpstr>Credit Score</vt:lpstr>
      <vt:lpstr>Credit Score</vt:lpstr>
      <vt:lpstr>Filing Taxes</vt:lpstr>
      <vt:lpstr>Budgeting</vt:lpstr>
      <vt:lpstr>Draft a Budget</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Gutierrez-Morfin, Yvette</dc:creator>
  <cp:lastModifiedBy>Gutierrez-Morfin, Yvette</cp:lastModifiedBy>
  <cp:revision>91</cp:revision>
  <cp:lastPrinted>2019-04-05T20:18:22Z</cp:lastPrinted>
  <dcterms:modified xsi:type="dcterms:W3CDTF">2019-04-05T21:57:40Z</dcterms:modified>
</cp:coreProperties>
</file>