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23" r:id="rId5"/>
  </p:sldMasterIdLst>
  <p:notesMasterIdLst>
    <p:notesMasterId r:id="rId66"/>
  </p:notesMasterIdLst>
  <p:handoutMasterIdLst>
    <p:handoutMasterId r:id="rId67"/>
  </p:handoutMasterIdLst>
  <p:sldIdLst>
    <p:sldId id="519" r:id="rId6"/>
    <p:sldId id="374" r:id="rId7"/>
    <p:sldId id="489" r:id="rId8"/>
    <p:sldId id="567" r:id="rId9"/>
    <p:sldId id="552" r:id="rId10"/>
    <p:sldId id="490" r:id="rId11"/>
    <p:sldId id="524" r:id="rId12"/>
    <p:sldId id="554" r:id="rId13"/>
    <p:sldId id="568" r:id="rId14"/>
    <p:sldId id="589" r:id="rId15"/>
    <p:sldId id="572" r:id="rId16"/>
    <p:sldId id="447" r:id="rId17"/>
    <p:sldId id="591" r:id="rId18"/>
    <p:sldId id="498" r:id="rId19"/>
    <p:sldId id="466" r:id="rId20"/>
    <p:sldId id="501" r:id="rId21"/>
    <p:sldId id="518" r:id="rId22"/>
    <p:sldId id="573" r:id="rId23"/>
    <p:sldId id="454" r:id="rId24"/>
    <p:sldId id="444" r:id="rId25"/>
    <p:sldId id="521" r:id="rId26"/>
    <p:sldId id="522" r:id="rId27"/>
    <p:sldId id="574" r:id="rId28"/>
    <p:sldId id="576" r:id="rId29"/>
    <p:sldId id="578" r:id="rId30"/>
    <p:sldId id="527" r:id="rId31"/>
    <p:sldId id="528" r:id="rId32"/>
    <p:sldId id="529" r:id="rId33"/>
    <p:sldId id="579" r:id="rId34"/>
    <p:sldId id="531" r:id="rId35"/>
    <p:sldId id="581" r:id="rId36"/>
    <p:sldId id="491" r:id="rId37"/>
    <p:sldId id="632" r:id="rId38"/>
    <p:sldId id="533" r:id="rId39"/>
    <p:sldId id="532" r:id="rId40"/>
    <p:sldId id="534" r:id="rId41"/>
    <p:sldId id="592" r:id="rId42"/>
    <p:sldId id="593" r:id="rId43"/>
    <p:sldId id="594" r:id="rId44"/>
    <p:sldId id="580" r:id="rId45"/>
    <p:sldId id="548" r:id="rId46"/>
    <p:sldId id="536" r:id="rId47"/>
    <p:sldId id="537" r:id="rId48"/>
    <p:sldId id="538" r:id="rId49"/>
    <p:sldId id="582" r:id="rId50"/>
    <p:sldId id="542" r:id="rId51"/>
    <p:sldId id="543" r:id="rId52"/>
    <p:sldId id="595" r:id="rId53"/>
    <p:sldId id="633" r:id="rId54"/>
    <p:sldId id="634" r:id="rId55"/>
    <p:sldId id="635" r:id="rId56"/>
    <p:sldId id="639" r:id="rId57"/>
    <p:sldId id="596" r:id="rId58"/>
    <p:sldId id="636" r:id="rId59"/>
    <p:sldId id="638" r:id="rId60"/>
    <p:sldId id="461" r:id="rId61"/>
    <p:sldId id="486" r:id="rId62"/>
    <p:sldId id="550" r:id="rId63"/>
    <p:sldId id="516" r:id="rId64"/>
    <p:sldId id="588" r:id="rId65"/>
  </p:sldIdLst>
  <p:sldSz cx="9144000" cy="5143500" type="screen16x9"/>
  <p:notesSz cx="7010400" cy="9296400"/>
  <p:defaultTex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CC99"/>
    <a:srgbClr val="005DA6"/>
    <a:srgbClr val="780810"/>
    <a:srgbClr val="0CC0DC"/>
    <a:srgbClr val="00A7CF"/>
    <a:srgbClr val="002D73"/>
    <a:srgbClr val="0A4DBD"/>
    <a:srgbClr val="E6E7E6"/>
    <a:srgbClr val="E3E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2" d="100"/>
          <a:sy n="162" d="100"/>
        </p:scale>
        <p:origin x="144" y="11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DEF2957-2852-443A-94BD-6291B4B148FD}" type="datetimeFigureOut">
              <a:rPr lang="en-US" smtClean="0"/>
              <a:t>9/14/2022</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8CA2C7C-80E7-44EB-86F5-E8E5B753C16E}" type="slidenum">
              <a:rPr lang="en-US" smtClean="0"/>
              <a:t>‹#›</a:t>
            </a:fld>
            <a:endParaRPr lang="en-US" dirty="0"/>
          </a:p>
        </p:txBody>
      </p:sp>
    </p:spTree>
    <p:extLst>
      <p:ext uri="{BB962C8B-B14F-4D97-AF65-F5344CB8AC3E}">
        <p14:creationId xmlns:p14="http://schemas.microsoft.com/office/powerpoint/2010/main" val="27816006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D691F2D-1C2A-42CF-B541-FC55F374C062}" type="datetimeFigureOut">
              <a:rPr lang="en-US" smtClean="0"/>
              <a:t>9/14/2022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41A8869-A84F-4541-B5F5-68E3395E27D4}" type="slidenum">
              <a:rPr lang="en-US" smtClean="0"/>
              <a:t>‹#›</a:t>
            </a:fld>
            <a:endParaRPr lang="en-US" dirty="0"/>
          </a:p>
        </p:txBody>
      </p:sp>
    </p:spTree>
    <p:extLst>
      <p:ext uri="{BB962C8B-B14F-4D97-AF65-F5344CB8AC3E}">
        <p14:creationId xmlns:p14="http://schemas.microsoft.com/office/powerpoint/2010/main" val="2089807915"/>
      </p:ext>
    </p:extLst>
  </p:cSld>
  <p:clrMap bg1="lt1" tx1="dk1" bg2="lt2" tx2="dk2" accent1="accent1" accent2="accent2" accent3="accent3" accent4="accent4" accent5="accent5" accent6="accent6" hlink="hlink" folHlink="folHlink"/>
  <p:hf hdr="0" ftr="0" dt="0"/>
  <p:notesStyle>
    <a:lvl1pPr marL="0" algn="l" defTabSz="914355" rtl="0" eaLnBrk="1" latinLnBrk="0" hangingPunct="1">
      <a:defRPr sz="1200" kern="1200">
        <a:solidFill>
          <a:schemeClr val="tx1"/>
        </a:solidFill>
        <a:latin typeface="+mn-lt"/>
        <a:ea typeface="+mn-ea"/>
        <a:cs typeface="+mn-cs"/>
      </a:defRPr>
    </a:lvl1pPr>
    <a:lvl2pPr marL="457178" algn="l" defTabSz="914355" rtl="0" eaLnBrk="1" latinLnBrk="0" hangingPunct="1">
      <a:defRPr sz="1200" kern="1200">
        <a:solidFill>
          <a:schemeClr val="tx1"/>
        </a:solidFill>
        <a:latin typeface="+mn-lt"/>
        <a:ea typeface="+mn-ea"/>
        <a:cs typeface="+mn-cs"/>
      </a:defRPr>
    </a:lvl2pPr>
    <a:lvl3pPr marL="914355" algn="l" defTabSz="914355" rtl="0" eaLnBrk="1" latinLnBrk="0" hangingPunct="1">
      <a:defRPr sz="1200" kern="1200">
        <a:solidFill>
          <a:schemeClr val="tx1"/>
        </a:solidFill>
        <a:latin typeface="+mn-lt"/>
        <a:ea typeface="+mn-ea"/>
        <a:cs typeface="+mn-cs"/>
      </a:defRPr>
    </a:lvl3pPr>
    <a:lvl4pPr marL="1371532" algn="l" defTabSz="914355" rtl="0" eaLnBrk="1" latinLnBrk="0" hangingPunct="1">
      <a:defRPr sz="1200" kern="1200">
        <a:solidFill>
          <a:schemeClr val="tx1"/>
        </a:solidFill>
        <a:latin typeface="+mn-lt"/>
        <a:ea typeface="+mn-ea"/>
        <a:cs typeface="+mn-cs"/>
      </a:defRPr>
    </a:lvl4pPr>
    <a:lvl5pPr marL="1828709" algn="l" defTabSz="914355" rtl="0" eaLnBrk="1" latinLnBrk="0" hangingPunct="1">
      <a:defRPr sz="1200" kern="1200">
        <a:solidFill>
          <a:schemeClr val="tx1"/>
        </a:solidFill>
        <a:latin typeface="+mn-lt"/>
        <a:ea typeface="+mn-ea"/>
        <a:cs typeface="+mn-cs"/>
      </a:defRPr>
    </a:lvl5pPr>
    <a:lvl6pPr marL="2285886" algn="l" defTabSz="914355" rtl="0" eaLnBrk="1" latinLnBrk="0" hangingPunct="1">
      <a:defRPr sz="1200" kern="1200">
        <a:solidFill>
          <a:schemeClr val="tx1"/>
        </a:solidFill>
        <a:latin typeface="+mn-lt"/>
        <a:ea typeface="+mn-ea"/>
        <a:cs typeface="+mn-cs"/>
      </a:defRPr>
    </a:lvl6pPr>
    <a:lvl7pPr marL="2743064" algn="l" defTabSz="914355" rtl="0" eaLnBrk="1" latinLnBrk="0" hangingPunct="1">
      <a:defRPr sz="1200" kern="1200">
        <a:solidFill>
          <a:schemeClr val="tx1"/>
        </a:solidFill>
        <a:latin typeface="+mn-lt"/>
        <a:ea typeface="+mn-ea"/>
        <a:cs typeface="+mn-cs"/>
      </a:defRPr>
    </a:lvl7pPr>
    <a:lvl8pPr marL="3200240" algn="l" defTabSz="914355" rtl="0" eaLnBrk="1" latinLnBrk="0" hangingPunct="1">
      <a:defRPr sz="1200" kern="1200">
        <a:solidFill>
          <a:schemeClr val="tx1"/>
        </a:solidFill>
        <a:latin typeface="+mn-lt"/>
        <a:ea typeface="+mn-ea"/>
        <a:cs typeface="+mn-cs"/>
      </a:defRPr>
    </a:lvl8pPr>
    <a:lvl9pPr marL="3657418" algn="l" defTabSz="91435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441A8869-A84F-4541-B5F5-68E3395E27D4}" type="slidenum">
              <a:rPr lang="en-US" smtClean="0"/>
              <a:t>11</a:t>
            </a:fld>
            <a:endParaRPr lang="en-US" dirty="0"/>
          </a:p>
        </p:txBody>
      </p:sp>
    </p:spTree>
    <p:extLst>
      <p:ext uri="{BB962C8B-B14F-4D97-AF65-F5344CB8AC3E}">
        <p14:creationId xmlns:p14="http://schemas.microsoft.com/office/powerpoint/2010/main" val="307871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1A8869-A84F-4541-B5F5-68E3395E27D4}" type="slidenum">
              <a:rPr lang="en-US" smtClean="0"/>
              <a:t>30</a:t>
            </a:fld>
            <a:endParaRPr lang="en-US" dirty="0"/>
          </a:p>
        </p:txBody>
      </p:sp>
    </p:spTree>
    <p:extLst>
      <p:ext uri="{BB962C8B-B14F-4D97-AF65-F5344CB8AC3E}">
        <p14:creationId xmlns:p14="http://schemas.microsoft.com/office/powerpoint/2010/main" val="1293887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1A8869-A84F-4541-B5F5-68E3395E27D4}" type="slidenum">
              <a:rPr lang="en-US" smtClean="0"/>
              <a:t>37</a:t>
            </a:fld>
            <a:endParaRPr lang="en-US" dirty="0"/>
          </a:p>
        </p:txBody>
      </p:sp>
    </p:spTree>
    <p:extLst>
      <p:ext uri="{BB962C8B-B14F-4D97-AF65-F5344CB8AC3E}">
        <p14:creationId xmlns:p14="http://schemas.microsoft.com/office/powerpoint/2010/main" val="4286465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1A8869-A84F-4541-B5F5-68E3395E27D4}" type="slidenum">
              <a:rPr lang="en-US" smtClean="0"/>
              <a:t>38</a:t>
            </a:fld>
            <a:endParaRPr lang="en-US" dirty="0"/>
          </a:p>
        </p:txBody>
      </p:sp>
    </p:spTree>
    <p:extLst>
      <p:ext uri="{BB962C8B-B14F-4D97-AF65-F5344CB8AC3E}">
        <p14:creationId xmlns:p14="http://schemas.microsoft.com/office/powerpoint/2010/main" val="820717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1A8869-A84F-4541-B5F5-68E3395E27D4}" type="slidenum">
              <a:rPr lang="en-US" smtClean="0"/>
              <a:t>39</a:t>
            </a:fld>
            <a:endParaRPr lang="en-US" dirty="0"/>
          </a:p>
        </p:txBody>
      </p:sp>
    </p:spTree>
    <p:extLst>
      <p:ext uri="{BB962C8B-B14F-4D97-AF65-F5344CB8AC3E}">
        <p14:creationId xmlns:p14="http://schemas.microsoft.com/office/powerpoint/2010/main" val="1357832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1A8869-A84F-4541-B5F5-68E3395E27D4}" type="slidenum">
              <a:rPr lang="en-US" smtClean="0"/>
              <a:t>57</a:t>
            </a:fld>
            <a:endParaRPr lang="en-US" dirty="0"/>
          </a:p>
        </p:txBody>
      </p:sp>
    </p:spTree>
    <p:extLst>
      <p:ext uri="{BB962C8B-B14F-4D97-AF65-F5344CB8AC3E}">
        <p14:creationId xmlns:p14="http://schemas.microsoft.com/office/powerpoint/2010/main" val="4130222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1A8869-A84F-4541-B5F5-68E3395E27D4}" type="slidenum">
              <a:rPr lang="en-US" smtClean="0"/>
              <a:t>15</a:t>
            </a:fld>
            <a:endParaRPr lang="en-US" dirty="0"/>
          </a:p>
        </p:txBody>
      </p:sp>
    </p:spTree>
    <p:extLst>
      <p:ext uri="{BB962C8B-B14F-4D97-AF65-F5344CB8AC3E}">
        <p14:creationId xmlns:p14="http://schemas.microsoft.com/office/powerpoint/2010/main" val="776103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1A8869-A84F-4541-B5F5-68E3395E27D4}" type="slidenum">
              <a:rPr lang="en-US" smtClean="0"/>
              <a:t>16</a:t>
            </a:fld>
            <a:endParaRPr lang="en-US" dirty="0"/>
          </a:p>
        </p:txBody>
      </p:sp>
    </p:spTree>
    <p:extLst>
      <p:ext uri="{BB962C8B-B14F-4D97-AF65-F5344CB8AC3E}">
        <p14:creationId xmlns:p14="http://schemas.microsoft.com/office/powerpoint/2010/main" val="1080189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1A8869-A84F-4541-B5F5-68E3395E27D4}" type="slidenum">
              <a:rPr lang="en-US" smtClean="0"/>
              <a:t>17</a:t>
            </a:fld>
            <a:endParaRPr lang="en-US" dirty="0"/>
          </a:p>
        </p:txBody>
      </p:sp>
    </p:spTree>
    <p:extLst>
      <p:ext uri="{BB962C8B-B14F-4D97-AF65-F5344CB8AC3E}">
        <p14:creationId xmlns:p14="http://schemas.microsoft.com/office/powerpoint/2010/main" val="151681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1A8869-A84F-4541-B5F5-68E3395E27D4}" type="slidenum">
              <a:rPr lang="en-US" smtClean="0"/>
              <a:t>18</a:t>
            </a:fld>
            <a:endParaRPr lang="en-US" dirty="0"/>
          </a:p>
        </p:txBody>
      </p:sp>
    </p:spTree>
    <p:extLst>
      <p:ext uri="{BB962C8B-B14F-4D97-AF65-F5344CB8AC3E}">
        <p14:creationId xmlns:p14="http://schemas.microsoft.com/office/powerpoint/2010/main" val="4182036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1A8869-A84F-4541-B5F5-68E3395E27D4}" type="slidenum">
              <a:rPr lang="en-US" smtClean="0"/>
              <a:t>20</a:t>
            </a:fld>
            <a:endParaRPr lang="en-US" dirty="0"/>
          </a:p>
        </p:txBody>
      </p:sp>
    </p:spTree>
    <p:extLst>
      <p:ext uri="{BB962C8B-B14F-4D97-AF65-F5344CB8AC3E}">
        <p14:creationId xmlns:p14="http://schemas.microsoft.com/office/powerpoint/2010/main" val="2527701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1A8869-A84F-4541-B5F5-68E3395E27D4}" type="slidenum">
              <a:rPr lang="en-US" smtClean="0"/>
              <a:t>26</a:t>
            </a:fld>
            <a:endParaRPr lang="en-US" dirty="0"/>
          </a:p>
        </p:txBody>
      </p:sp>
    </p:spTree>
    <p:extLst>
      <p:ext uri="{BB962C8B-B14F-4D97-AF65-F5344CB8AC3E}">
        <p14:creationId xmlns:p14="http://schemas.microsoft.com/office/powerpoint/2010/main" val="1942252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1A8869-A84F-4541-B5F5-68E3395E27D4}" type="slidenum">
              <a:rPr lang="en-US" smtClean="0"/>
              <a:t>27</a:t>
            </a:fld>
            <a:endParaRPr lang="en-US" dirty="0"/>
          </a:p>
        </p:txBody>
      </p:sp>
    </p:spTree>
    <p:extLst>
      <p:ext uri="{BB962C8B-B14F-4D97-AF65-F5344CB8AC3E}">
        <p14:creationId xmlns:p14="http://schemas.microsoft.com/office/powerpoint/2010/main" val="1286489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1A8869-A84F-4541-B5F5-68E3395E27D4}" type="slidenum">
              <a:rPr lang="en-US" smtClean="0"/>
              <a:t>28</a:t>
            </a:fld>
            <a:endParaRPr lang="en-US" dirty="0"/>
          </a:p>
        </p:txBody>
      </p:sp>
    </p:spTree>
    <p:extLst>
      <p:ext uri="{BB962C8B-B14F-4D97-AF65-F5344CB8AC3E}">
        <p14:creationId xmlns:p14="http://schemas.microsoft.com/office/powerpoint/2010/main" val="2640107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Isosceles Triangle 4"/>
          <p:cNvSpPr/>
          <p:nvPr userDrawn="1"/>
        </p:nvSpPr>
        <p:spPr>
          <a:xfrm>
            <a:off x="1918358" y="2716695"/>
            <a:ext cx="6954588" cy="2434105"/>
          </a:xfrm>
          <a:prstGeom prst="triangle">
            <a:avLst>
              <a:gd name="adj" fmla="val 50479"/>
            </a:avLst>
          </a:prstGeom>
          <a:solidFill>
            <a:srgbClr val="E6E6E6"/>
          </a:solidFill>
          <a:ln>
            <a:noFill/>
          </a:ln>
        </p:spPr>
        <p:style>
          <a:lnRef idx="2">
            <a:schemeClr val="dk1"/>
          </a:lnRef>
          <a:fillRef idx="1">
            <a:schemeClr val="lt1"/>
          </a:fillRef>
          <a:effectRef idx="0">
            <a:schemeClr val="dk1"/>
          </a:effectRef>
          <a:fontRef idx="minor">
            <a:schemeClr val="dk1"/>
          </a:fontRef>
        </p:style>
        <p:txBody>
          <a:bodyPr lIns="91436" tIns="45718" rIns="91436" bIns="45718" rtlCol="0" anchor="ctr"/>
          <a:lstStyle/>
          <a:p>
            <a:pPr algn="ctr"/>
            <a:endParaRPr lang="en-US" dirty="0"/>
          </a:p>
        </p:txBody>
      </p:sp>
      <p:pic>
        <p:nvPicPr>
          <p:cNvPr id="6" name="Picture 5" descr="Fotolia_115526633_Subscription_Monthly_M.jpg"/>
          <p:cNvPicPr>
            <a:picLocks noChangeAspect="1"/>
          </p:cNvPicPr>
          <p:nvPr userDrawn="1"/>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t="20558" b="32637"/>
          <a:stretch/>
        </p:blipFill>
        <p:spPr>
          <a:xfrm>
            <a:off x="-1" y="2108497"/>
            <a:ext cx="9131283" cy="2267955"/>
          </a:xfrm>
          <a:prstGeom prst="rect">
            <a:avLst/>
          </a:prstGeom>
        </p:spPr>
      </p:pic>
      <p:sp>
        <p:nvSpPr>
          <p:cNvPr id="7" name="Isosceles Triangle 6"/>
          <p:cNvSpPr/>
          <p:nvPr userDrawn="1"/>
        </p:nvSpPr>
        <p:spPr>
          <a:xfrm rot="10800000">
            <a:off x="3181006" y="2108497"/>
            <a:ext cx="4486368" cy="1570229"/>
          </a:xfrm>
          <a:prstGeom prst="triangle">
            <a:avLst>
              <a:gd name="adj" fmla="val 50479"/>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lIns="91436" tIns="45718" rIns="91436" bIns="45718" rtlCol="0" anchor="ctr"/>
          <a:lstStyle/>
          <a:p>
            <a:pPr algn="ctr"/>
            <a:endParaRPr lang="en-US" dirty="0"/>
          </a:p>
        </p:txBody>
      </p:sp>
      <p:grpSp>
        <p:nvGrpSpPr>
          <p:cNvPr id="11" name="Group 10"/>
          <p:cNvGrpSpPr/>
          <p:nvPr userDrawn="1"/>
        </p:nvGrpSpPr>
        <p:grpSpPr>
          <a:xfrm>
            <a:off x="4735607" y="-1095"/>
            <a:ext cx="1341124" cy="609600"/>
            <a:chOff x="4139453" y="-33641"/>
            <a:chExt cx="838200" cy="381000"/>
          </a:xfrm>
        </p:grpSpPr>
        <p:sp>
          <p:nvSpPr>
            <p:cNvPr id="12" name="Isosceles Triangle 11"/>
            <p:cNvSpPr/>
            <p:nvPr/>
          </p:nvSpPr>
          <p:spPr>
            <a:xfrm flipV="1">
              <a:off x="4139453" y="-33641"/>
              <a:ext cx="838200" cy="381000"/>
            </a:xfrm>
            <a:prstGeom prst="triangle">
              <a:avLst/>
            </a:prstGeom>
            <a:solidFill>
              <a:schemeClr val="accent2">
                <a:alpha val="3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 name="Isosceles Triangle 12"/>
            <p:cNvSpPr/>
            <p:nvPr/>
          </p:nvSpPr>
          <p:spPr>
            <a:xfrm flipV="1">
              <a:off x="4253753" y="-33641"/>
              <a:ext cx="609600" cy="277091"/>
            </a:xfrm>
            <a:prstGeom prst="triangle">
              <a:avLst/>
            </a:prstGeom>
            <a:solidFill>
              <a:srgbClr val="005DA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5" name="Isosceles Triangle 14"/>
          <p:cNvSpPr/>
          <p:nvPr userDrawn="1"/>
        </p:nvSpPr>
        <p:spPr>
          <a:xfrm>
            <a:off x="3012343" y="2746580"/>
            <a:ext cx="4757985" cy="1631186"/>
          </a:xfrm>
          <a:prstGeom prst="triangle">
            <a:avLst>
              <a:gd name="adj" fmla="val 50479"/>
            </a:avLst>
          </a:prstGeom>
          <a:solidFill>
            <a:srgbClr val="005DA6">
              <a:alpha val="47000"/>
            </a:srgbClr>
          </a:solidFill>
          <a:ln>
            <a:noFill/>
          </a:ln>
        </p:spPr>
        <p:style>
          <a:lnRef idx="2">
            <a:schemeClr val="dk1"/>
          </a:lnRef>
          <a:fillRef idx="1">
            <a:schemeClr val="lt1"/>
          </a:fillRef>
          <a:effectRef idx="0">
            <a:schemeClr val="dk1"/>
          </a:effectRef>
          <a:fontRef idx="minor">
            <a:schemeClr val="dk1"/>
          </a:fontRef>
        </p:style>
        <p:txBody>
          <a:bodyPr lIns="91436" tIns="45718" rIns="91436" bIns="45718" rtlCol="0" anchor="ctr"/>
          <a:lstStyle/>
          <a:p>
            <a:pPr algn="ctr"/>
            <a:endParaRPr lang="en-US" dirty="0">
              <a:solidFill>
                <a:srgbClr val="0C3D69"/>
              </a:solidFill>
            </a:endParaRPr>
          </a:p>
        </p:txBody>
      </p:sp>
      <p:sp>
        <p:nvSpPr>
          <p:cNvPr id="9" name="Text Placeholder 8"/>
          <p:cNvSpPr>
            <a:spLocks noGrp="1"/>
          </p:cNvSpPr>
          <p:nvPr>
            <p:ph type="body" sz="quarter" idx="12" hasCustomPrompt="1"/>
          </p:nvPr>
        </p:nvSpPr>
        <p:spPr>
          <a:xfrm>
            <a:off x="440575" y="800101"/>
            <a:ext cx="5446246" cy="1075018"/>
          </a:xfrm>
          <a:prstGeom prst="rect">
            <a:avLst/>
          </a:prstGeom>
        </p:spPr>
        <p:txBody>
          <a:bodyPr vert="horz"/>
          <a:lstStyle>
            <a:lvl1pPr marL="0" indent="0">
              <a:buNone/>
              <a:defRPr sz="2800" b="1">
                <a:solidFill>
                  <a:schemeClr val="accent3"/>
                </a:solidFill>
              </a:defRPr>
            </a:lvl1pPr>
            <a:lvl2pPr marL="457177" indent="0">
              <a:buNone/>
              <a:defRPr sz="2800" b="1">
                <a:solidFill>
                  <a:schemeClr val="accent3"/>
                </a:solidFill>
              </a:defRPr>
            </a:lvl2pPr>
            <a:lvl3pPr marL="914356" indent="0">
              <a:buNone/>
              <a:defRPr sz="2800" b="1">
                <a:solidFill>
                  <a:schemeClr val="accent3"/>
                </a:solidFill>
              </a:defRPr>
            </a:lvl3pPr>
            <a:lvl4pPr marL="1371532" indent="0">
              <a:buNone/>
              <a:defRPr sz="2800" b="1">
                <a:solidFill>
                  <a:schemeClr val="accent3"/>
                </a:solidFill>
              </a:defRPr>
            </a:lvl4pPr>
            <a:lvl5pPr marL="1828709" indent="0">
              <a:buNone/>
              <a:defRPr sz="2800" b="1">
                <a:solidFill>
                  <a:schemeClr val="accent3"/>
                </a:solidFill>
              </a:defRPr>
            </a:lvl5pPr>
          </a:lstStyle>
          <a:p>
            <a:pPr lvl="0"/>
            <a:r>
              <a:rPr lang="en-US"/>
              <a:t>HEADER</a:t>
            </a:r>
          </a:p>
        </p:txBody>
      </p:sp>
    </p:spTree>
    <p:extLst>
      <p:ext uri="{BB962C8B-B14F-4D97-AF65-F5344CB8AC3E}">
        <p14:creationId xmlns:p14="http://schemas.microsoft.com/office/powerpoint/2010/main" val="886753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grpSp>
        <p:nvGrpSpPr>
          <p:cNvPr id="6" name="Group 5"/>
          <p:cNvGrpSpPr/>
          <p:nvPr userDrawn="1"/>
        </p:nvGrpSpPr>
        <p:grpSpPr>
          <a:xfrm>
            <a:off x="4267200" y="-19050"/>
            <a:ext cx="609600" cy="277090"/>
            <a:chOff x="4139453" y="-33641"/>
            <a:chExt cx="838200" cy="381000"/>
          </a:xfrm>
        </p:grpSpPr>
        <p:sp>
          <p:nvSpPr>
            <p:cNvPr id="7" name="Isosceles Triangle 6"/>
            <p:cNvSpPr/>
            <p:nvPr/>
          </p:nvSpPr>
          <p:spPr>
            <a:xfrm flipV="1">
              <a:off x="4139453" y="-33641"/>
              <a:ext cx="838200" cy="381000"/>
            </a:xfrm>
            <a:prstGeom prst="triangle">
              <a:avLst/>
            </a:prstGeom>
            <a:solidFill>
              <a:schemeClr val="accent2">
                <a:alpha val="3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Isosceles Triangle 7"/>
            <p:cNvSpPr/>
            <p:nvPr/>
          </p:nvSpPr>
          <p:spPr>
            <a:xfrm flipV="1">
              <a:off x="4253753" y="-33641"/>
              <a:ext cx="609600" cy="277091"/>
            </a:xfrm>
            <a:prstGeom prst="triangle">
              <a:avLst/>
            </a:prstGeom>
            <a:solidFill>
              <a:srgbClr val="105BA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4" name="TextBox 13"/>
          <p:cNvSpPr txBox="1"/>
          <p:nvPr userDrawn="1"/>
        </p:nvSpPr>
        <p:spPr>
          <a:xfrm>
            <a:off x="123909" y="4901685"/>
            <a:ext cx="2695492" cy="184666"/>
          </a:xfrm>
          <a:prstGeom prst="rect">
            <a:avLst/>
          </a:prstGeom>
          <a:noFill/>
        </p:spPr>
        <p:txBody>
          <a:bodyPr wrap="square" lIns="91436" tIns="45718" rIns="91436" bIns="45718" rtlCol="0">
            <a:spAutoFit/>
          </a:bodyPr>
          <a:lstStyle/>
          <a:p>
            <a:r>
              <a:rPr lang="en-US" sz="600" dirty="0"/>
              <a:t>© 2017 Kaufman, Hall &amp; Associates, LLC. All rights reserved.</a:t>
            </a:r>
          </a:p>
        </p:txBody>
      </p:sp>
      <p:sp>
        <p:nvSpPr>
          <p:cNvPr id="9" name="Title 1"/>
          <p:cNvSpPr>
            <a:spLocks noGrp="1"/>
          </p:cNvSpPr>
          <p:nvPr>
            <p:ph type="title" hasCustomPrompt="1"/>
          </p:nvPr>
        </p:nvSpPr>
        <p:spPr>
          <a:xfrm>
            <a:off x="457200" y="438150"/>
            <a:ext cx="8229600" cy="381000"/>
          </a:xfrm>
          <a:prstGeom prst="rect">
            <a:avLst/>
          </a:prstGeom>
        </p:spPr>
        <p:txBody>
          <a:bodyPr/>
          <a:lstStyle>
            <a:lvl1pPr>
              <a:defRPr sz="2000" b="1" i="0">
                <a:solidFill>
                  <a:schemeClr val="bg2"/>
                </a:solidFill>
                <a:latin typeface="Calibri"/>
                <a:cs typeface="Calibri"/>
              </a:defRPr>
            </a:lvl1pPr>
          </a:lstStyle>
          <a:p>
            <a:r>
              <a:rPr lang="en-US" sz="2000" b="1">
                <a:solidFill>
                  <a:schemeClr val="bg2"/>
                </a:solidFill>
                <a:cs typeface="Calibri"/>
              </a:rPr>
              <a:t>HEADER</a:t>
            </a:r>
          </a:p>
        </p:txBody>
      </p:sp>
      <p:sp>
        <p:nvSpPr>
          <p:cNvPr id="11" name="Rectangle 10"/>
          <p:cNvSpPr/>
          <p:nvPr userDrawn="1"/>
        </p:nvSpPr>
        <p:spPr>
          <a:xfrm>
            <a:off x="0" y="1200150"/>
            <a:ext cx="9144000" cy="3276600"/>
          </a:xfrm>
          <a:prstGeom prst="rect">
            <a:avLst/>
          </a:prstGeom>
          <a:solidFill>
            <a:srgbClr val="E6E6E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7F7F7F"/>
              </a:solidFill>
            </a:endParaRPr>
          </a:p>
        </p:txBody>
      </p:sp>
      <p:sp>
        <p:nvSpPr>
          <p:cNvPr id="13" name="Chord 12"/>
          <p:cNvSpPr/>
          <p:nvPr userDrawn="1"/>
        </p:nvSpPr>
        <p:spPr>
          <a:xfrm>
            <a:off x="7086600" y="666750"/>
            <a:ext cx="4114800" cy="4114800"/>
          </a:xfrm>
          <a:prstGeom prst="chord">
            <a:avLst>
              <a:gd name="adj1" fmla="val 5412849"/>
              <a:gd name="adj2" fmla="val 16200000"/>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7F7F7F"/>
              </a:solidFill>
            </a:endParaRPr>
          </a:p>
        </p:txBody>
      </p:sp>
      <p:pic>
        <p:nvPicPr>
          <p:cNvPr id="16" name="Picture 15" descr="kh.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81584" y="2503106"/>
            <a:ext cx="857616" cy="754444"/>
          </a:xfrm>
          <a:prstGeom prst="rect">
            <a:avLst/>
          </a:prstGeom>
        </p:spPr>
      </p:pic>
      <p:sp>
        <p:nvSpPr>
          <p:cNvPr id="17" name="Content Placeholder 8"/>
          <p:cNvSpPr>
            <a:spLocks noGrp="1"/>
          </p:cNvSpPr>
          <p:nvPr>
            <p:ph idx="12"/>
          </p:nvPr>
        </p:nvSpPr>
        <p:spPr>
          <a:xfrm>
            <a:off x="666804" y="1541355"/>
            <a:ext cx="4930871" cy="2522420"/>
          </a:xfrm>
          <a:prstGeom prst="rect">
            <a:avLst/>
          </a:prstGeom>
        </p:spPr>
        <p:txBody>
          <a:bodyPr>
            <a:norm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stStyle>
          <a:p>
            <a:pPr lvl="0"/>
            <a:r>
              <a:rPr lang="en-US"/>
              <a:t>Click to edit Master text styles</a:t>
            </a:r>
          </a:p>
        </p:txBody>
      </p:sp>
      <p:sp>
        <p:nvSpPr>
          <p:cNvPr id="18" name="Oval 17"/>
          <p:cNvSpPr/>
          <p:nvPr userDrawn="1"/>
        </p:nvSpPr>
        <p:spPr>
          <a:xfrm>
            <a:off x="5872396" y="1924050"/>
            <a:ext cx="1828800" cy="1828800"/>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7F7F7F"/>
              </a:solidFill>
            </a:endParaRPr>
          </a:p>
        </p:txBody>
      </p:sp>
      <p:sp>
        <p:nvSpPr>
          <p:cNvPr id="19" name="Oval 18"/>
          <p:cNvSpPr/>
          <p:nvPr userDrawn="1"/>
        </p:nvSpPr>
        <p:spPr>
          <a:xfrm>
            <a:off x="5948596" y="2000250"/>
            <a:ext cx="1676400" cy="1676400"/>
          </a:xfrm>
          <a:prstGeom prst="ellipse">
            <a:avLst/>
          </a:prstGeom>
          <a:solidFill>
            <a:srgbClr val="002D7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7F7F7F"/>
              </a:solidFill>
            </a:endParaRPr>
          </a:p>
        </p:txBody>
      </p:sp>
    </p:spTree>
    <p:extLst>
      <p:ext uri="{BB962C8B-B14F-4D97-AF65-F5344CB8AC3E}">
        <p14:creationId xmlns:p14="http://schemas.microsoft.com/office/powerpoint/2010/main" val="2597606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olutions 3">
    <p:spTree>
      <p:nvGrpSpPr>
        <p:cNvPr id="1" name=""/>
        <p:cNvGrpSpPr/>
        <p:nvPr/>
      </p:nvGrpSpPr>
      <p:grpSpPr>
        <a:xfrm>
          <a:off x="0" y="0"/>
          <a:ext cx="0" cy="0"/>
          <a:chOff x="0" y="0"/>
          <a:chExt cx="0" cy="0"/>
        </a:xfrm>
      </p:grpSpPr>
      <p:sp>
        <p:nvSpPr>
          <p:cNvPr id="36" name="Content Placeholder 9"/>
          <p:cNvSpPr>
            <a:spLocks noGrp="1"/>
          </p:cNvSpPr>
          <p:nvPr>
            <p:ph idx="17"/>
          </p:nvPr>
        </p:nvSpPr>
        <p:spPr>
          <a:xfrm>
            <a:off x="5580011" y="1567862"/>
            <a:ext cx="3137074" cy="3179510"/>
          </a:xfrm>
          <a:prstGeom prst="rect">
            <a:avLst/>
          </a:prstGeom>
        </p:spPr>
        <p:txBody>
          <a:bodyPr>
            <a:normAutofit/>
          </a:bodyPr>
          <a:lstStyle>
            <a:lvl1pPr>
              <a:defRPr sz="1200"/>
            </a:lvl1pPr>
            <a:lvl2pPr>
              <a:defRPr sz="1200"/>
            </a:lvl2pPr>
            <a:lvl3pPr>
              <a:defRPr sz="1200"/>
            </a:lvl3pPr>
            <a:lvl4pPr>
              <a:defRPr sz="1200"/>
            </a:lvl4pPr>
          </a:lstStyle>
          <a:p>
            <a:pPr lvl="0"/>
            <a:r>
              <a:rPr lang="en-US"/>
              <a:t>Click to edit Master text styles</a:t>
            </a:r>
          </a:p>
        </p:txBody>
      </p:sp>
      <p:sp>
        <p:nvSpPr>
          <p:cNvPr id="11" name="Rectangle 10"/>
          <p:cNvSpPr/>
          <p:nvPr userDrawn="1"/>
        </p:nvSpPr>
        <p:spPr>
          <a:xfrm>
            <a:off x="-7472" y="-3592"/>
            <a:ext cx="2593574" cy="5147092"/>
          </a:xfrm>
          <a:prstGeom prst="rect">
            <a:avLst/>
          </a:prstGeom>
          <a:solidFill>
            <a:srgbClr val="002D7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 name="Rectangle 11"/>
          <p:cNvSpPr/>
          <p:nvPr userDrawn="1"/>
        </p:nvSpPr>
        <p:spPr>
          <a:xfrm>
            <a:off x="2586438" y="-3593"/>
            <a:ext cx="2490422" cy="5143500"/>
          </a:xfrm>
          <a:prstGeom prst="rect">
            <a:avLst/>
          </a:prstGeom>
          <a:solidFill>
            <a:srgbClr val="E6E6E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C3D69"/>
                </a:solidFill>
              </a:rPr>
              <a:t>  </a:t>
            </a:r>
          </a:p>
        </p:txBody>
      </p:sp>
      <p:sp>
        <p:nvSpPr>
          <p:cNvPr id="13" name="Rectangle 12"/>
          <p:cNvSpPr/>
          <p:nvPr userDrawn="1"/>
        </p:nvSpPr>
        <p:spPr>
          <a:xfrm>
            <a:off x="2586438" y="1657350"/>
            <a:ext cx="2490422" cy="609600"/>
          </a:xfrm>
          <a:prstGeom prst="rect">
            <a:avLst/>
          </a:prstGeom>
          <a:solidFill>
            <a:srgbClr val="005DA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bg1"/>
              </a:solidFill>
            </a:endParaRPr>
          </a:p>
        </p:txBody>
      </p:sp>
      <p:sp>
        <p:nvSpPr>
          <p:cNvPr id="15" name="Rectangle 14"/>
          <p:cNvSpPr/>
          <p:nvPr userDrawn="1"/>
        </p:nvSpPr>
        <p:spPr>
          <a:xfrm>
            <a:off x="2586438" y="2281220"/>
            <a:ext cx="2490422" cy="609600"/>
          </a:xfrm>
          <a:prstGeom prst="rect">
            <a:avLst/>
          </a:prstGeom>
          <a:solidFill>
            <a:srgbClr val="005DA6"/>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ts val="1800"/>
              </a:lnSpc>
            </a:pPr>
            <a:endParaRPr lang="en-US" dirty="0">
              <a:solidFill>
                <a:schemeClr val="bg1"/>
              </a:solidFill>
            </a:endParaRPr>
          </a:p>
        </p:txBody>
      </p:sp>
      <p:sp>
        <p:nvSpPr>
          <p:cNvPr id="16" name="Rectangle 15"/>
          <p:cNvSpPr/>
          <p:nvPr userDrawn="1"/>
        </p:nvSpPr>
        <p:spPr>
          <a:xfrm>
            <a:off x="2586438" y="2908489"/>
            <a:ext cx="2490422" cy="609600"/>
          </a:xfrm>
          <a:prstGeom prst="rect">
            <a:avLst/>
          </a:prstGeom>
          <a:solidFill>
            <a:srgbClr val="005DA6"/>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ts val="1800"/>
              </a:lnSpc>
            </a:pPr>
            <a:endParaRPr lang="en-US" dirty="0">
              <a:solidFill>
                <a:schemeClr val="bg1"/>
              </a:solidFill>
            </a:endParaRPr>
          </a:p>
        </p:txBody>
      </p:sp>
      <p:sp>
        <p:nvSpPr>
          <p:cNvPr id="18" name="TextBox 17"/>
          <p:cNvSpPr txBox="1"/>
          <p:nvPr userDrawn="1"/>
        </p:nvSpPr>
        <p:spPr>
          <a:xfrm>
            <a:off x="5244167" y="3794109"/>
            <a:ext cx="3214033" cy="507827"/>
          </a:xfrm>
          <a:prstGeom prst="rect">
            <a:avLst/>
          </a:prstGeom>
          <a:noFill/>
        </p:spPr>
        <p:txBody>
          <a:bodyPr wrap="none" lIns="91436" tIns="45718" rIns="91436" bIns="45718" rtlCol="0">
            <a:spAutoFit/>
          </a:bodyPr>
          <a:lstStyle/>
          <a:p>
            <a:r>
              <a:rPr lang="en-US" sz="1500" dirty="0">
                <a:solidFill>
                  <a:prstClr val="white"/>
                </a:solidFill>
                <a:latin typeface="Segoe UI Semibold" panose="020B0702040204020203" pitchFamily="34" charset="0"/>
                <a:cs typeface="Segoe UI Semibold" panose="020B0702040204020203" pitchFamily="34" charset="0"/>
              </a:rPr>
              <a:t>Tuition Planning</a:t>
            </a:r>
          </a:p>
          <a:p>
            <a:r>
              <a:rPr lang="en-US" sz="1200" dirty="0">
                <a:solidFill>
                  <a:srgbClr val="FFFFFF"/>
                </a:solidFill>
                <a:cs typeface="Calibri"/>
              </a:rPr>
              <a:t>Model the Impact of Changes in Tuition Revenue</a:t>
            </a:r>
          </a:p>
        </p:txBody>
      </p:sp>
      <p:sp>
        <p:nvSpPr>
          <p:cNvPr id="19" name="Rectangle 18"/>
          <p:cNvSpPr/>
          <p:nvPr userDrawn="1"/>
        </p:nvSpPr>
        <p:spPr>
          <a:xfrm>
            <a:off x="3251074" y="861960"/>
            <a:ext cx="736074" cy="400110"/>
          </a:xfrm>
          <a:prstGeom prst="rect">
            <a:avLst/>
          </a:prstGeom>
        </p:spPr>
        <p:txBody>
          <a:bodyPr wrap="none">
            <a:spAutoFit/>
          </a:bodyPr>
          <a:lstStyle/>
          <a:p>
            <a:r>
              <a:rPr lang="en-US" sz="2000" b="1" dirty="0">
                <a:solidFill>
                  <a:schemeClr val="bg2"/>
                </a:solidFill>
                <a:latin typeface="Calibri"/>
                <a:cs typeface="Calibri"/>
              </a:rPr>
              <a:t>ROLE</a:t>
            </a:r>
            <a:r>
              <a:rPr lang="en-US" sz="2000" b="1" dirty="0">
                <a:solidFill>
                  <a:srgbClr val="000000"/>
                </a:solidFill>
                <a:latin typeface="Calibri"/>
                <a:cs typeface="Calibri"/>
              </a:rPr>
              <a:t> </a:t>
            </a:r>
          </a:p>
        </p:txBody>
      </p:sp>
      <p:sp>
        <p:nvSpPr>
          <p:cNvPr id="21" name="Rectangle 20"/>
          <p:cNvSpPr/>
          <p:nvPr userDrawn="1"/>
        </p:nvSpPr>
        <p:spPr>
          <a:xfrm>
            <a:off x="6053438" y="861960"/>
            <a:ext cx="1490362" cy="400110"/>
          </a:xfrm>
          <a:prstGeom prst="rect">
            <a:avLst/>
          </a:prstGeom>
        </p:spPr>
        <p:txBody>
          <a:bodyPr wrap="none">
            <a:spAutoFit/>
          </a:bodyPr>
          <a:lstStyle/>
          <a:p>
            <a:r>
              <a:rPr lang="en-US" sz="2000" b="1" dirty="0">
                <a:solidFill>
                  <a:srgbClr val="000000"/>
                </a:solidFill>
                <a:latin typeface="Calibri"/>
                <a:cs typeface="Calibri"/>
              </a:rPr>
              <a:t>HIGHLIGHTS</a:t>
            </a:r>
          </a:p>
        </p:txBody>
      </p:sp>
      <p:sp>
        <p:nvSpPr>
          <p:cNvPr id="22" name="Isosceles Triangle 21"/>
          <p:cNvSpPr/>
          <p:nvPr userDrawn="1"/>
        </p:nvSpPr>
        <p:spPr>
          <a:xfrm rot="16200000" flipV="1">
            <a:off x="2486319" y="1886784"/>
            <a:ext cx="368360" cy="167436"/>
          </a:xfrm>
          <a:prstGeom prst="triangle">
            <a:avLst/>
          </a:prstGeom>
          <a:solidFill>
            <a:srgbClr val="002D7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3" name="Isosceles Triangle 22"/>
          <p:cNvSpPr/>
          <p:nvPr userDrawn="1"/>
        </p:nvSpPr>
        <p:spPr>
          <a:xfrm rot="16200000" flipV="1">
            <a:off x="2486319" y="2481104"/>
            <a:ext cx="368360" cy="167436"/>
          </a:xfrm>
          <a:prstGeom prst="triangle">
            <a:avLst/>
          </a:prstGeom>
          <a:solidFill>
            <a:srgbClr val="002D7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4" name="Isosceles Triangle 23"/>
          <p:cNvSpPr/>
          <p:nvPr userDrawn="1"/>
        </p:nvSpPr>
        <p:spPr>
          <a:xfrm rot="16200000" flipV="1">
            <a:off x="2486319" y="3129571"/>
            <a:ext cx="368360" cy="167436"/>
          </a:xfrm>
          <a:prstGeom prst="triangle">
            <a:avLst/>
          </a:prstGeom>
          <a:solidFill>
            <a:srgbClr val="002D7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25" name="Group 24"/>
          <p:cNvGrpSpPr/>
          <p:nvPr userDrawn="1"/>
        </p:nvGrpSpPr>
        <p:grpSpPr>
          <a:xfrm>
            <a:off x="990600" y="0"/>
            <a:ext cx="609600" cy="277090"/>
            <a:chOff x="4139453" y="-33641"/>
            <a:chExt cx="838200" cy="381000"/>
          </a:xfrm>
        </p:grpSpPr>
        <p:sp>
          <p:nvSpPr>
            <p:cNvPr id="26" name="Isosceles Triangle 25"/>
            <p:cNvSpPr/>
            <p:nvPr/>
          </p:nvSpPr>
          <p:spPr>
            <a:xfrm flipV="1">
              <a:off x="4139453" y="-33641"/>
              <a:ext cx="838200" cy="381000"/>
            </a:xfrm>
            <a:prstGeom prst="triangle">
              <a:avLst/>
            </a:prstGeom>
            <a:solidFill>
              <a:srgbClr val="FFFFFF">
                <a:alpha val="32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Isosceles Triangle 26"/>
            <p:cNvSpPr/>
            <p:nvPr/>
          </p:nvSpPr>
          <p:spPr>
            <a:xfrm flipV="1">
              <a:off x="4253753" y="-33641"/>
              <a:ext cx="609600" cy="277091"/>
            </a:xfrm>
            <a:prstGeom prst="triangl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pic>
        <p:nvPicPr>
          <p:cNvPr id="28" name="Picture 27" descr="gro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1132" y="901857"/>
            <a:ext cx="375395" cy="375395"/>
          </a:xfrm>
          <a:prstGeom prst="rect">
            <a:avLst/>
          </a:prstGeom>
        </p:spPr>
      </p:pic>
      <p:pic>
        <p:nvPicPr>
          <p:cNvPr id="29" name="Picture 28" descr="loup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12028" y="914128"/>
            <a:ext cx="333718" cy="333718"/>
          </a:xfrm>
          <a:prstGeom prst="rect">
            <a:avLst/>
          </a:prstGeom>
        </p:spPr>
      </p:pic>
      <p:sp>
        <p:nvSpPr>
          <p:cNvPr id="30" name="Content Placeholder 8"/>
          <p:cNvSpPr>
            <a:spLocks noGrp="1"/>
          </p:cNvSpPr>
          <p:nvPr>
            <p:ph idx="12" hasCustomPrompt="1"/>
          </p:nvPr>
        </p:nvSpPr>
        <p:spPr>
          <a:xfrm>
            <a:off x="395554" y="938987"/>
            <a:ext cx="1971745" cy="972292"/>
          </a:xfrm>
          <a:prstGeom prst="rect">
            <a:avLst/>
          </a:prstGeom>
        </p:spPr>
        <p:txBody>
          <a:bodyPr>
            <a:normAutofit/>
          </a:bodyPr>
          <a:lstStyle>
            <a:lvl1pPr marL="0" indent="0">
              <a:lnSpc>
                <a:spcPct val="90000"/>
              </a:lnSpc>
              <a:buNone/>
              <a:defRPr sz="2000" b="1">
                <a:solidFill>
                  <a:srgbClr val="FFFFFF"/>
                </a:solidFill>
              </a:defRPr>
            </a:lvl1pPr>
            <a:lvl2pPr marL="457177" indent="0">
              <a:buNone/>
              <a:defRPr b="1">
                <a:solidFill>
                  <a:srgbClr val="FFFFFF"/>
                </a:solidFill>
              </a:defRPr>
            </a:lvl2pPr>
            <a:lvl3pPr marL="914356" indent="0">
              <a:buNone/>
              <a:defRPr b="1">
                <a:solidFill>
                  <a:srgbClr val="FFFFFF"/>
                </a:solidFill>
              </a:defRPr>
            </a:lvl3pPr>
            <a:lvl4pPr marL="1371532" indent="0">
              <a:buNone/>
              <a:defRPr b="1">
                <a:solidFill>
                  <a:srgbClr val="FFFFFF"/>
                </a:solidFill>
              </a:defRPr>
            </a:lvl4pPr>
          </a:lstStyle>
          <a:p>
            <a:pPr lvl="0"/>
            <a:r>
              <a:rPr lang="en-US"/>
              <a:t>CLICK TO EDIT</a:t>
            </a:r>
          </a:p>
        </p:txBody>
      </p:sp>
      <p:sp>
        <p:nvSpPr>
          <p:cNvPr id="31" name="Content Placeholder 8"/>
          <p:cNvSpPr>
            <a:spLocks noGrp="1"/>
          </p:cNvSpPr>
          <p:nvPr>
            <p:ph idx="13"/>
          </p:nvPr>
        </p:nvSpPr>
        <p:spPr>
          <a:xfrm>
            <a:off x="395553" y="1925455"/>
            <a:ext cx="1984076" cy="972292"/>
          </a:xfrm>
          <a:prstGeom prst="rect">
            <a:avLst/>
          </a:prstGeom>
        </p:spPr>
        <p:txBody>
          <a:bodyPr>
            <a:noAutofit/>
          </a:bodyPr>
          <a:lstStyle>
            <a:lvl1pPr marL="0" indent="0">
              <a:lnSpc>
                <a:spcPct val="90000"/>
              </a:lnSpc>
              <a:buNone/>
              <a:defRPr sz="1600">
                <a:solidFill>
                  <a:srgbClr val="FFFFFF"/>
                </a:solidFill>
              </a:defRPr>
            </a:lvl1pPr>
            <a:lvl2pPr marL="457177" indent="0">
              <a:buNone/>
              <a:defRPr sz="1600">
                <a:solidFill>
                  <a:srgbClr val="FFFFFF"/>
                </a:solidFill>
              </a:defRPr>
            </a:lvl2pPr>
            <a:lvl3pPr marL="914356" indent="0">
              <a:buNone/>
              <a:defRPr sz="1600">
                <a:solidFill>
                  <a:srgbClr val="FFFFFF"/>
                </a:solidFill>
              </a:defRPr>
            </a:lvl3pPr>
            <a:lvl4pPr marL="1371532" indent="0">
              <a:buNone/>
              <a:defRPr sz="1600">
                <a:solidFill>
                  <a:srgbClr val="FFFFFF"/>
                </a:solidFill>
              </a:defRPr>
            </a:lvl4pPr>
          </a:lstStyle>
          <a:p>
            <a:pPr lvl="0"/>
            <a:r>
              <a:rPr lang="en-US"/>
              <a:t>Click to edit</a:t>
            </a:r>
          </a:p>
        </p:txBody>
      </p:sp>
      <p:sp>
        <p:nvSpPr>
          <p:cNvPr id="32" name="Content Placeholder 8"/>
          <p:cNvSpPr>
            <a:spLocks noGrp="1"/>
          </p:cNvSpPr>
          <p:nvPr>
            <p:ph idx="14"/>
          </p:nvPr>
        </p:nvSpPr>
        <p:spPr>
          <a:xfrm>
            <a:off x="2634913" y="2344704"/>
            <a:ext cx="2395596" cy="466727"/>
          </a:xfrm>
          <a:prstGeom prst="rect">
            <a:avLst/>
          </a:prstGeom>
        </p:spPr>
        <p:txBody>
          <a:bodyPr>
            <a:noAutofit/>
          </a:bodyPr>
          <a:lstStyle>
            <a:lvl1pPr marL="0" indent="0" algn="ctr">
              <a:buNone/>
              <a:defRPr sz="1800">
                <a:solidFill>
                  <a:srgbClr val="FFFFFF"/>
                </a:solidFill>
              </a:defRPr>
            </a:lvl1pPr>
            <a:lvl2pPr marL="457177" indent="0">
              <a:buNone/>
              <a:defRPr sz="1600">
                <a:solidFill>
                  <a:srgbClr val="FFFFFF"/>
                </a:solidFill>
              </a:defRPr>
            </a:lvl2pPr>
            <a:lvl3pPr marL="914356" indent="0">
              <a:buNone/>
              <a:defRPr sz="1600">
                <a:solidFill>
                  <a:srgbClr val="FFFFFF"/>
                </a:solidFill>
              </a:defRPr>
            </a:lvl3pPr>
            <a:lvl4pPr marL="1371532" indent="0">
              <a:buNone/>
              <a:defRPr sz="1600">
                <a:solidFill>
                  <a:srgbClr val="FFFFFF"/>
                </a:solidFill>
              </a:defRPr>
            </a:lvl4pPr>
          </a:lstStyle>
          <a:p>
            <a:pPr lvl="0"/>
            <a:r>
              <a:rPr lang="en-US"/>
              <a:t>Click to edit</a:t>
            </a:r>
          </a:p>
        </p:txBody>
      </p:sp>
      <p:sp>
        <p:nvSpPr>
          <p:cNvPr id="33" name="Content Placeholder 8"/>
          <p:cNvSpPr>
            <a:spLocks noGrp="1"/>
          </p:cNvSpPr>
          <p:nvPr>
            <p:ph idx="15"/>
          </p:nvPr>
        </p:nvSpPr>
        <p:spPr>
          <a:xfrm>
            <a:off x="2634913" y="2973576"/>
            <a:ext cx="2395596" cy="466727"/>
          </a:xfrm>
          <a:prstGeom prst="rect">
            <a:avLst/>
          </a:prstGeom>
        </p:spPr>
        <p:txBody>
          <a:bodyPr>
            <a:noAutofit/>
          </a:bodyPr>
          <a:lstStyle>
            <a:lvl1pPr marL="0" indent="0" algn="ctr">
              <a:buNone/>
              <a:defRPr sz="1800">
                <a:solidFill>
                  <a:srgbClr val="FFFFFF"/>
                </a:solidFill>
              </a:defRPr>
            </a:lvl1pPr>
            <a:lvl2pPr marL="457177" indent="0">
              <a:buNone/>
              <a:defRPr sz="1600">
                <a:solidFill>
                  <a:srgbClr val="FFFFFF"/>
                </a:solidFill>
              </a:defRPr>
            </a:lvl2pPr>
            <a:lvl3pPr marL="914356" indent="0">
              <a:buNone/>
              <a:defRPr sz="1600">
                <a:solidFill>
                  <a:srgbClr val="FFFFFF"/>
                </a:solidFill>
              </a:defRPr>
            </a:lvl3pPr>
            <a:lvl4pPr marL="1371532" indent="0">
              <a:buNone/>
              <a:defRPr sz="1600">
                <a:solidFill>
                  <a:srgbClr val="FFFFFF"/>
                </a:solidFill>
              </a:defRPr>
            </a:lvl4pPr>
          </a:lstStyle>
          <a:p>
            <a:pPr lvl="0"/>
            <a:r>
              <a:rPr lang="en-US"/>
              <a:t>Click to edit</a:t>
            </a:r>
          </a:p>
        </p:txBody>
      </p:sp>
      <p:sp>
        <p:nvSpPr>
          <p:cNvPr id="34" name="Content Placeholder 8"/>
          <p:cNvSpPr>
            <a:spLocks noGrp="1"/>
          </p:cNvSpPr>
          <p:nvPr>
            <p:ph idx="16"/>
          </p:nvPr>
        </p:nvSpPr>
        <p:spPr>
          <a:xfrm>
            <a:off x="2634913" y="1740493"/>
            <a:ext cx="2395596" cy="466727"/>
          </a:xfrm>
          <a:prstGeom prst="rect">
            <a:avLst/>
          </a:prstGeom>
        </p:spPr>
        <p:txBody>
          <a:bodyPr>
            <a:noAutofit/>
          </a:bodyPr>
          <a:lstStyle>
            <a:lvl1pPr marL="0" indent="0" algn="ctr">
              <a:buNone/>
              <a:defRPr sz="1800">
                <a:solidFill>
                  <a:srgbClr val="FFFFFF"/>
                </a:solidFill>
              </a:defRPr>
            </a:lvl1pPr>
            <a:lvl2pPr marL="457177" indent="0">
              <a:buNone/>
              <a:defRPr sz="1600">
                <a:solidFill>
                  <a:srgbClr val="FFFFFF"/>
                </a:solidFill>
              </a:defRPr>
            </a:lvl2pPr>
            <a:lvl3pPr marL="914356" indent="0">
              <a:buNone/>
              <a:defRPr sz="1600">
                <a:solidFill>
                  <a:srgbClr val="FFFFFF"/>
                </a:solidFill>
              </a:defRPr>
            </a:lvl3pPr>
            <a:lvl4pPr marL="1371532" indent="0">
              <a:buNone/>
              <a:defRPr sz="1600">
                <a:solidFill>
                  <a:srgbClr val="FFFFFF"/>
                </a:solidFill>
              </a:defRPr>
            </a:lvl4pPr>
          </a:lstStyle>
          <a:p>
            <a:pPr lvl="0"/>
            <a:r>
              <a:rPr lang="en-US"/>
              <a:t>Click to edit</a:t>
            </a:r>
          </a:p>
        </p:txBody>
      </p:sp>
      <p:sp>
        <p:nvSpPr>
          <p:cNvPr id="37" name="TextBox 36"/>
          <p:cNvSpPr txBox="1"/>
          <p:nvPr userDrawn="1"/>
        </p:nvSpPr>
        <p:spPr>
          <a:xfrm>
            <a:off x="123909" y="4901685"/>
            <a:ext cx="2695492" cy="184666"/>
          </a:xfrm>
          <a:prstGeom prst="rect">
            <a:avLst/>
          </a:prstGeom>
          <a:noFill/>
        </p:spPr>
        <p:txBody>
          <a:bodyPr wrap="square" lIns="91436" tIns="45718" rIns="91436" bIns="45718" rtlCol="0">
            <a:spAutoFit/>
          </a:bodyPr>
          <a:lstStyle/>
          <a:p>
            <a:r>
              <a:rPr lang="en-US" sz="600" dirty="0">
                <a:solidFill>
                  <a:srgbClr val="FFFFFF"/>
                </a:solidFill>
              </a:rPr>
              <a:t>© 2017 Kaufman, Hall &amp; Associates, LLC. All rights reserved.</a:t>
            </a:r>
          </a:p>
        </p:txBody>
      </p:sp>
    </p:spTree>
    <p:extLst>
      <p:ext uri="{BB962C8B-B14F-4D97-AF65-F5344CB8AC3E}">
        <p14:creationId xmlns:p14="http://schemas.microsoft.com/office/powerpoint/2010/main" val="2597606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olutions 2">
    <p:spTree>
      <p:nvGrpSpPr>
        <p:cNvPr id="1" name=""/>
        <p:cNvGrpSpPr/>
        <p:nvPr/>
      </p:nvGrpSpPr>
      <p:grpSpPr>
        <a:xfrm>
          <a:off x="0" y="0"/>
          <a:ext cx="0" cy="0"/>
          <a:chOff x="0" y="0"/>
          <a:chExt cx="0" cy="0"/>
        </a:xfrm>
      </p:grpSpPr>
      <p:sp>
        <p:nvSpPr>
          <p:cNvPr id="36" name="Content Placeholder 9"/>
          <p:cNvSpPr>
            <a:spLocks noGrp="1"/>
          </p:cNvSpPr>
          <p:nvPr>
            <p:ph idx="17"/>
          </p:nvPr>
        </p:nvSpPr>
        <p:spPr>
          <a:xfrm>
            <a:off x="5580011" y="1567862"/>
            <a:ext cx="3137074" cy="3179510"/>
          </a:xfrm>
          <a:prstGeom prst="rect">
            <a:avLst/>
          </a:prstGeom>
        </p:spPr>
        <p:txBody>
          <a:bodyPr>
            <a:normAutofit/>
          </a:bodyPr>
          <a:lstStyle>
            <a:lvl1pPr>
              <a:defRPr sz="1200"/>
            </a:lvl1pPr>
            <a:lvl2pPr>
              <a:defRPr sz="1200"/>
            </a:lvl2pPr>
            <a:lvl3pPr>
              <a:defRPr sz="1200"/>
            </a:lvl3pPr>
            <a:lvl4pPr>
              <a:defRPr sz="1200"/>
            </a:lvl4pPr>
          </a:lstStyle>
          <a:p>
            <a:pPr lvl="0"/>
            <a:r>
              <a:rPr lang="en-US"/>
              <a:t>Click to edit Master text styles</a:t>
            </a:r>
          </a:p>
        </p:txBody>
      </p:sp>
      <p:sp>
        <p:nvSpPr>
          <p:cNvPr id="11" name="Rectangle 10"/>
          <p:cNvSpPr/>
          <p:nvPr userDrawn="1"/>
        </p:nvSpPr>
        <p:spPr>
          <a:xfrm>
            <a:off x="-1" y="-3593"/>
            <a:ext cx="2593574" cy="5147093"/>
          </a:xfrm>
          <a:prstGeom prst="rect">
            <a:avLst/>
          </a:prstGeom>
          <a:solidFill>
            <a:srgbClr val="002D7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 name="Rectangle 11"/>
          <p:cNvSpPr/>
          <p:nvPr userDrawn="1"/>
        </p:nvSpPr>
        <p:spPr>
          <a:xfrm>
            <a:off x="2586438" y="-3593"/>
            <a:ext cx="2490422" cy="5143500"/>
          </a:xfrm>
          <a:prstGeom prst="rect">
            <a:avLst/>
          </a:prstGeom>
          <a:solidFill>
            <a:srgbClr val="E6E6E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C3D69"/>
                </a:solidFill>
              </a:rPr>
              <a:t>  </a:t>
            </a:r>
          </a:p>
        </p:txBody>
      </p:sp>
      <p:sp>
        <p:nvSpPr>
          <p:cNvPr id="13" name="Rectangle 12"/>
          <p:cNvSpPr/>
          <p:nvPr userDrawn="1"/>
        </p:nvSpPr>
        <p:spPr>
          <a:xfrm>
            <a:off x="2586438" y="1657350"/>
            <a:ext cx="2490422" cy="609600"/>
          </a:xfrm>
          <a:prstGeom prst="rect">
            <a:avLst/>
          </a:prstGeom>
          <a:solidFill>
            <a:srgbClr val="105BA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bg1"/>
              </a:solidFill>
            </a:endParaRPr>
          </a:p>
        </p:txBody>
      </p:sp>
      <p:sp>
        <p:nvSpPr>
          <p:cNvPr id="15" name="Rectangle 14"/>
          <p:cNvSpPr/>
          <p:nvPr userDrawn="1"/>
        </p:nvSpPr>
        <p:spPr>
          <a:xfrm>
            <a:off x="2586438" y="2281220"/>
            <a:ext cx="2490422" cy="609600"/>
          </a:xfrm>
          <a:prstGeom prst="rect">
            <a:avLst/>
          </a:prstGeom>
          <a:solidFill>
            <a:srgbClr val="105BA8"/>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ts val="1800"/>
              </a:lnSpc>
            </a:pPr>
            <a:endParaRPr lang="en-US" dirty="0">
              <a:solidFill>
                <a:schemeClr val="bg1"/>
              </a:solidFill>
            </a:endParaRPr>
          </a:p>
        </p:txBody>
      </p:sp>
      <p:sp>
        <p:nvSpPr>
          <p:cNvPr id="18" name="TextBox 17"/>
          <p:cNvSpPr txBox="1"/>
          <p:nvPr userDrawn="1"/>
        </p:nvSpPr>
        <p:spPr>
          <a:xfrm>
            <a:off x="5244167" y="3794109"/>
            <a:ext cx="3214033" cy="507827"/>
          </a:xfrm>
          <a:prstGeom prst="rect">
            <a:avLst/>
          </a:prstGeom>
          <a:noFill/>
        </p:spPr>
        <p:txBody>
          <a:bodyPr wrap="none" lIns="91436" tIns="45718" rIns="91436" bIns="45718" rtlCol="0">
            <a:spAutoFit/>
          </a:bodyPr>
          <a:lstStyle/>
          <a:p>
            <a:r>
              <a:rPr lang="en-US" sz="1500" dirty="0">
                <a:solidFill>
                  <a:prstClr val="white"/>
                </a:solidFill>
                <a:latin typeface="Segoe UI Semibold" panose="020B0702040204020203" pitchFamily="34" charset="0"/>
                <a:cs typeface="Segoe UI Semibold" panose="020B0702040204020203" pitchFamily="34" charset="0"/>
              </a:rPr>
              <a:t>Tuition Planning</a:t>
            </a:r>
          </a:p>
          <a:p>
            <a:r>
              <a:rPr lang="en-US" sz="1200" dirty="0">
                <a:solidFill>
                  <a:srgbClr val="FFFFFF"/>
                </a:solidFill>
                <a:cs typeface="Calibri"/>
              </a:rPr>
              <a:t>Model the Impact of Changes in Tuition Revenue</a:t>
            </a:r>
          </a:p>
        </p:txBody>
      </p:sp>
      <p:sp>
        <p:nvSpPr>
          <p:cNvPr id="19" name="Rectangle 18"/>
          <p:cNvSpPr/>
          <p:nvPr userDrawn="1"/>
        </p:nvSpPr>
        <p:spPr>
          <a:xfrm>
            <a:off x="3251074" y="861960"/>
            <a:ext cx="736074" cy="400110"/>
          </a:xfrm>
          <a:prstGeom prst="rect">
            <a:avLst/>
          </a:prstGeom>
        </p:spPr>
        <p:txBody>
          <a:bodyPr wrap="none">
            <a:spAutoFit/>
          </a:bodyPr>
          <a:lstStyle/>
          <a:p>
            <a:r>
              <a:rPr lang="en-US" sz="2000" b="1" dirty="0">
                <a:solidFill>
                  <a:schemeClr val="bg2"/>
                </a:solidFill>
                <a:latin typeface="Calibri"/>
                <a:cs typeface="Calibri"/>
              </a:rPr>
              <a:t>ROLE</a:t>
            </a:r>
            <a:r>
              <a:rPr lang="en-US" sz="2000" b="1" dirty="0">
                <a:solidFill>
                  <a:srgbClr val="000000"/>
                </a:solidFill>
                <a:latin typeface="Calibri"/>
                <a:cs typeface="Calibri"/>
              </a:rPr>
              <a:t> </a:t>
            </a:r>
          </a:p>
        </p:txBody>
      </p:sp>
      <p:sp>
        <p:nvSpPr>
          <p:cNvPr id="21" name="Rectangle 20"/>
          <p:cNvSpPr/>
          <p:nvPr userDrawn="1"/>
        </p:nvSpPr>
        <p:spPr>
          <a:xfrm>
            <a:off x="6053438" y="861960"/>
            <a:ext cx="1490362" cy="400110"/>
          </a:xfrm>
          <a:prstGeom prst="rect">
            <a:avLst/>
          </a:prstGeom>
        </p:spPr>
        <p:txBody>
          <a:bodyPr wrap="none">
            <a:spAutoFit/>
          </a:bodyPr>
          <a:lstStyle/>
          <a:p>
            <a:r>
              <a:rPr lang="en-US" sz="2000" b="1" dirty="0">
                <a:solidFill>
                  <a:srgbClr val="000000"/>
                </a:solidFill>
                <a:latin typeface="Calibri"/>
                <a:cs typeface="Calibri"/>
              </a:rPr>
              <a:t>HIGHLIGHTS</a:t>
            </a:r>
          </a:p>
        </p:txBody>
      </p:sp>
      <p:sp>
        <p:nvSpPr>
          <p:cNvPr id="22" name="Isosceles Triangle 21"/>
          <p:cNvSpPr/>
          <p:nvPr userDrawn="1"/>
        </p:nvSpPr>
        <p:spPr>
          <a:xfrm rot="16200000" flipV="1">
            <a:off x="2486319" y="1886784"/>
            <a:ext cx="368360" cy="167436"/>
          </a:xfrm>
          <a:prstGeom prst="triangle">
            <a:avLst/>
          </a:prstGeom>
          <a:solidFill>
            <a:srgbClr val="002D7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3" name="Isosceles Triangle 22"/>
          <p:cNvSpPr/>
          <p:nvPr userDrawn="1"/>
        </p:nvSpPr>
        <p:spPr>
          <a:xfrm rot="16200000" flipV="1">
            <a:off x="2486319" y="2481104"/>
            <a:ext cx="368360" cy="167436"/>
          </a:xfrm>
          <a:prstGeom prst="triangle">
            <a:avLst/>
          </a:prstGeom>
          <a:solidFill>
            <a:srgbClr val="002D7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25" name="Group 24"/>
          <p:cNvGrpSpPr/>
          <p:nvPr userDrawn="1"/>
        </p:nvGrpSpPr>
        <p:grpSpPr>
          <a:xfrm>
            <a:off x="990600" y="0"/>
            <a:ext cx="609600" cy="277090"/>
            <a:chOff x="4139453" y="-33641"/>
            <a:chExt cx="838200" cy="381000"/>
          </a:xfrm>
        </p:grpSpPr>
        <p:sp>
          <p:nvSpPr>
            <p:cNvPr id="26" name="Isosceles Triangle 25"/>
            <p:cNvSpPr/>
            <p:nvPr/>
          </p:nvSpPr>
          <p:spPr>
            <a:xfrm flipV="1">
              <a:off x="4139453" y="-33641"/>
              <a:ext cx="838200" cy="381000"/>
            </a:xfrm>
            <a:prstGeom prst="triangle">
              <a:avLst/>
            </a:prstGeom>
            <a:solidFill>
              <a:srgbClr val="FFFFFF">
                <a:alpha val="32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Isosceles Triangle 26"/>
            <p:cNvSpPr/>
            <p:nvPr/>
          </p:nvSpPr>
          <p:spPr>
            <a:xfrm flipV="1">
              <a:off x="4253753" y="-33641"/>
              <a:ext cx="609600" cy="277091"/>
            </a:xfrm>
            <a:prstGeom prst="triangl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pic>
        <p:nvPicPr>
          <p:cNvPr id="28" name="Picture 27" descr="gro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1132" y="901857"/>
            <a:ext cx="375395" cy="375395"/>
          </a:xfrm>
          <a:prstGeom prst="rect">
            <a:avLst/>
          </a:prstGeom>
        </p:spPr>
      </p:pic>
      <p:pic>
        <p:nvPicPr>
          <p:cNvPr id="29" name="Picture 28" descr="loup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12028" y="914128"/>
            <a:ext cx="333718" cy="333718"/>
          </a:xfrm>
          <a:prstGeom prst="rect">
            <a:avLst/>
          </a:prstGeom>
        </p:spPr>
      </p:pic>
      <p:sp>
        <p:nvSpPr>
          <p:cNvPr id="30" name="Content Placeholder 8"/>
          <p:cNvSpPr>
            <a:spLocks noGrp="1"/>
          </p:cNvSpPr>
          <p:nvPr>
            <p:ph idx="12" hasCustomPrompt="1"/>
          </p:nvPr>
        </p:nvSpPr>
        <p:spPr>
          <a:xfrm>
            <a:off x="395554" y="938987"/>
            <a:ext cx="1971745" cy="972292"/>
          </a:xfrm>
          <a:prstGeom prst="rect">
            <a:avLst/>
          </a:prstGeom>
        </p:spPr>
        <p:txBody>
          <a:bodyPr>
            <a:normAutofit/>
          </a:bodyPr>
          <a:lstStyle>
            <a:lvl1pPr marL="0" indent="0">
              <a:lnSpc>
                <a:spcPct val="90000"/>
              </a:lnSpc>
              <a:buNone/>
              <a:defRPr sz="2000" b="1">
                <a:solidFill>
                  <a:srgbClr val="FFFFFF"/>
                </a:solidFill>
              </a:defRPr>
            </a:lvl1pPr>
            <a:lvl2pPr marL="457177" indent="0">
              <a:buNone/>
              <a:defRPr b="1">
                <a:solidFill>
                  <a:srgbClr val="FFFFFF"/>
                </a:solidFill>
              </a:defRPr>
            </a:lvl2pPr>
            <a:lvl3pPr marL="914356" indent="0">
              <a:buNone/>
              <a:defRPr b="1">
                <a:solidFill>
                  <a:srgbClr val="FFFFFF"/>
                </a:solidFill>
              </a:defRPr>
            </a:lvl3pPr>
            <a:lvl4pPr marL="1371532" indent="0">
              <a:buNone/>
              <a:defRPr b="1">
                <a:solidFill>
                  <a:srgbClr val="FFFFFF"/>
                </a:solidFill>
              </a:defRPr>
            </a:lvl4pPr>
          </a:lstStyle>
          <a:p>
            <a:pPr lvl="0"/>
            <a:r>
              <a:rPr lang="en-US"/>
              <a:t>CLICK TO EDIT</a:t>
            </a:r>
          </a:p>
        </p:txBody>
      </p:sp>
      <p:sp>
        <p:nvSpPr>
          <p:cNvPr id="31" name="Content Placeholder 8"/>
          <p:cNvSpPr>
            <a:spLocks noGrp="1"/>
          </p:cNvSpPr>
          <p:nvPr>
            <p:ph idx="13"/>
          </p:nvPr>
        </p:nvSpPr>
        <p:spPr>
          <a:xfrm>
            <a:off x="395553" y="1925455"/>
            <a:ext cx="1984076" cy="972292"/>
          </a:xfrm>
          <a:prstGeom prst="rect">
            <a:avLst/>
          </a:prstGeom>
        </p:spPr>
        <p:txBody>
          <a:bodyPr>
            <a:noAutofit/>
          </a:bodyPr>
          <a:lstStyle>
            <a:lvl1pPr marL="0" indent="0">
              <a:lnSpc>
                <a:spcPct val="90000"/>
              </a:lnSpc>
              <a:buNone/>
              <a:defRPr sz="1600">
                <a:solidFill>
                  <a:srgbClr val="FFFFFF"/>
                </a:solidFill>
              </a:defRPr>
            </a:lvl1pPr>
            <a:lvl2pPr marL="457177" indent="0">
              <a:buNone/>
              <a:defRPr sz="1600">
                <a:solidFill>
                  <a:srgbClr val="FFFFFF"/>
                </a:solidFill>
              </a:defRPr>
            </a:lvl2pPr>
            <a:lvl3pPr marL="914356" indent="0">
              <a:buNone/>
              <a:defRPr sz="1600">
                <a:solidFill>
                  <a:srgbClr val="FFFFFF"/>
                </a:solidFill>
              </a:defRPr>
            </a:lvl3pPr>
            <a:lvl4pPr marL="1371532" indent="0">
              <a:buNone/>
              <a:defRPr sz="1600">
                <a:solidFill>
                  <a:srgbClr val="FFFFFF"/>
                </a:solidFill>
              </a:defRPr>
            </a:lvl4pPr>
          </a:lstStyle>
          <a:p>
            <a:pPr lvl="0"/>
            <a:r>
              <a:rPr lang="en-US"/>
              <a:t>Click to edit</a:t>
            </a:r>
          </a:p>
        </p:txBody>
      </p:sp>
      <p:sp>
        <p:nvSpPr>
          <p:cNvPr id="32" name="Content Placeholder 8"/>
          <p:cNvSpPr>
            <a:spLocks noGrp="1"/>
          </p:cNvSpPr>
          <p:nvPr>
            <p:ph idx="14"/>
          </p:nvPr>
        </p:nvSpPr>
        <p:spPr>
          <a:xfrm>
            <a:off x="2644392" y="2344704"/>
            <a:ext cx="2386118" cy="466727"/>
          </a:xfrm>
          <a:prstGeom prst="rect">
            <a:avLst/>
          </a:prstGeom>
        </p:spPr>
        <p:txBody>
          <a:bodyPr>
            <a:noAutofit/>
          </a:bodyPr>
          <a:lstStyle>
            <a:lvl1pPr marL="0" indent="0" algn="ctr">
              <a:buNone/>
              <a:defRPr sz="1800">
                <a:solidFill>
                  <a:srgbClr val="FFFFFF"/>
                </a:solidFill>
              </a:defRPr>
            </a:lvl1pPr>
            <a:lvl2pPr marL="457177" indent="0">
              <a:buNone/>
              <a:defRPr sz="1600">
                <a:solidFill>
                  <a:srgbClr val="FFFFFF"/>
                </a:solidFill>
              </a:defRPr>
            </a:lvl2pPr>
            <a:lvl3pPr marL="914356" indent="0">
              <a:buNone/>
              <a:defRPr sz="1600">
                <a:solidFill>
                  <a:srgbClr val="FFFFFF"/>
                </a:solidFill>
              </a:defRPr>
            </a:lvl3pPr>
            <a:lvl4pPr marL="1371532" indent="0">
              <a:buNone/>
              <a:defRPr sz="1600">
                <a:solidFill>
                  <a:srgbClr val="FFFFFF"/>
                </a:solidFill>
              </a:defRPr>
            </a:lvl4pPr>
          </a:lstStyle>
          <a:p>
            <a:pPr lvl="0"/>
            <a:r>
              <a:rPr lang="en-US"/>
              <a:t>Click to edit</a:t>
            </a:r>
          </a:p>
        </p:txBody>
      </p:sp>
      <p:sp>
        <p:nvSpPr>
          <p:cNvPr id="34" name="Content Placeholder 8"/>
          <p:cNvSpPr>
            <a:spLocks noGrp="1"/>
          </p:cNvSpPr>
          <p:nvPr>
            <p:ph idx="16"/>
          </p:nvPr>
        </p:nvSpPr>
        <p:spPr>
          <a:xfrm>
            <a:off x="2644392" y="1740493"/>
            <a:ext cx="2386118" cy="466727"/>
          </a:xfrm>
          <a:prstGeom prst="rect">
            <a:avLst/>
          </a:prstGeom>
        </p:spPr>
        <p:txBody>
          <a:bodyPr>
            <a:noAutofit/>
          </a:bodyPr>
          <a:lstStyle>
            <a:lvl1pPr marL="0" indent="0" algn="ctr">
              <a:buNone/>
              <a:defRPr sz="1800">
                <a:solidFill>
                  <a:srgbClr val="FFFFFF"/>
                </a:solidFill>
              </a:defRPr>
            </a:lvl1pPr>
            <a:lvl2pPr marL="457177" indent="0">
              <a:buNone/>
              <a:defRPr sz="1600">
                <a:solidFill>
                  <a:srgbClr val="FFFFFF"/>
                </a:solidFill>
              </a:defRPr>
            </a:lvl2pPr>
            <a:lvl3pPr marL="914356" indent="0">
              <a:buNone/>
              <a:defRPr sz="1600">
                <a:solidFill>
                  <a:srgbClr val="FFFFFF"/>
                </a:solidFill>
              </a:defRPr>
            </a:lvl3pPr>
            <a:lvl4pPr marL="1371532" indent="0">
              <a:buNone/>
              <a:defRPr sz="1600">
                <a:solidFill>
                  <a:srgbClr val="FFFFFF"/>
                </a:solidFill>
              </a:defRPr>
            </a:lvl4pPr>
          </a:lstStyle>
          <a:p>
            <a:pPr lvl="0"/>
            <a:r>
              <a:rPr lang="en-US"/>
              <a:t>Click to edit</a:t>
            </a:r>
          </a:p>
        </p:txBody>
      </p:sp>
      <p:sp>
        <p:nvSpPr>
          <p:cNvPr id="33" name="TextBox 32"/>
          <p:cNvSpPr txBox="1"/>
          <p:nvPr userDrawn="1"/>
        </p:nvSpPr>
        <p:spPr>
          <a:xfrm>
            <a:off x="123909" y="4901685"/>
            <a:ext cx="2695492" cy="184666"/>
          </a:xfrm>
          <a:prstGeom prst="rect">
            <a:avLst/>
          </a:prstGeom>
          <a:noFill/>
        </p:spPr>
        <p:txBody>
          <a:bodyPr wrap="square" lIns="91436" tIns="45718" rIns="91436" bIns="45718" rtlCol="0">
            <a:spAutoFit/>
          </a:bodyPr>
          <a:lstStyle/>
          <a:p>
            <a:r>
              <a:rPr lang="en-US" sz="600" dirty="0">
                <a:solidFill>
                  <a:srgbClr val="FFFFFF"/>
                </a:solidFill>
              </a:rPr>
              <a:t>© 2017 Kaufman, Hall &amp; Associates, LLC. All rights reserved.</a:t>
            </a:r>
          </a:p>
        </p:txBody>
      </p:sp>
    </p:spTree>
    <p:extLst>
      <p:ext uri="{BB962C8B-B14F-4D97-AF65-F5344CB8AC3E}">
        <p14:creationId xmlns:p14="http://schemas.microsoft.com/office/powerpoint/2010/main" val="2752048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lutions 1">
    <p:spTree>
      <p:nvGrpSpPr>
        <p:cNvPr id="1" name=""/>
        <p:cNvGrpSpPr/>
        <p:nvPr/>
      </p:nvGrpSpPr>
      <p:grpSpPr>
        <a:xfrm>
          <a:off x="0" y="0"/>
          <a:ext cx="0" cy="0"/>
          <a:chOff x="0" y="0"/>
          <a:chExt cx="0" cy="0"/>
        </a:xfrm>
      </p:grpSpPr>
      <p:sp>
        <p:nvSpPr>
          <p:cNvPr id="36" name="Content Placeholder 9"/>
          <p:cNvSpPr>
            <a:spLocks noGrp="1"/>
          </p:cNvSpPr>
          <p:nvPr>
            <p:ph idx="17"/>
          </p:nvPr>
        </p:nvSpPr>
        <p:spPr>
          <a:xfrm>
            <a:off x="5580011" y="1567862"/>
            <a:ext cx="3137074" cy="3179510"/>
          </a:xfrm>
          <a:prstGeom prst="rect">
            <a:avLst/>
          </a:prstGeom>
        </p:spPr>
        <p:txBody>
          <a:bodyPr>
            <a:normAutofit/>
          </a:bodyPr>
          <a:lstStyle>
            <a:lvl1pPr>
              <a:defRPr sz="1200"/>
            </a:lvl1pPr>
            <a:lvl2pPr>
              <a:defRPr sz="1200"/>
            </a:lvl2pPr>
            <a:lvl3pPr>
              <a:defRPr sz="1200"/>
            </a:lvl3pPr>
            <a:lvl4pPr>
              <a:defRPr sz="1200"/>
            </a:lvl4pPr>
          </a:lstStyle>
          <a:p>
            <a:pPr lvl="0"/>
            <a:r>
              <a:rPr lang="en-US"/>
              <a:t>Click to edit Master text styles</a:t>
            </a:r>
          </a:p>
        </p:txBody>
      </p:sp>
      <p:sp>
        <p:nvSpPr>
          <p:cNvPr id="11" name="Rectangle 10"/>
          <p:cNvSpPr/>
          <p:nvPr userDrawn="1"/>
        </p:nvSpPr>
        <p:spPr>
          <a:xfrm>
            <a:off x="-1" y="-3592"/>
            <a:ext cx="2593574" cy="5147092"/>
          </a:xfrm>
          <a:prstGeom prst="rect">
            <a:avLst/>
          </a:prstGeom>
          <a:solidFill>
            <a:srgbClr val="002D7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 name="Rectangle 11"/>
          <p:cNvSpPr/>
          <p:nvPr userDrawn="1"/>
        </p:nvSpPr>
        <p:spPr>
          <a:xfrm>
            <a:off x="2586438" y="-3593"/>
            <a:ext cx="2490422" cy="5143500"/>
          </a:xfrm>
          <a:prstGeom prst="rect">
            <a:avLst/>
          </a:prstGeom>
          <a:solidFill>
            <a:srgbClr val="E6E6E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C3D69"/>
                </a:solidFill>
              </a:rPr>
              <a:t>  </a:t>
            </a:r>
          </a:p>
        </p:txBody>
      </p:sp>
      <p:sp>
        <p:nvSpPr>
          <p:cNvPr id="13" name="Rectangle 12"/>
          <p:cNvSpPr/>
          <p:nvPr userDrawn="1"/>
        </p:nvSpPr>
        <p:spPr>
          <a:xfrm>
            <a:off x="2586438" y="1657350"/>
            <a:ext cx="2490422" cy="609600"/>
          </a:xfrm>
          <a:prstGeom prst="rect">
            <a:avLst/>
          </a:prstGeom>
          <a:solidFill>
            <a:srgbClr val="105BA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bg1"/>
              </a:solidFill>
            </a:endParaRPr>
          </a:p>
        </p:txBody>
      </p:sp>
      <p:sp>
        <p:nvSpPr>
          <p:cNvPr id="18" name="TextBox 17"/>
          <p:cNvSpPr txBox="1"/>
          <p:nvPr userDrawn="1"/>
        </p:nvSpPr>
        <p:spPr>
          <a:xfrm>
            <a:off x="5244167" y="3794109"/>
            <a:ext cx="3214033" cy="507827"/>
          </a:xfrm>
          <a:prstGeom prst="rect">
            <a:avLst/>
          </a:prstGeom>
          <a:noFill/>
        </p:spPr>
        <p:txBody>
          <a:bodyPr wrap="none" lIns="91436" tIns="45718" rIns="91436" bIns="45718" rtlCol="0">
            <a:spAutoFit/>
          </a:bodyPr>
          <a:lstStyle/>
          <a:p>
            <a:r>
              <a:rPr lang="en-US" sz="1500" dirty="0">
                <a:solidFill>
                  <a:prstClr val="white"/>
                </a:solidFill>
                <a:latin typeface="Segoe UI Semibold" panose="020B0702040204020203" pitchFamily="34" charset="0"/>
                <a:cs typeface="Segoe UI Semibold" panose="020B0702040204020203" pitchFamily="34" charset="0"/>
              </a:rPr>
              <a:t>Tuition Planning</a:t>
            </a:r>
          </a:p>
          <a:p>
            <a:r>
              <a:rPr lang="en-US" sz="1200" dirty="0">
                <a:solidFill>
                  <a:srgbClr val="FFFFFF"/>
                </a:solidFill>
                <a:cs typeface="Calibri"/>
              </a:rPr>
              <a:t>Model the Impact of Changes in Tuition Revenue</a:t>
            </a:r>
          </a:p>
        </p:txBody>
      </p:sp>
      <p:sp>
        <p:nvSpPr>
          <p:cNvPr id="19" name="Rectangle 18"/>
          <p:cNvSpPr/>
          <p:nvPr userDrawn="1"/>
        </p:nvSpPr>
        <p:spPr>
          <a:xfrm>
            <a:off x="3251074" y="861960"/>
            <a:ext cx="736074" cy="400110"/>
          </a:xfrm>
          <a:prstGeom prst="rect">
            <a:avLst/>
          </a:prstGeom>
        </p:spPr>
        <p:txBody>
          <a:bodyPr wrap="none">
            <a:spAutoFit/>
          </a:bodyPr>
          <a:lstStyle/>
          <a:p>
            <a:r>
              <a:rPr lang="en-US" sz="2000" b="1" dirty="0">
                <a:solidFill>
                  <a:schemeClr val="bg2"/>
                </a:solidFill>
                <a:latin typeface="Calibri"/>
                <a:cs typeface="Calibri"/>
              </a:rPr>
              <a:t>ROLE</a:t>
            </a:r>
            <a:r>
              <a:rPr lang="en-US" sz="2000" b="1" dirty="0">
                <a:solidFill>
                  <a:srgbClr val="000000"/>
                </a:solidFill>
                <a:latin typeface="Calibri"/>
                <a:cs typeface="Calibri"/>
              </a:rPr>
              <a:t> </a:t>
            </a:r>
          </a:p>
        </p:txBody>
      </p:sp>
      <p:sp>
        <p:nvSpPr>
          <p:cNvPr id="21" name="Rectangle 20"/>
          <p:cNvSpPr/>
          <p:nvPr userDrawn="1"/>
        </p:nvSpPr>
        <p:spPr>
          <a:xfrm>
            <a:off x="6053438" y="861960"/>
            <a:ext cx="1490362" cy="400110"/>
          </a:xfrm>
          <a:prstGeom prst="rect">
            <a:avLst/>
          </a:prstGeom>
        </p:spPr>
        <p:txBody>
          <a:bodyPr wrap="none">
            <a:spAutoFit/>
          </a:bodyPr>
          <a:lstStyle/>
          <a:p>
            <a:r>
              <a:rPr lang="en-US" sz="2000" b="1" dirty="0">
                <a:solidFill>
                  <a:srgbClr val="000000"/>
                </a:solidFill>
                <a:latin typeface="Calibri"/>
                <a:cs typeface="Calibri"/>
              </a:rPr>
              <a:t>HIGHLIGHTS</a:t>
            </a:r>
          </a:p>
        </p:txBody>
      </p:sp>
      <p:sp>
        <p:nvSpPr>
          <p:cNvPr id="22" name="Isosceles Triangle 21"/>
          <p:cNvSpPr/>
          <p:nvPr userDrawn="1"/>
        </p:nvSpPr>
        <p:spPr>
          <a:xfrm rot="16200000" flipV="1">
            <a:off x="2486319" y="1886784"/>
            <a:ext cx="368360" cy="167436"/>
          </a:xfrm>
          <a:prstGeom prst="triangle">
            <a:avLst/>
          </a:prstGeom>
          <a:solidFill>
            <a:srgbClr val="002D7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25" name="Group 24"/>
          <p:cNvGrpSpPr/>
          <p:nvPr userDrawn="1"/>
        </p:nvGrpSpPr>
        <p:grpSpPr>
          <a:xfrm>
            <a:off x="990600" y="0"/>
            <a:ext cx="609600" cy="277090"/>
            <a:chOff x="4139453" y="-33641"/>
            <a:chExt cx="838200" cy="381000"/>
          </a:xfrm>
        </p:grpSpPr>
        <p:sp>
          <p:nvSpPr>
            <p:cNvPr id="26" name="Isosceles Triangle 25"/>
            <p:cNvSpPr/>
            <p:nvPr/>
          </p:nvSpPr>
          <p:spPr>
            <a:xfrm flipV="1">
              <a:off x="4139453" y="-33641"/>
              <a:ext cx="838200" cy="381000"/>
            </a:xfrm>
            <a:prstGeom prst="triangle">
              <a:avLst/>
            </a:prstGeom>
            <a:solidFill>
              <a:srgbClr val="FFFFFF">
                <a:alpha val="32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Isosceles Triangle 26"/>
            <p:cNvSpPr/>
            <p:nvPr/>
          </p:nvSpPr>
          <p:spPr>
            <a:xfrm flipV="1">
              <a:off x="4253753" y="-33641"/>
              <a:ext cx="609600" cy="277091"/>
            </a:xfrm>
            <a:prstGeom prst="triangl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pic>
        <p:nvPicPr>
          <p:cNvPr id="28" name="Picture 27" descr="gro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1132" y="901857"/>
            <a:ext cx="375395" cy="375395"/>
          </a:xfrm>
          <a:prstGeom prst="rect">
            <a:avLst/>
          </a:prstGeom>
        </p:spPr>
      </p:pic>
      <p:pic>
        <p:nvPicPr>
          <p:cNvPr id="29" name="Picture 28" descr="loup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12028" y="914128"/>
            <a:ext cx="333718" cy="333718"/>
          </a:xfrm>
          <a:prstGeom prst="rect">
            <a:avLst/>
          </a:prstGeom>
        </p:spPr>
      </p:pic>
      <p:sp>
        <p:nvSpPr>
          <p:cNvPr id="30" name="Content Placeholder 8"/>
          <p:cNvSpPr>
            <a:spLocks noGrp="1"/>
          </p:cNvSpPr>
          <p:nvPr>
            <p:ph idx="12" hasCustomPrompt="1"/>
          </p:nvPr>
        </p:nvSpPr>
        <p:spPr>
          <a:xfrm>
            <a:off x="395554" y="938987"/>
            <a:ext cx="1971745" cy="972292"/>
          </a:xfrm>
          <a:prstGeom prst="rect">
            <a:avLst/>
          </a:prstGeom>
        </p:spPr>
        <p:txBody>
          <a:bodyPr>
            <a:normAutofit/>
          </a:bodyPr>
          <a:lstStyle>
            <a:lvl1pPr marL="0" indent="0">
              <a:lnSpc>
                <a:spcPct val="90000"/>
              </a:lnSpc>
              <a:buNone/>
              <a:defRPr sz="2000" b="1">
                <a:solidFill>
                  <a:srgbClr val="FFFFFF"/>
                </a:solidFill>
              </a:defRPr>
            </a:lvl1pPr>
            <a:lvl2pPr marL="457177" indent="0">
              <a:buNone/>
              <a:defRPr b="1">
                <a:solidFill>
                  <a:srgbClr val="FFFFFF"/>
                </a:solidFill>
              </a:defRPr>
            </a:lvl2pPr>
            <a:lvl3pPr marL="914356" indent="0">
              <a:buNone/>
              <a:defRPr b="1">
                <a:solidFill>
                  <a:srgbClr val="FFFFFF"/>
                </a:solidFill>
              </a:defRPr>
            </a:lvl3pPr>
            <a:lvl4pPr marL="1371532" indent="0">
              <a:buNone/>
              <a:defRPr b="1">
                <a:solidFill>
                  <a:srgbClr val="FFFFFF"/>
                </a:solidFill>
              </a:defRPr>
            </a:lvl4pPr>
          </a:lstStyle>
          <a:p>
            <a:pPr lvl="0"/>
            <a:r>
              <a:rPr lang="en-US"/>
              <a:t>CLICK TO EDIT</a:t>
            </a:r>
          </a:p>
        </p:txBody>
      </p:sp>
      <p:sp>
        <p:nvSpPr>
          <p:cNvPr id="31" name="Content Placeholder 8"/>
          <p:cNvSpPr>
            <a:spLocks noGrp="1"/>
          </p:cNvSpPr>
          <p:nvPr>
            <p:ph idx="13"/>
          </p:nvPr>
        </p:nvSpPr>
        <p:spPr>
          <a:xfrm>
            <a:off x="395553" y="1925455"/>
            <a:ext cx="1984076" cy="972292"/>
          </a:xfrm>
          <a:prstGeom prst="rect">
            <a:avLst/>
          </a:prstGeom>
        </p:spPr>
        <p:txBody>
          <a:bodyPr>
            <a:noAutofit/>
          </a:bodyPr>
          <a:lstStyle>
            <a:lvl1pPr marL="0" indent="0">
              <a:lnSpc>
                <a:spcPct val="90000"/>
              </a:lnSpc>
              <a:buNone/>
              <a:defRPr sz="1600">
                <a:solidFill>
                  <a:srgbClr val="FFFFFF"/>
                </a:solidFill>
              </a:defRPr>
            </a:lvl1pPr>
            <a:lvl2pPr marL="457177" indent="0">
              <a:buNone/>
              <a:defRPr sz="1600">
                <a:solidFill>
                  <a:srgbClr val="FFFFFF"/>
                </a:solidFill>
              </a:defRPr>
            </a:lvl2pPr>
            <a:lvl3pPr marL="914356" indent="0">
              <a:buNone/>
              <a:defRPr sz="1600">
                <a:solidFill>
                  <a:srgbClr val="FFFFFF"/>
                </a:solidFill>
              </a:defRPr>
            </a:lvl3pPr>
            <a:lvl4pPr marL="1371532" indent="0">
              <a:buNone/>
              <a:defRPr sz="1600">
                <a:solidFill>
                  <a:srgbClr val="FFFFFF"/>
                </a:solidFill>
              </a:defRPr>
            </a:lvl4pPr>
          </a:lstStyle>
          <a:p>
            <a:pPr lvl="0"/>
            <a:r>
              <a:rPr lang="en-US"/>
              <a:t>Click to edit</a:t>
            </a:r>
          </a:p>
        </p:txBody>
      </p:sp>
      <p:sp>
        <p:nvSpPr>
          <p:cNvPr id="34" name="Content Placeholder 8"/>
          <p:cNvSpPr>
            <a:spLocks noGrp="1"/>
          </p:cNvSpPr>
          <p:nvPr>
            <p:ph idx="16"/>
          </p:nvPr>
        </p:nvSpPr>
        <p:spPr>
          <a:xfrm>
            <a:off x="2644392" y="1740493"/>
            <a:ext cx="2386118" cy="466727"/>
          </a:xfrm>
          <a:prstGeom prst="rect">
            <a:avLst/>
          </a:prstGeom>
        </p:spPr>
        <p:txBody>
          <a:bodyPr>
            <a:noAutofit/>
          </a:bodyPr>
          <a:lstStyle>
            <a:lvl1pPr marL="0" indent="0" algn="ctr">
              <a:buNone/>
              <a:defRPr sz="1800">
                <a:solidFill>
                  <a:srgbClr val="FFFFFF"/>
                </a:solidFill>
              </a:defRPr>
            </a:lvl1pPr>
            <a:lvl2pPr marL="457177" indent="0">
              <a:buNone/>
              <a:defRPr sz="1600">
                <a:solidFill>
                  <a:srgbClr val="FFFFFF"/>
                </a:solidFill>
              </a:defRPr>
            </a:lvl2pPr>
            <a:lvl3pPr marL="914356" indent="0">
              <a:buNone/>
              <a:defRPr sz="1600">
                <a:solidFill>
                  <a:srgbClr val="FFFFFF"/>
                </a:solidFill>
              </a:defRPr>
            </a:lvl3pPr>
            <a:lvl4pPr marL="1371532" indent="0">
              <a:buNone/>
              <a:defRPr sz="1600">
                <a:solidFill>
                  <a:srgbClr val="FFFFFF"/>
                </a:solidFill>
              </a:defRPr>
            </a:lvl4pPr>
          </a:lstStyle>
          <a:p>
            <a:pPr lvl="0"/>
            <a:r>
              <a:rPr lang="en-US"/>
              <a:t>Click to edit</a:t>
            </a:r>
          </a:p>
        </p:txBody>
      </p:sp>
      <p:sp>
        <p:nvSpPr>
          <p:cNvPr id="24" name="TextBox 23"/>
          <p:cNvSpPr txBox="1"/>
          <p:nvPr userDrawn="1"/>
        </p:nvSpPr>
        <p:spPr>
          <a:xfrm>
            <a:off x="123909" y="4901685"/>
            <a:ext cx="2695492" cy="184666"/>
          </a:xfrm>
          <a:prstGeom prst="rect">
            <a:avLst/>
          </a:prstGeom>
          <a:noFill/>
        </p:spPr>
        <p:txBody>
          <a:bodyPr wrap="square" lIns="91436" tIns="45718" rIns="91436" bIns="45718" rtlCol="0">
            <a:spAutoFit/>
          </a:bodyPr>
          <a:lstStyle/>
          <a:p>
            <a:r>
              <a:rPr lang="en-US" sz="600" dirty="0">
                <a:solidFill>
                  <a:srgbClr val="FFFFFF"/>
                </a:solidFill>
              </a:rPr>
              <a:t>© 2017 Kaufman, Hall &amp; Associates, LLC. All rights reserved.</a:t>
            </a:r>
          </a:p>
        </p:txBody>
      </p:sp>
    </p:spTree>
    <p:extLst>
      <p:ext uri="{BB962C8B-B14F-4D97-AF65-F5344CB8AC3E}">
        <p14:creationId xmlns:p14="http://schemas.microsoft.com/office/powerpoint/2010/main" val="2700713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sp>
        <p:nvSpPr>
          <p:cNvPr id="27" name="Rectangle 26"/>
          <p:cNvSpPr/>
          <p:nvPr userDrawn="1"/>
        </p:nvSpPr>
        <p:spPr>
          <a:xfrm>
            <a:off x="0" y="0"/>
            <a:ext cx="4572000" cy="51435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8" name="Rectangle 27"/>
          <p:cNvSpPr/>
          <p:nvPr userDrawn="1"/>
        </p:nvSpPr>
        <p:spPr>
          <a:xfrm>
            <a:off x="4572000" y="0"/>
            <a:ext cx="4572000" cy="5143500"/>
          </a:xfrm>
          <a:prstGeom prst="rect">
            <a:avLst/>
          </a:prstGeom>
          <a:solidFill>
            <a:srgbClr val="E6E6E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2" name="Diagonal Stripe 41"/>
          <p:cNvSpPr/>
          <p:nvPr userDrawn="1"/>
        </p:nvSpPr>
        <p:spPr>
          <a:xfrm rot="2700000">
            <a:off x="2915031" y="3351338"/>
            <a:ext cx="3584322" cy="3584324"/>
          </a:xfrm>
          <a:prstGeom prst="diagStripe">
            <a:avLst/>
          </a:prstGeom>
          <a:solidFill>
            <a:srgbClr val="FFFFFF"/>
          </a:solidFill>
          <a:ln>
            <a:noFill/>
          </a:ln>
        </p:spPr>
        <p:style>
          <a:lnRef idx="2">
            <a:schemeClr val="dk1"/>
          </a:lnRef>
          <a:fillRef idx="1">
            <a:schemeClr val="lt1"/>
          </a:fillRef>
          <a:effectRef idx="0">
            <a:schemeClr val="dk1"/>
          </a:effectRef>
          <a:fontRef idx="minor">
            <a:schemeClr val="dk1"/>
          </a:fontRef>
        </p:style>
        <p:txBody>
          <a:bodyPr lIns="121912" tIns="60956" rIns="121912" bIns="60956" rtlCol="0" anchor="ctr"/>
          <a:lstStyle/>
          <a:p>
            <a:pPr algn="ctr"/>
            <a:endParaRPr lang="en-US" dirty="0">
              <a:solidFill>
                <a:schemeClr val="tx1"/>
              </a:solidFill>
            </a:endParaRPr>
          </a:p>
        </p:txBody>
      </p:sp>
      <p:sp>
        <p:nvSpPr>
          <p:cNvPr id="30" name="TextBox 29"/>
          <p:cNvSpPr txBox="1"/>
          <p:nvPr userDrawn="1"/>
        </p:nvSpPr>
        <p:spPr>
          <a:xfrm>
            <a:off x="1636367" y="602218"/>
            <a:ext cx="1299266" cy="369332"/>
          </a:xfrm>
          <a:prstGeom prst="rect">
            <a:avLst/>
          </a:prstGeom>
          <a:noFill/>
        </p:spPr>
        <p:txBody>
          <a:bodyPr wrap="none" rtlCol="0">
            <a:spAutoFit/>
          </a:bodyPr>
          <a:lstStyle/>
          <a:p>
            <a:r>
              <a:rPr lang="en-US" b="1" dirty="0">
                <a:solidFill>
                  <a:srgbClr val="FFFFFF"/>
                </a:solidFill>
              </a:rPr>
              <a:t>CHALLENGE</a:t>
            </a:r>
          </a:p>
        </p:txBody>
      </p:sp>
      <p:sp>
        <p:nvSpPr>
          <p:cNvPr id="31" name="TextBox 30"/>
          <p:cNvSpPr txBox="1"/>
          <p:nvPr userDrawn="1"/>
        </p:nvSpPr>
        <p:spPr>
          <a:xfrm>
            <a:off x="6279882" y="602218"/>
            <a:ext cx="1182160" cy="369332"/>
          </a:xfrm>
          <a:prstGeom prst="rect">
            <a:avLst/>
          </a:prstGeom>
          <a:noFill/>
        </p:spPr>
        <p:txBody>
          <a:bodyPr wrap="none" rtlCol="0">
            <a:spAutoFit/>
          </a:bodyPr>
          <a:lstStyle/>
          <a:p>
            <a:r>
              <a:rPr lang="en-US" b="1" dirty="0">
                <a:solidFill>
                  <a:srgbClr val="105BA8"/>
                </a:solidFill>
              </a:rPr>
              <a:t>SOLUTION</a:t>
            </a:r>
          </a:p>
        </p:txBody>
      </p:sp>
      <p:grpSp>
        <p:nvGrpSpPr>
          <p:cNvPr id="33" name="Group 32"/>
          <p:cNvGrpSpPr/>
          <p:nvPr userDrawn="1"/>
        </p:nvGrpSpPr>
        <p:grpSpPr>
          <a:xfrm>
            <a:off x="6553200" y="-19050"/>
            <a:ext cx="609600" cy="277090"/>
            <a:chOff x="4139453" y="-33641"/>
            <a:chExt cx="838200" cy="381000"/>
          </a:xfrm>
        </p:grpSpPr>
        <p:sp>
          <p:nvSpPr>
            <p:cNvPr id="34" name="Isosceles Triangle 33"/>
            <p:cNvSpPr/>
            <p:nvPr/>
          </p:nvSpPr>
          <p:spPr>
            <a:xfrm flipV="1">
              <a:off x="4139453" y="-33641"/>
              <a:ext cx="838200" cy="381000"/>
            </a:xfrm>
            <a:prstGeom prst="triangle">
              <a:avLst/>
            </a:prstGeom>
            <a:solidFill>
              <a:schemeClr val="accent2">
                <a:alpha val="3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5" name="Isosceles Triangle 34"/>
            <p:cNvSpPr/>
            <p:nvPr/>
          </p:nvSpPr>
          <p:spPr>
            <a:xfrm flipV="1">
              <a:off x="4253753" y="-33641"/>
              <a:ext cx="609600" cy="277091"/>
            </a:xfrm>
            <a:prstGeom prst="triangle">
              <a:avLst/>
            </a:prstGeom>
            <a:solidFill>
              <a:srgbClr val="105BA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36" name="Group 35"/>
          <p:cNvGrpSpPr/>
          <p:nvPr userDrawn="1"/>
        </p:nvGrpSpPr>
        <p:grpSpPr>
          <a:xfrm>
            <a:off x="1981200" y="0"/>
            <a:ext cx="609600" cy="277090"/>
            <a:chOff x="4139453" y="-33641"/>
            <a:chExt cx="838200" cy="381000"/>
          </a:xfrm>
        </p:grpSpPr>
        <p:sp>
          <p:nvSpPr>
            <p:cNvPr id="37" name="Isosceles Triangle 36"/>
            <p:cNvSpPr/>
            <p:nvPr/>
          </p:nvSpPr>
          <p:spPr>
            <a:xfrm flipV="1">
              <a:off x="4139453" y="-33641"/>
              <a:ext cx="838200" cy="381000"/>
            </a:xfrm>
            <a:prstGeom prst="triangle">
              <a:avLst/>
            </a:prstGeom>
            <a:solidFill>
              <a:srgbClr val="FFFFFF">
                <a:alpha val="32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8" name="Isosceles Triangle 37"/>
            <p:cNvSpPr/>
            <p:nvPr/>
          </p:nvSpPr>
          <p:spPr>
            <a:xfrm flipV="1">
              <a:off x="4253753" y="-33641"/>
              <a:ext cx="609600" cy="277091"/>
            </a:xfrm>
            <a:prstGeom prst="triangl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cxnSp>
        <p:nvCxnSpPr>
          <p:cNvPr id="39" name="Straight Connector 38"/>
          <p:cNvCxnSpPr/>
          <p:nvPr userDrawn="1"/>
        </p:nvCxnSpPr>
        <p:spPr>
          <a:xfrm>
            <a:off x="1981200" y="1123950"/>
            <a:ext cx="533400" cy="0"/>
          </a:xfrm>
          <a:prstGeom prst="line">
            <a:avLst/>
          </a:prstGeom>
          <a:ln w="28575" cmpd="sng">
            <a:solidFill>
              <a:srgbClr val="FFFFFF"/>
            </a:solidFill>
          </a:ln>
        </p:spPr>
        <p:style>
          <a:lnRef idx="1">
            <a:schemeClr val="dk1"/>
          </a:lnRef>
          <a:fillRef idx="0">
            <a:schemeClr val="dk1"/>
          </a:fillRef>
          <a:effectRef idx="0">
            <a:schemeClr val="dk1"/>
          </a:effectRef>
          <a:fontRef idx="minor">
            <a:schemeClr val="tx1"/>
          </a:fontRef>
        </p:style>
      </p:cxnSp>
      <p:cxnSp>
        <p:nvCxnSpPr>
          <p:cNvPr id="40" name="Straight Connector 39"/>
          <p:cNvCxnSpPr/>
          <p:nvPr userDrawn="1"/>
        </p:nvCxnSpPr>
        <p:spPr>
          <a:xfrm>
            <a:off x="6546272" y="1123950"/>
            <a:ext cx="533400" cy="0"/>
          </a:xfrm>
          <a:prstGeom prst="line">
            <a:avLst/>
          </a:prstGeom>
          <a:ln w="28575" cmpd="sng">
            <a:solidFill>
              <a:srgbClr val="105BA8"/>
            </a:solidFill>
          </a:ln>
        </p:spPr>
        <p:style>
          <a:lnRef idx="1">
            <a:schemeClr val="dk1"/>
          </a:lnRef>
          <a:fillRef idx="0">
            <a:schemeClr val="dk1"/>
          </a:fillRef>
          <a:effectRef idx="0">
            <a:schemeClr val="dk1"/>
          </a:effectRef>
          <a:fontRef idx="minor">
            <a:schemeClr val="tx1"/>
          </a:fontRef>
        </p:style>
      </p:cxnSp>
      <p:sp>
        <p:nvSpPr>
          <p:cNvPr id="44" name="Content Placeholder 8"/>
          <p:cNvSpPr>
            <a:spLocks noGrp="1"/>
          </p:cNvSpPr>
          <p:nvPr>
            <p:ph idx="13"/>
          </p:nvPr>
        </p:nvSpPr>
        <p:spPr>
          <a:xfrm>
            <a:off x="671249" y="1350333"/>
            <a:ext cx="3237260" cy="2139293"/>
          </a:xfrm>
          <a:prstGeom prst="rect">
            <a:avLst/>
          </a:prstGeom>
        </p:spPr>
        <p:txBody>
          <a:bodyPr>
            <a:normAutofit/>
          </a:bodyPr>
          <a:lstStyle>
            <a:lvl1pPr marL="0" indent="0">
              <a:buNone/>
              <a:defRPr sz="1400">
                <a:solidFill>
                  <a:srgbClr val="FFFFFF"/>
                </a:solidFill>
              </a:defRPr>
            </a:lvl1pPr>
            <a:lvl2pPr marL="457177" indent="0">
              <a:buNone/>
              <a:defRPr>
                <a:solidFill>
                  <a:srgbClr val="FFFFFF"/>
                </a:solidFill>
              </a:defRPr>
            </a:lvl2pPr>
            <a:lvl3pPr marL="914356" indent="0">
              <a:buNone/>
              <a:defRPr>
                <a:solidFill>
                  <a:srgbClr val="FFFFFF"/>
                </a:solidFill>
              </a:defRPr>
            </a:lvl3pPr>
            <a:lvl4pPr marL="1371532" indent="0">
              <a:buNone/>
              <a:defRPr>
                <a:solidFill>
                  <a:srgbClr val="FFFFFF"/>
                </a:solidFill>
              </a:defRPr>
            </a:lvl4pPr>
          </a:lstStyle>
          <a:p>
            <a:pPr lvl="0"/>
            <a:r>
              <a:rPr lang="en-US"/>
              <a:t>Click to edit Master text styles</a:t>
            </a:r>
          </a:p>
        </p:txBody>
      </p:sp>
      <p:sp>
        <p:nvSpPr>
          <p:cNvPr id="46" name="Content Placeholder 8"/>
          <p:cNvSpPr>
            <a:spLocks noGrp="1"/>
          </p:cNvSpPr>
          <p:nvPr>
            <p:ph idx="14"/>
          </p:nvPr>
        </p:nvSpPr>
        <p:spPr>
          <a:xfrm>
            <a:off x="5196242" y="1350333"/>
            <a:ext cx="3237260" cy="2139293"/>
          </a:xfrm>
          <a:prstGeom prst="rect">
            <a:avLst/>
          </a:prstGeom>
        </p:spPr>
        <p:txBody>
          <a:bodyPr>
            <a:normAutofit/>
          </a:bodyPr>
          <a:lstStyle>
            <a:lvl1pPr marL="0" indent="0">
              <a:buNone/>
              <a:defRPr sz="1400">
                <a:solidFill>
                  <a:schemeClr val="bg2"/>
                </a:solidFill>
              </a:defRPr>
            </a:lvl1pPr>
            <a:lvl2pPr marL="457177" indent="0">
              <a:buNone/>
              <a:defRPr>
                <a:solidFill>
                  <a:srgbClr val="FFFFFF"/>
                </a:solidFill>
              </a:defRPr>
            </a:lvl2pPr>
            <a:lvl3pPr marL="914356" indent="0">
              <a:buNone/>
              <a:defRPr>
                <a:solidFill>
                  <a:srgbClr val="FFFFFF"/>
                </a:solidFill>
              </a:defRPr>
            </a:lvl3pPr>
            <a:lvl4pPr marL="1371532" indent="0">
              <a:buNone/>
              <a:defRPr>
                <a:solidFill>
                  <a:srgbClr val="FFFFFF"/>
                </a:solidFill>
              </a:defRPr>
            </a:lvl4pPr>
          </a:lstStyle>
          <a:p>
            <a:pPr lvl="0"/>
            <a:r>
              <a:rPr lang="en-US"/>
              <a:t>Click to edit Master text styles</a:t>
            </a:r>
          </a:p>
        </p:txBody>
      </p:sp>
      <p:sp>
        <p:nvSpPr>
          <p:cNvPr id="19" name="TextBox 18"/>
          <p:cNvSpPr txBox="1"/>
          <p:nvPr userDrawn="1"/>
        </p:nvSpPr>
        <p:spPr>
          <a:xfrm>
            <a:off x="123909" y="4901685"/>
            <a:ext cx="2695492" cy="184666"/>
          </a:xfrm>
          <a:prstGeom prst="rect">
            <a:avLst/>
          </a:prstGeom>
          <a:noFill/>
        </p:spPr>
        <p:txBody>
          <a:bodyPr wrap="square" lIns="91436" tIns="45718" rIns="91436" bIns="45718" rtlCol="0">
            <a:spAutoFit/>
          </a:bodyPr>
          <a:lstStyle/>
          <a:p>
            <a:r>
              <a:rPr lang="en-US" sz="600" dirty="0">
                <a:solidFill>
                  <a:schemeClr val="bg1"/>
                </a:solidFill>
              </a:rPr>
              <a:t>© 2017 Kaufman, Hall &amp; Associates, LLC. All rights reserved.</a:t>
            </a:r>
          </a:p>
        </p:txBody>
      </p:sp>
    </p:spTree>
    <p:extLst>
      <p:ext uri="{BB962C8B-B14F-4D97-AF65-F5344CB8AC3E}">
        <p14:creationId xmlns:p14="http://schemas.microsoft.com/office/powerpoint/2010/main" val="2597606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sp>
        <p:nvSpPr>
          <p:cNvPr id="3" name="Rectangle 2"/>
          <p:cNvSpPr/>
          <p:nvPr userDrawn="1"/>
        </p:nvSpPr>
        <p:spPr>
          <a:xfrm>
            <a:off x="6099543" y="0"/>
            <a:ext cx="3044457" cy="51435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lIns="121912" tIns="60956" rIns="121912" bIns="60956" rtlCol="0" anchor="ctr"/>
          <a:lstStyle/>
          <a:p>
            <a:pPr algn="ctr"/>
            <a:endParaRPr lang="en-US" dirty="0"/>
          </a:p>
        </p:txBody>
      </p:sp>
      <p:sp>
        <p:nvSpPr>
          <p:cNvPr id="4" name="Rectangle 3"/>
          <p:cNvSpPr/>
          <p:nvPr userDrawn="1"/>
        </p:nvSpPr>
        <p:spPr>
          <a:xfrm>
            <a:off x="0" y="0"/>
            <a:ext cx="3044457" cy="5143500"/>
          </a:xfrm>
          <a:prstGeom prst="rect">
            <a:avLst/>
          </a:prstGeom>
          <a:solidFill>
            <a:srgbClr val="002D73"/>
          </a:solidFill>
          <a:ln>
            <a:noFill/>
          </a:ln>
        </p:spPr>
        <p:style>
          <a:lnRef idx="2">
            <a:schemeClr val="dk1"/>
          </a:lnRef>
          <a:fillRef idx="1">
            <a:schemeClr val="lt1"/>
          </a:fillRef>
          <a:effectRef idx="0">
            <a:schemeClr val="dk1"/>
          </a:effectRef>
          <a:fontRef idx="minor">
            <a:schemeClr val="dk1"/>
          </a:fontRef>
        </p:style>
        <p:txBody>
          <a:bodyPr lIns="121912" tIns="60956" rIns="121912" bIns="60956" rtlCol="0" anchor="ctr"/>
          <a:lstStyle/>
          <a:p>
            <a:pPr algn="ctr"/>
            <a:endParaRPr lang="en-US" dirty="0"/>
          </a:p>
        </p:txBody>
      </p:sp>
      <p:sp>
        <p:nvSpPr>
          <p:cNvPr id="5" name="Rectangle 4"/>
          <p:cNvSpPr/>
          <p:nvPr userDrawn="1"/>
        </p:nvSpPr>
        <p:spPr>
          <a:xfrm>
            <a:off x="3031610" y="0"/>
            <a:ext cx="3080781" cy="51435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lIns="121912" tIns="60956" rIns="121912" bIns="60956" rtlCol="0" anchor="ctr"/>
          <a:lstStyle/>
          <a:p>
            <a:pPr algn="ctr"/>
            <a:endParaRPr lang="en-US" dirty="0"/>
          </a:p>
        </p:txBody>
      </p:sp>
      <p:sp>
        <p:nvSpPr>
          <p:cNvPr id="28" name="Diagonal Stripe 27"/>
          <p:cNvSpPr/>
          <p:nvPr userDrawn="1"/>
        </p:nvSpPr>
        <p:spPr>
          <a:xfrm rot="2700000">
            <a:off x="2762631" y="3351338"/>
            <a:ext cx="3584322" cy="3584324"/>
          </a:xfrm>
          <a:prstGeom prst="diagStripe">
            <a:avLst/>
          </a:prstGeom>
          <a:solidFill>
            <a:srgbClr val="FFFFFF"/>
          </a:solidFill>
          <a:ln>
            <a:noFill/>
          </a:ln>
        </p:spPr>
        <p:style>
          <a:lnRef idx="2">
            <a:schemeClr val="dk1"/>
          </a:lnRef>
          <a:fillRef idx="1">
            <a:schemeClr val="lt1"/>
          </a:fillRef>
          <a:effectRef idx="0">
            <a:schemeClr val="dk1"/>
          </a:effectRef>
          <a:fontRef idx="minor">
            <a:schemeClr val="dk1"/>
          </a:fontRef>
        </p:style>
        <p:txBody>
          <a:bodyPr lIns="121912" tIns="60956" rIns="121912" bIns="60956" rtlCol="0" anchor="ctr"/>
          <a:lstStyle/>
          <a:p>
            <a:pPr algn="ctr"/>
            <a:endParaRPr lang="en-US" dirty="0">
              <a:solidFill>
                <a:schemeClr val="tx1"/>
              </a:solidFill>
            </a:endParaRPr>
          </a:p>
        </p:txBody>
      </p:sp>
      <p:sp>
        <p:nvSpPr>
          <p:cNvPr id="6" name="TextBox 5"/>
          <p:cNvSpPr txBox="1"/>
          <p:nvPr userDrawn="1"/>
        </p:nvSpPr>
        <p:spPr>
          <a:xfrm>
            <a:off x="835514" y="1197581"/>
            <a:ext cx="1373429" cy="400101"/>
          </a:xfrm>
          <a:prstGeom prst="rect">
            <a:avLst/>
          </a:prstGeom>
          <a:noFill/>
        </p:spPr>
        <p:txBody>
          <a:bodyPr wrap="none" lIns="121912" tIns="60956" rIns="121912" bIns="60956" rtlCol="0">
            <a:spAutoFit/>
          </a:bodyPr>
          <a:lstStyle/>
          <a:p>
            <a:pPr algn="ctr"/>
            <a:r>
              <a:rPr lang="en-US" b="1" dirty="0">
                <a:solidFill>
                  <a:srgbClr val="FFFFFF"/>
                </a:solidFill>
              </a:rPr>
              <a:t>CHALLENGE</a:t>
            </a:r>
          </a:p>
        </p:txBody>
      </p:sp>
      <p:grpSp>
        <p:nvGrpSpPr>
          <p:cNvPr id="8" name="Group 7"/>
          <p:cNvGrpSpPr/>
          <p:nvPr userDrawn="1"/>
        </p:nvGrpSpPr>
        <p:grpSpPr>
          <a:xfrm>
            <a:off x="1217429" y="0"/>
            <a:ext cx="609600" cy="277090"/>
            <a:chOff x="4139453" y="-33641"/>
            <a:chExt cx="838200" cy="381000"/>
          </a:xfrm>
        </p:grpSpPr>
        <p:sp>
          <p:nvSpPr>
            <p:cNvPr id="9" name="Isosceles Triangle 8"/>
            <p:cNvSpPr/>
            <p:nvPr/>
          </p:nvSpPr>
          <p:spPr>
            <a:xfrm flipV="1">
              <a:off x="4139453" y="-33641"/>
              <a:ext cx="838200" cy="381000"/>
            </a:xfrm>
            <a:prstGeom prst="triangle">
              <a:avLst/>
            </a:prstGeom>
            <a:solidFill>
              <a:srgbClr val="FFFFFF">
                <a:alpha val="32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Isosceles Triangle 9"/>
            <p:cNvSpPr/>
            <p:nvPr/>
          </p:nvSpPr>
          <p:spPr>
            <a:xfrm flipV="1">
              <a:off x="4253753" y="-33641"/>
              <a:ext cx="609600" cy="277091"/>
            </a:xfrm>
            <a:prstGeom prst="triangl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cxnSp>
        <p:nvCxnSpPr>
          <p:cNvPr id="11" name="Straight Connector 10"/>
          <p:cNvCxnSpPr/>
          <p:nvPr userDrawn="1"/>
        </p:nvCxnSpPr>
        <p:spPr>
          <a:xfrm>
            <a:off x="1255529" y="1719312"/>
            <a:ext cx="533400" cy="0"/>
          </a:xfrm>
          <a:prstGeom prst="line">
            <a:avLst/>
          </a:prstGeom>
          <a:ln w="28575" cmpd="sng">
            <a:solidFill>
              <a:srgbClr val="FFFFFF"/>
            </a:solidFill>
          </a:ln>
        </p:spPr>
        <p:style>
          <a:lnRef idx="1">
            <a:schemeClr val="dk1"/>
          </a:lnRef>
          <a:fillRef idx="0">
            <a:schemeClr val="dk1"/>
          </a:fillRef>
          <a:effectRef idx="0">
            <a:schemeClr val="dk1"/>
          </a:effectRef>
          <a:fontRef idx="minor">
            <a:schemeClr val="tx1"/>
          </a:fontRef>
        </p:style>
      </p:cxnSp>
      <p:sp>
        <p:nvSpPr>
          <p:cNvPr id="12" name="TextBox 11"/>
          <p:cNvSpPr txBox="1"/>
          <p:nvPr userDrawn="1"/>
        </p:nvSpPr>
        <p:spPr>
          <a:xfrm>
            <a:off x="3945900" y="1216631"/>
            <a:ext cx="1243699" cy="400101"/>
          </a:xfrm>
          <a:prstGeom prst="rect">
            <a:avLst/>
          </a:prstGeom>
          <a:noFill/>
        </p:spPr>
        <p:txBody>
          <a:bodyPr wrap="none" lIns="121912" tIns="60956" rIns="121912" bIns="60956" rtlCol="0">
            <a:spAutoFit/>
          </a:bodyPr>
          <a:lstStyle/>
          <a:p>
            <a:pPr algn="ctr"/>
            <a:r>
              <a:rPr lang="en-US" b="1" dirty="0">
                <a:solidFill>
                  <a:schemeClr val="bg1"/>
                </a:solidFill>
              </a:rPr>
              <a:t>SOLUTION</a:t>
            </a:r>
          </a:p>
        </p:txBody>
      </p:sp>
      <p:cxnSp>
        <p:nvCxnSpPr>
          <p:cNvPr id="13" name="Straight Connector 12"/>
          <p:cNvCxnSpPr/>
          <p:nvPr userDrawn="1"/>
        </p:nvCxnSpPr>
        <p:spPr>
          <a:xfrm>
            <a:off x="4301048" y="1738362"/>
            <a:ext cx="533400" cy="0"/>
          </a:xfrm>
          <a:prstGeom prst="line">
            <a:avLst/>
          </a:prstGeom>
          <a:ln w="28575" cmpd="sng">
            <a:solidFill>
              <a:srgbClr val="FFFFFF"/>
            </a:solidFill>
          </a:ln>
        </p:spPr>
        <p:style>
          <a:lnRef idx="1">
            <a:schemeClr val="dk1"/>
          </a:lnRef>
          <a:fillRef idx="0">
            <a:schemeClr val="dk1"/>
          </a:fillRef>
          <a:effectRef idx="0">
            <a:schemeClr val="dk1"/>
          </a:effectRef>
          <a:fontRef idx="minor">
            <a:schemeClr val="tx1"/>
          </a:fontRef>
        </p:style>
      </p:cxnSp>
      <p:sp>
        <p:nvSpPr>
          <p:cNvPr id="14" name="TextBox 13"/>
          <p:cNvSpPr txBox="1"/>
          <p:nvPr userDrawn="1"/>
        </p:nvSpPr>
        <p:spPr>
          <a:xfrm>
            <a:off x="6859360" y="1197581"/>
            <a:ext cx="1524824" cy="400101"/>
          </a:xfrm>
          <a:prstGeom prst="rect">
            <a:avLst/>
          </a:prstGeom>
          <a:noFill/>
        </p:spPr>
        <p:txBody>
          <a:bodyPr wrap="square" lIns="121912" tIns="60956" rIns="121912" bIns="60956" rtlCol="0">
            <a:spAutoFit/>
          </a:bodyPr>
          <a:lstStyle/>
          <a:p>
            <a:pPr algn="ctr"/>
            <a:r>
              <a:rPr lang="en-US" b="1" dirty="0">
                <a:solidFill>
                  <a:srgbClr val="FFFFFF"/>
                </a:solidFill>
              </a:rPr>
              <a:t>RESULTS</a:t>
            </a:r>
          </a:p>
        </p:txBody>
      </p:sp>
      <p:grpSp>
        <p:nvGrpSpPr>
          <p:cNvPr id="15" name="Group 14"/>
          <p:cNvGrpSpPr/>
          <p:nvPr userDrawn="1"/>
        </p:nvGrpSpPr>
        <p:grpSpPr>
          <a:xfrm>
            <a:off x="7316972" y="0"/>
            <a:ext cx="609600" cy="277090"/>
            <a:chOff x="4139453" y="-33641"/>
            <a:chExt cx="838200" cy="381000"/>
          </a:xfrm>
        </p:grpSpPr>
        <p:sp>
          <p:nvSpPr>
            <p:cNvPr id="16" name="Isosceles Triangle 15"/>
            <p:cNvSpPr/>
            <p:nvPr/>
          </p:nvSpPr>
          <p:spPr>
            <a:xfrm flipV="1">
              <a:off x="4139453" y="-33641"/>
              <a:ext cx="838200" cy="381000"/>
            </a:xfrm>
            <a:prstGeom prst="triangle">
              <a:avLst/>
            </a:prstGeom>
            <a:solidFill>
              <a:srgbClr val="FFFFFF">
                <a:alpha val="32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Isosceles Triangle 16"/>
            <p:cNvSpPr/>
            <p:nvPr/>
          </p:nvSpPr>
          <p:spPr>
            <a:xfrm flipV="1">
              <a:off x="4253753" y="-33641"/>
              <a:ext cx="609600" cy="277091"/>
            </a:xfrm>
            <a:prstGeom prst="triangl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cxnSp>
        <p:nvCxnSpPr>
          <p:cNvPr id="18" name="Straight Connector 17"/>
          <p:cNvCxnSpPr/>
          <p:nvPr userDrawn="1"/>
        </p:nvCxnSpPr>
        <p:spPr>
          <a:xfrm>
            <a:off x="7355071" y="1719312"/>
            <a:ext cx="533400" cy="0"/>
          </a:xfrm>
          <a:prstGeom prst="line">
            <a:avLst/>
          </a:prstGeom>
          <a:ln w="28575" cmpd="sng">
            <a:solidFill>
              <a:srgbClr val="FFFFFF"/>
            </a:solidFill>
          </a:ln>
        </p:spPr>
        <p:style>
          <a:lnRef idx="1">
            <a:schemeClr val="dk1"/>
          </a:lnRef>
          <a:fillRef idx="0">
            <a:schemeClr val="dk1"/>
          </a:fillRef>
          <a:effectRef idx="0">
            <a:schemeClr val="dk1"/>
          </a:effectRef>
          <a:fontRef idx="minor">
            <a:schemeClr val="tx1"/>
          </a:fontRef>
        </p:style>
      </p:cxnSp>
      <p:grpSp>
        <p:nvGrpSpPr>
          <p:cNvPr id="22" name="Group 21"/>
          <p:cNvGrpSpPr/>
          <p:nvPr userDrawn="1"/>
        </p:nvGrpSpPr>
        <p:grpSpPr>
          <a:xfrm>
            <a:off x="4272515" y="0"/>
            <a:ext cx="609600" cy="277090"/>
            <a:chOff x="4139453" y="-33641"/>
            <a:chExt cx="838200" cy="381000"/>
          </a:xfrm>
        </p:grpSpPr>
        <p:sp>
          <p:nvSpPr>
            <p:cNvPr id="23" name="Isosceles Triangle 22"/>
            <p:cNvSpPr/>
            <p:nvPr/>
          </p:nvSpPr>
          <p:spPr>
            <a:xfrm flipV="1">
              <a:off x="4139453" y="-33641"/>
              <a:ext cx="838200" cy="381000"/>
            </a:xfrm>
            <a:prstGeom prst="triangle">
              <a:avLst/>
            </a:prstGeom>
            <a:solidFill>
              <a:srgbClr val="FFFFFF">
                <a:alpha val="32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4" name="Isosceles Triangle 23"/>
            <p:cNvSpPr/>
            <p:nvPr/>
          </p:nvSpPr>
          <p:spPr>
            <a:xfrm flipV="1">
              <a:off x="4253753" y="-33641"/>
              <a:ext cx="609600" cy="277091"/>
            </a:xfrm>
            <a:prstGeom prst="triangl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27" name="TextBox 26"/>
          <p:cNvSpPr txBox="1"/>
          <p:nvPr userDrawn="1"/>
        </p:nvSpPr>
        <p:spPr>
          <a:xfrm>
            <a:off x="123909" y="4901685"/>
            <a:ext cx="2695492" cy="184666"/>
          </a:xfrm>
          <a:prstGeom prst="rect">
            <a:avLst/>
          </a:prstGeom>
          <a:noFill/>
        </p:spPr>
        <p:txBody>
          <a:bodyPr wrap="square" lIns="91436" tIns="45718" rIns="91436" bIns="45718" rtlCol="0">
            <a:spAutoFit/>
          </a:bodyPr>
          <a:lstStyle/>
          <a:p>
            <a:r>
              <a:rPr lang="en-US" sz="600" dirty="0">
                <a:solidFill>
                  <a:schemeClr val="bg1"/>
                </a:solidFill>
              </a:rPr>
              <a:t>© 2017 Kaufman, Hall &amp; Associates, LLC. All rights reserved.</a:t>
            </a:r>
          </a:p>
        </p:txBody>
      </p:sp>
      <p:sp>
        <p:nvSpPr>
          <p:cNvPr id="29" name="Content Placeholder 8"/>
          <p:cNvSpPr>
            <a:spLocks noGrp="1"/>
          </p:cNvSpPr>
          <p:nvPr>
            <p:ph idx="12"/>
          </p:nvPr>
        </p:nvSpPr>
        <p:spPr>
          <a:xfrm>
            <a:off x="259925" y="1950115"/>
            <a:ext cx="2638969" cy="1983422"/>
          </a:xfrm>
          <a:prstGeom prst="rect">
            <a:avLst/>
          </a:prstGeom>
        </p:spPr>
        <p:txBody>
          <a:bodyPr>
            <a:normAutofit/>
          </a:bodyPr>
          <a:lstStyle>
            <a:lvl1pPr marL="0" indent="0">
              <a:buNone/>
              <a:defRPr sz="1400">
                <a:solidFill>
                  <a:srgbClr val="FFFFFF"/>
                </a:solidFill>
              </a:defRPr>
            </a:lvl1pPr>
            <a:lvl2pPr marL="457177" indent="0">
              <a:buNone/>
              <a:defRPr>
                <a:solidFill>
                  <a:srgbClr val="FFFFFF"/>
                </a:solidFill>
              </a:defRPr>
            </a:lvl2pPr>
            <a:lvl3pPr marL="914356" indent="0">
              <a:buNone/>
              <a:defRPr>
                <a:solidFill>
                  <a:srgbClr val="FFFFFF"/>
                </a:solidFill>
              </a:defRPr>
            </a:lvl3pPr>
            <a:lvl4pPr marL="1371532" indent="0">
              <a:buNone/>
              <a:defRPr>
                <a:solidFill>
                  <a:srgbClr val="FFFFFF"/>
                </a:solidFill>
              </a:defRPr>
            </a:lvl4pPr>
          </a:lstStyle>
          <a:p>
            <a:pPr lvl="0"/>
            <a:r>
              <a:rPr lang="en-US"/>
              <a:t>Click to edit Master text styles</a:t>
            </a:r>
          </a:p>
        </p:txBody>
      </p:sp>
      <p:sp>
        <p:nvSpPr>
          <p:cNvPr id="31" name="Content Placeholder 8"/>
          <p:cNvSpPr>
            <a:spLocks noGrp="1"/>
          </p:cNvSpPr>
          <p:nvPr>
            <p:ph idx="13"/>
          </p:nvPr>
        </p:nvSpPr>
        <p:spPr>
          <a:xfrm>
            <a:off x="3260482" y="1942214"/>
            <a:ext cx="2638969" cy="1983422"/>
          </a:xfrm>
          <a:prstGeom prst="rect">
            <a:avLst/>
          </a:prstGeom>
        </p:spPr>
        <p:txBody>
          <a:bodyPr>
            <a:normAutofit/>
          </a:bodyPr>
          <a:lstStyle>
            <a:lvl1pPr marL="0" indent="0">
              <a:buNone/>
              <a:defRPr sz="1400">
                <a:solidFill>
                  <a:srgbClr val="FFFFFF"/>
                </a:solidFill>
              </a:defRPr>
            </a:lvl1pPr>
            <a:lvl2pPr marL="457177" indent="0">
              <a:buNone/>
              <a:defRPr>
                <a:solidFill>
                  <a:srgbClr val="FFFFFF"/>
                </a:solidFill>
              </a:defRPr>
            </a:lvl2pPr>
            <a:lvl3pPr marL="914356" indent="0">
              <a:buNone/>
              <a:defRPr>
                <a:solidFill>
                  <a:srgbClr val="FFFFFF"/>
                </a:solidFill>
              </a:defRPr>
            </a:lvl3pPr>
            <a:lvl4pPr marL="1371532" indent="0">
              <a:buNone/>
              <a:defRPr>
                <a:solidFill>
                  <a:srgbClr val="FFFFFF"/>
                </a:solidFill>
              </a:defRPr>
            </a:lvl4pPr>
          </a:lstStyle>
          <a:p>
            <a:pPr lvl="0"/>
            <a:r>
              <a:rPr lang="en-US"/>
              <a:t>Click to edit Master text styles</a:t>
            </a:r>
          </a:p>
        </p:txBody>
      </p:sp>
      <p:sp>
        <p:nvSpPr>
          <p:cNvPr id="32" name="Content Placeholder 8"/>
          <p:cNvSpPr>
            <a:spLocks noGrp="1"/>
          </p:cNvSpPr>
          <p:nvPr>
            <p:ph idx="14"/>
          </p:nvPr>
        </p:nvSpPr>
        <p:spPr>
          <a:xfrm>
            <a:off x="6305913" y="1942214"/>
            <a:ext cx="2638969" cy="1983422"/>
          </a:xfrm>
          <a:prstGeom prst="rect">
            <a:avLst/>
          </a:prstGeom>
        </p:spPr>
        <p:txBody>
          <a:bodyPr>
            <a:normAutofit/>
          </a:bodyPr>
          <a:lstStyle>
            <a:lvl1pPr marL="0" indent="0">
              <a:buNone/>
              <a:defRPr sz="1400">
                <a:solidFill>
                  <a:srgbClr val="FFFFFF"/>
                </a:solidFill>
              </a:defRPr>
            </a:lvl1pPr>
            <a:lvl2pPr marL="457177" indent="0">
              <a:buNone/>
              <a:defRPr>
                <a:solidFill>
                  <a:srgbClr val="FFFFFF"/>
                </a:solidFill>
              </a:defRPr>
            </a:lvl2pPr>
            <a:lvl3pPr marL="914356" indent="0">
              <a:buNone/>
              <a:defRPr>
                <a:solidFill>
                  <a:srgbClr val="FFFFFF"/>
                </a:solidFill>
              </a:defRPr>
            </a:lvl3pPr>
            <a:lvl4pPr marL="1371532" indent="0">
              <a:buNone/>
              <a:defRPr>
                <a:solidFill>
                  <a:srgbClr val="FFFFFF"/>
                </a:solidFill>
              </a:defRPr>
            </a:lvl4pPr>
          </a:lstStyle>
          <a:p>
            <a:pPr lvl="0"/>
            <a:r>
              <a:rPr lang="en-US"/>
              <a:t>Click to edit Master text styles</a:t>
            </a:r>
          </a:p>
        </p:txBody>
      </p:sp>
    </p:spTree>
    <p:extLst>
      <p:ext uri="{BB962C8B-B14F-4D97-AF65-F5344CB8AC3E}">
        <p14:creationId xmlns:p14="http://schemas.microsoft.com/office/powerpoint/2010/main" val="4052032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Header">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6" name="Group 5"/>
          <p:cNvGrpSpPr/>
          <p:nvPr userDrawn="1"/>
        </p:nvGrpSpPr>
        <p:grpSpPr>
          <a:xfrm>
            <a:off x="4267200" y="0"/>
            <a:ext cx="609600" cy="277090"/>
            <a:chOff x="4139453" y="-33641"/>
            <a:chExt cx="838200" cy="381000"/>
          </a:xfrm>
        </p:grpSpPr>
        <p:sp>
          <p:nvSpPr>
            <p:cNvPr id="7" name="Isosceles Triangle 6"/>
            <p:cNvSpPr/>
            <p:nvPr/>
          </p:nvSpPr>
          <p:spPr>
            <a:xfrm flipV="1">
              <a:off x="4139453" y="-33641"/>
              <a:ext cx="838200" cy="381000"/>
            </a:xfrm>
            <a:prstGeom prst="triangle">
              <a:avLst/>
            </a:prstGeom>
            <a:solidFill>
              <a:srgbClr val="FFFFFF">
                <a:alpha val="32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Isosceles Triangle 7"/>
            <p:cNvSpPr/>
            <p:nvPr/>
          </p:nvSpPr>
          <p:spPr>
            <a:xfrm flipV="1">
              <a:off x="4253753" y="-33641"/>
              <a:ext cx="609600" cy="277091"/>
            </a:xfrm>
            <a:prstGeom prst="triangl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0" name="Title 1"/>
          <p:cNvSpPr>
            <a:spLocks noGrp="1"/>
          </p:cNvSpPr>
          <p:nvPr>
            <p:ph type="title" hasCustomPrompt="1"/>
          </p:nvPr>
        </p:nvSpPr>
        <p:spPr>
          <a:xfrm>
            <a:off x="457200" y="438150"/>
            <a:ext cx="8229600" cy="381000"/>
          </a:xfrm>
          <a:prstGeom prst="rect">
            <a:avLst/>
          </a:prstGeom>
        </p:spPr>
        <p:txBody>
          <a:bodyPr/>
          <a:lstStyle>
            <a:lvl1pPr>
              <a:defRPr sz="2000" b="1" i="0">
                <a:solidFill>
                  <a:schemeClr val="bg1"/>
                </a:solidFill>
                <a:latin typeface="Calibri"/>
                <a:cs typeface="Calibri"/>
              </a:defRPr>
            </a:lvl1pPr>
          </a:lstStyle>
          <a:p>
            <a:r>
              <a:rPr lang="en-US" sz="2000" b="1">
                <a:solidFill>
                  <a:schemeClr val="bg2"/>
                </a:solidFill>
                <a:cs typeface="Calibri"/>
              </a:rPr>
              <a:t>HEADER</a:t>
            </a:r>
          </a:p>
        </p:txBody>
      </p:sp>
      <p:sp>
        <p:nvSpPr>
          <p:cNvPr id="9" name="TextBox 8"/>
          <p:cNvSpPr txBox="1"/>
          <p:nvPr userDrawn="1"/>
        </p:nvSpPr>
        <p:spPr>
          <a:xfrm>
            <a:off x="123909" y="4901685"/>
            <a:ext cx="2695492" cy="184666"/>
          </a:xfrm>
          <a:prstGeom prst="rect">
            <a:avLst/>
          </a:prstGeom>
          <a:noFill/>
        </p:spPr>
        <p:txBody>
          <a:bodyPr wrap="square" lIns="91436" tIns="45718" rIns="91436" bIns="45718" rtlCol="0">
            <a:spAutoFit/>
          </a:bodyPr>
          <a:lstStyle/>
          <a:p>
            <a:r>
              <a:rPr lang="en-US" sz="600" dirty="0">
                <a:solidFill>
                  <a:schemeClr val="bg1"/>
                </a:solidFill>
              </a:rPr>
              <a:t>© 2017 Kaufman, Hall &amp; Associates, LLC. All rights reserved.</a:t>
            </a:r>
          </a:p>
        </p:txBody>
      </p:sp>
    </p:spTree>
    <p:extLst>
      <p:ext uri="{BB962C8B-B14F-4D97-AF65-F5344CB8AC3E}">
        <p14:creationId xmlns:p14="http://schemas.microsoft.com/office/powerpoint/2010/main" val="3809000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 name="TextBox 3"/>
          <p:cNvSpPr txBox="1"/>
          <p:nvPr userDrawn="1"/>
        </p:nvSpPr>
        <p:spPr>
          <a:xfrm>
            <a:off x="123909" y="4901685"/>
            <a:ext cx="2695492" cy="184666"/>
          </a:xfrm>
          <a:prstGeom prst="rect">
            <a:avLst/>
          </a:prstGeom>
          <a:noFill/>
        </p:spPr>
        <p:txBody>
          <a:bodyPr wrap="square" lIns="91436" tIns="45718" rIns="91436" bIns="45718" rtlCol="0">
            <a:spAutoFit/>
          </a:bodyPr>
          <a:lstStyle/>
          <a:p>
            <a:r>
              <a:rPr lang="en-US" sz="600" dirty="0">
                <a:solidFill>
                  <a:schemeClr val="bg1"/>
                </a:solidFill>
              </a:rPr>
              <a:t>© 2017 Kaufman, Hall &amp; Associates, LLC. All rights reserved.</a:t>
            </a:r>
          </a:p>
        </p:txBody>
      </p:sp>
    </p:spTree>
    <p:extLst>
      <p:ext uri="{BB962C8B-B14F-4D97-AF65-F5344CB8AC3E}">
        <p14:creationId xmlns:p14="http://schemas.microsoft.com/office/powerpoint/2010/main" val="3528778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7" name="Isosceles Triangle 6"/>
          <p:cNvSpPr/>
          <p:nvPr userDrawn="1"/>
        </p:nvSpPr>
        <p:spPr>
          <a:xfrm rot="10800000">
            <a:off x="3181006" y="2108497"/>
            <a:ext cx="4486368" cy="1570229"/>
          </a:xfrm>
          <a:prstGeom prst="triangle">
            <a:avLst>
              <a:gd name="adj" fmla="val 50479"/>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lIns="91436" tIns="45718" rIns="91436" bIns="45718" rtlCol="0" anchor="ctr"/>
          <a:lstStyle/>
          <a:p>
            <a:pPr algn="ctr"/>
            <a:endParaRPr lang="en-US" dirty="0"/>
          </a:p>
        </p:txBody>
      </p:sp>
      <p:grpSp>
        <p:nvGrpSpPr>
          <p:cNvPr id="11" name="Group 10"/>
          <p:cNvGrpSpPr/>
          <p:nvPr userDrawn="1"/>
        </p:nvGrpSpPr>
        <p:grpSpPr>
          <a:xfrm>
            <a:off x="4735607" y="-1095"/>
            <a:ext cx="1341124" cy="609600"/>
            <a:chOff x="4139453" y="-33641"/>
            <a:chExt cx="838200" cy="381000"/>
          </a:xfrm>
        </p:grpSpPr>
        <p:sp>
          <p:nvSpPr>
            <p:cNvPr id="12" name="Isosceles Triangle 11"/>
            <p:cNvSpPr/>
            <p:nvPr/>
          </p:nvSpPr>
          <p:spPr>
            <a:xfrm flipV="1">
              <a:off x="4139453" y="-33641"/>
              <a:ext cx="838200" cy="381000"/>
            </a:xfrm>
            <a:prstGeom prst="triangle">
              <a:avLst/>
            </a:prstGeom>
            <a:solidFill>
              <a:schemeClr val="accent2">
                <a:alpha val="3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 name="Isosceles Triangle 12"/>
            <p:cNvSpPr/>
            <p:nvPr/>
          </p:nvSpPr>
          <p:spPr>
            <a:xfrm flipV="1">
              <a:off x="4253753" y="-33641"/>
              <a:ext cx="609600" cy="277091"/>
            </a:xfrm>
            <a:prstGeom prst="triangle">
              <a:avLst/>
            </a:prstGeom>
            <a:solidFill>
              <a:srgbClr val="005DA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5" name="Isosceles Triangle 14"/>
          <p:cNvSpPr/>
          <p:nvPr userDrawn="1"/>
        </p:nvSpPr>
        <p:spPr>
          <a:xfrm>
            <a:off x="3012343" y="2746580"/>
            <a:ext cx="4757985" cy="1631186"/>
          </a:xfrm>
          <a:prstGeom prst="triangle">
            <a:avLst>
              <a:gd name="adj" fmla="val 50479"/>
            </a:avLst>
          </a:prstGeom>
          <a:solidFill>
            <a:srgbClr val="005DA6">
              <a:alpha val="47000"/>
            </a:srgbClr>
          </a:solidFill>
          <a:ln>
            <a:noFill/>
          </a:ln>
        </p:spPr>
        <p:style>
          <a:lnRef idx="2">
            <a:schemeClr val="dk1"/>
          </a:lnRef>
          <a:fillRef idx="1">
            <a:schemeClr val="lt1"/>
          </a:fillRef>
          <a:effectRef idx="0">
            <a:schemeClr val="dk1"/>
          </a:effectRef>
          <a:fontRef idx="minor">
            <a:schemeClr val="dk1"/>
          </a:fontRef>
        </p:style>
        <p:txBody>
          <a:bodyPr lIns="91436" tIns="45718" rIns="91436" bIns="45718" rtlCol="0" anchor="ctr"/>
          <a:lstStyle/>
          <a:p>
            <a:pPr algn="ctr"/>
            <a:endParaRPr lang="en-US" dirty="0">
              <a:solidFill>
                <a:srgbClr val="0C3D69"/>
              </a:solidFill>
            </a:endParaRPr>
          </a:p>
        </p:txBody>
      </p:sp>
      <p:sp>
        <p:nvSpPr>
          <p:cNvPr id="9" name="Text Placeholder 8"/>
          <p:cNvSpPr>
            <a:spLocks noGrp="1"/>
          </p:cNvSpPr>
          <p:nvPr>
            <p:ph type="body" sz="quarter" idx="12" hasCustomPrompt="1"/>
          </p:nvPr>
        </p:nvSpPr>
        <p:spPr>
          <a:xfrm>
            <a:off x="440575" y="800101"/>
            <a:ext cx="5446246" cy="1075018"/>
          </a:xfrm>
          <a:prstGeom prst="rect">
            <a:avLst/>
          </a:prstGeom>
        </p:spPr>
        <p:txBody>
          <a:bodyPr vert="horz"/>
          <a:lstStyle>
            <a:lvl1pPr marL="0" indent="0">
              <a:buNone/>
              <a:defRPr sz="2800" b="1">
                <a:solidFill>
                  <a:schemeClr val="accent3"/>
                </a:solidFill>
              </a:defRPr>
            </a:lvl1pPr>
            <a:lvl2pPr marL="457177" indent="0">
              <a:buNone/>
              <a:defRPr sz="2800" b="1">
                <a:solidFill>
                  <a:schemeClr val="accent3"/>
                </a:solidFill>
              </a:defRPr>
            </a:lvl2pPr>
            <a:lvl3pPr marL="914356" indent="0">
              <a:buNone/>
              <a:defRPr sz="2800" b="1">
                <a:solidFill>
                  <a:schemeClr val="accent3"/>
                </a:solidFill>
              </a:defRPr>
            </a:lvl3pPr>
            <a:lvl4pPr marL="1371532" indent="0">
              <a:buNone/>
              <a:defRPr sz="2800" b="1">
                <a:solidFill>
                  <a:schemeClr val="accent3"/>
                </a:solidFill>
              </a:defRPr>
            </a:lvl4pPr>
            <a:lvl5pPr marL="1828709" indent="0">
              <a:buNone/>
              <a:defRPr sz="2800" b="1">
                <a:solidFill>
                  <a:schemeClr val="accent3"/>
                </a:solidFill>
              </a:defRPr>
            </a:lvl5pPr>
          </a:lstStyle>
          <a:p>
            <a:pPr lvl="0"/>
            <a:r>
              <a:rPr lang="en-US" dirty="0"/>
              <a:t>HEADER</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8026" y="767473"/>
            <a:ext cx="5493443" cy="3566160"/>
          </a:xfrm>
          <a:prstGeom prst="rect">
            <a:avLst/>
          </a:prstGeom>
        </p:spPr>
      </p:pic>
    </p:spTree>
    <p:extLst>
      <p:ext uri="{BB962C8B-B14F-4D97-AF65-F5344CB8AC3E}">
        <p14:creationId xmlns:p14="http://schemas.microsoft.com/office/powerpoint/2010/main" val="2487878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00151" y="273844"/>
            <a:ext cx="7029449" cy="584951"/>
          </a:xfrm>
        </p:spPr>
        <p:txBody>
          <a:bodyPr/>
          <a:lstStyle/>
          <a:p>
            <a:r>
              <a:rPr lang="en-US"/>
              <a:t>Click to edit Master title style</a:t>
            </a:r>
          </a:p>
        </p:txBody>
      </p:sp>
      <p:sp>
        <p:nvSpPr>
          <p:cNvPr id="3" name="Content Placeholder 2"/>
          <p:cNvSpPr>
            <a:spLocks noGrp="1"/>
          </p:cNvSpPr>
          <p:nvPr>
            <p:ph idx="1"/>
          </p:nvPr>
        </p:nvSpPr>
        <p:spPr/>
        <p:txBody>
          <a:bodyPr/>
          <a:lstStyle>
            <a:lvl1pPr>
              <a:defRPr sz="1800">
                <a:solidFill>
                  <a:srgbClr val="005DA6"/>
                </a:solidFill>
                <a:latin typeface="+mn-lt"/>
              </a:defRPr>
            </a:lvl1pPr>
            <a:lvl2pPr>
              <a:lnSpc>
                <a:spcPts val="1575"/>
              </a:lnSpc>
              <a:spcBef>
                <a:spcPts val="300"/>
              </a:spcBef>
              <a:defRPr sz="1350">
                <a:latin typeface="+mn-lt"/>
              </a:defRPr>
            </a:lvl2pPr>
            <a:lvl3pPr>
              <a:defRPr sz="1350">
                <a:latin typeface="+mn-lt"/>
              </a:defRPr>
            </a:lvl3pPr>
            <a:lvl4pPr>
              <a:defRPr sz="1200">
                <a:latin typeface="+mn-lt"/>
              </a:defRPr>
            </a:lvl4pPr>
            <a:lvl5pP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453882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3" name="Rectangle 2"/>
          <p:cNvSpPr/>
          <p:nvPr userDrawn="1"/>
        </p:nvSpPr>
        <p:spPr>
          <a:xfrm>
            <a:off x="3505199" y="-3592"/>
            <a:ext cx="5660698" cy="5147092"/>
          </a:xfrm>
          <a:prstGeom prst="rect">
            <a:avLst/>
          </a:prstGeom>
          <a:solidFill>
            <a:srgbClr val="E6E6E6">
              <a:alpha val="70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 name="Right Triangle 4"/>
          <p:cNvSpPr/>
          <p:nvPr userDrawn="1"/>
        </p:nvSpPr>
        <p:spPr>
          <a:xfrm>
            <a:off x="0" y="1581150"/>
            <a:ext cx="1219200" cy="3562350"/>
          </a:xfrm>
          <a:prstGeom prst="rtTriangle">
            <a:avLst/>
          </a:prstGeom>
          <a:solidFill>
            <a:schemeClr val="accent1">
              <a:alpha val="57000"/>
            </a:schemeClr>
          </a:solidFill>
          <a:ln>
            <a:noFill/>
          </a:ln>
        </p:spPr>
        <p:style>
          <a:lnRef idx="2">
            <a:schemeClr val="dk1"/>
          </a:lnRef>
          <a:fillRef idx="1">
            <a:schemeClr val="lt1"/>
          </a:fillRef>
          <a:effectRef idx="0">
            <a:schemeClr val="dk1"/>
          </a:effectRef>
          <a:fontRef idx="minor">
            <a:schemeClr val="dk1"/>
          </a:fontRef>
        </p:style>
        <p:txBody>
          <a:bodyPr lIns="91436" tIns="45718" rIns="91436" bIns="45718" rtlCol="0" anchor="ctr"/>
          <a:lstStyle/>
          <a:p>
            <a:pPr algn="ctr"/>
            <a:endParaRPr lang="en-US" dirty="0"/>
          </a:p>
        </p:txBody>
      </p:sp>
      <p:sp>
        <p:nvSpPr>
          <p:cNvPr id="6" name="Right Triangle 5"/>
          <p:cNvSpPr/>
          <p:nvPr userDrawn="1"/>
        </p:nvSpPr>
        <p:spPr>
          <a:xfrm rot="10800000" flipH="1">
            <a:off x="0" y="0"/>
            <a:ext cx="694510" cy="2800350"/>
          </a:xfrm>
          <a:prstGeom prst="rtTriangle">
            <a:avLst/>
          </a:prstGeom>
          <a:solidFill>
            <a:schemeClr val="accent1">
              <a:alpha val="57000"/>
            </a:schemeClr>
          </a:solidFill>
          <a:ln>
            <a:noFill/>
          </a:ln>
        </p:spPr>
        <p:style>
          <a:lnRef idx="2">
            <a:schemeClr val="dk1"/>
          </a:lnRef>
          <a:fillRef idx="1">
            <a:schemeClr val="lt1"/>
          </a:fillRef>
          <a:effectRef idx="0">
            <a:schemeClr val="dk1"/>
          </a:effectRef>
          <a:fontRef idx="minor">
            <a:schemeClr val="dk1"/>
          </a:fontRef>
        </p:style>
        <p:txBody>
          <a:bodyPr lIns="91436" tIns="45718" rIns="91436" bIns="45718" rtlCol="0" anchor="ctr"/>
          <a:lstStyle/>
          <a:p>
            <a:pPr algn="ctr"/>
            <a:endParaRPr lang="en-US" dirty="0"/>
          </a:p>
          <a:p>
            <a:pPr algn="ctr"/>
            <a:endParaRPr lang="en-US" dirty="0"/>
          </a:p>
          <a:p>
            <a:pPr algn="ctr"/>
            <a:endParaRPr lang="en-US" dirty="0"/>
          </a:p>
          <a:p>
            <a:pPr algn="ctr"/>
            <a:endParaRPr lang="en-US" dirty="0"/>
          </a:p>
        </p:txBody>
      </p:sp>
      <p:cxnSp>
        <p:nvCxnSpPr>
          <p:cNvPr id="8" name="Straight Connector 7"/>
          <p:cNvCxnSpPr/>
          <p:nvPr userDrawn="1"/>
        </p:nvCxnSpPr>
        <p:spPr>
          <a:xfrm>
            <a:off x="816304" y="1581150"/>
            <a:ext cx="533400" cy="0"/>
          </a:xfrm>
          <a:prstGeom prst="line">
            <a:avLst/>
          </a:prstGeom>
          <a:ln w="28575" cmpd="sng">
            <a:solidFill>
              <a:schemeClr val="accent1"/>
            </a:solidFill>
          </a:ln>
        </p:spPr>
        <p:style>
          <a:lnRef idx="1">
            <a:schemeClr val="dk1"/>
          </a:lnRef>
          <a:fillRef idx="0">
            <a:schemeClr val="dk1"/>
          </a:fillRef>
          <a:effectRef idx="0">
            <a:schemeClr val="dk1"/>
          </a:effectRef>
          <a:fontRef idx="minor">
            <a:schemeClr val="tx1"/>
          </a:fontRef>
        </p:style>
      </p:cxnSp>
      <p:sp>
        <p:nvSpPr>
          <p:cNvPr id="2" name="TextBox 1"/>
          <p:cNvSpPr txBox="1"/>
          <p:nvPr userDrawn="1"/>
        </p:nvSpPr>
        <p:spPr>
          <a:xfrm>
            <a:off x="717469" y="1698307"/>
            <a:ext cx="2554417" cy="492443"/>
          </a:xfrm>
          <a:prstGeom prst="rect">
            <a:avLst/>
          </a:prstGeom>
          <a:noFill/>
        </p:spPr>
        <p:txBody>
          <a:bodyPr wrap="none" rtlCol="0">
            <a:spAutoFit/>
          </a:bodyPr>
          <a:lstStyle/>
          <a:p>
            <a:r>
              <a:rPr lang="en-US" sz="2600" b="1" i="0" dirty="0">
                <a:solidFill>
                  <a:srgbClr val="000000"/>
                </a:solidFill>
                <a:latin typeface="Calibri"/>
                <a:cs typeface="Calibri"/>
              </a:rPr>
              <a:t>TOPICS</a:t>
            </a:r>
            <a:r>
              <a:rPr lang="en-US" sz="2600" b="1" i="0" baseline="0" dirty="0">
                <a:solidFill>
                  <a:srgbClr val="000000"/>
                </a:solidFill>
                <a:latin typeface="Calibri"/>
                <a:cs typeface="Calibri"/>
              </a:rPr>
              <a:t> COVERED</a:t>
            </a:r>
            <a:endParaRPr lang="en-US" sz="2600" b="1" i="0" dirty="0">
              <a:solidFill>
                <a:srgbClr val="000000"/>
              </a:solidFill>
              <a:latin typeface="Calibri"/>
              <a:cs typeface="Calibri"/>
            </a:endParaRPr>
          </a:p>
        </p:txBody>
      </p:sp>
      <p:sp>
        <p:nvSpPr>
          <p:cNvPr id="11" name="Content Placeholder 3"/>
          <p:cNvSpPr>
            <a:spLocks noGrp="1"/>
          </p:cNvSpPr>
          <p:nvPr>
            <p:ph idx="12" hasCustomPrompt="1"/>
          </p:nvPr>
        </p:nvSpPr>
        <p:spPr>
          <a:xfrm>
            <a:off x="4970554" y="1564875"/>
            <a:ext cx="3390011" cy="2522420"/>
          </a:xfrm>
          <a:prstGeom prst="rect">
            <a:avLst/>
          </a:prstGeom>
        </p:spPr>
        <p:txBody>
          <a:bodyPr/>
          <a:lstStyle>
            <a:lvl1pPr marL="342900" indent="-342900">
              <a:lnSpc>
                <a:spcPct val="100000"/>
              </a:lnSpc>
              <a:buFont typeface="+mj-lt"/>
              <a:buAutoNum type="arabicPeriod"/>
              <a:defRPr sz="1600"/>
            </a:lvl1pPr>
          </a:lstStyle>
          <a:p>
            <a:pPr marL="274320" indent="-274320">
              <a:spcBef>
                <a:spcPts val="1200"/>
              </a:spcBef>
            </a:pPr>
            <a:r>
              <a:rPr lang="en-US">
                <a:solidFill>
                  <a:srgbClr val="000000"/>
                </a:solidFill>
              </a:rPr>
              <a:t>Agenda item</a:t>
            </a:r>
          </a:p>
          <a:p>
            <a:pPr marL="274320" indent="-274320">
              <a:spcBef>
                <a:spcPts val="1200"/>
              </a:spcBef>
            </a:pPr>
            <a:r>
              <a:rPr lang="en-US">
                <a:solidFill>
                  <a:srgbClr val="000000"/>
                </a:solidFill>
              </a:rPr>
              <a:t>Agenda item</a:t>
            </a:r>
          </a:p>
          <a:p>
            <a:pPr marL="274320" indent="-274320">
              <a:spcBef>
                <a:spcPts val="1200"/>
              </a:spcBef>
            </a:pPr>
            <a:r>
              <a:rPr lang="en-US">
                <a:solidFill>
                  <a:srgbClr val="000000"/>
                </a:solidFill>
              </a:rPr>
              <a:t>Agenda item</a:t>
            </a:r>
          </a:p>
          <a:p>
            <a:pPr marL="274320" indent="-274320">
              <a:spcBef>
                <a:spcPts val="1200"/>
              </a:spcBef>
            </a:pPr>
            <a:r>
              <a:rPr lang="en-US">
                <a:solidFill>
                  <a:srgbClr val="000000"/>
                </a:solidFill>
              </a:rPr>
              <a:t>Agenda item</a:t>
            </a:r>
          </a:p>
          <a:p>
            <a:pPr marL="274320" indent="-274320">
              <a:spcBef>
                <a:spcPts val="1200"/>
              </a:spcBef>
            </a:pPr>
            <a:r>
              <a:rPr lang="en-US">
                <a:solidFill>
                  <a:srgbClr val="000000"/>
                </a:solidFill>
              </a:rPr>
              <a:t>Agenda item</a:t>
            </a:r>
          </a:p>
        </p:txBody>
      </p:sp>
    </p:spTree>
    <p:extLst>
      <p:ext uri="{BB962C8B-B14F-4D97-AF65-F5344CB8AC3E}">
        <p14:creationId xmlns:p14="http://schemas.microsoft.com/office/powerpoint/2010/main" val="3196865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00151" y="273844"/>
            <a:ext cx="7029449" cy="584951"/>
          </a:xfrm>
        </p:spPr>
        <p:txBody>
          <a:bodyPr/>
          <a:lstStyle/>
          <a:p>
            <a:r>
              <a:rPr lang="en-US"/>
              <a:t>Click to edit Master title style</a:t>
            </a:r>
          </a:p>
        </p:txBody>
      </p:sp>
      <p:sp>
        <p:nvSpPr>
          <p:cNvPr id="3" name="Content Placeholder 2"/>
          <p:cNvSpPr>
            <a:spLocks noGrp="1"/>
          </p:cNvSpPr>
          <p:nvPr>
            <p:ph idx="1"/>
          </p:nvPr>
        </p:nvSpPr>
        <p:spPr/>
        <p:txBody>
          <a:bodyPr/>
          <a:lstStyle>
            <a:lvl1pPr marL="0" indent="0">
              <a:buFontTx/>
              <a:buNone/>
              <a:defRPr sz="1800">
                <a:solidFill>
                  <a:srgbClr val="005DA6"/>
                </a:solidFill>
                <a:latin typeface="+mn-lt"/>
              </a:defRPr>
            </a:lvl1pPr>
            <a:lvl2pPr marL="214313" indent="-214313">
              <a:lnSpc>
                <a:spcPts val="1575"/>
              </a:lnSpc>
              <a:spcBef>
                <a:spcPts val="300"/>
              </a:spcBef>
              <a:buFont typeface="Arial" panose="020B0604020202020204" pitchFamily="34" charset="0"/>
              <a:buChar char="•"/>
              <a:defRPr sz="1350">
                <a:latin typeface="+mn-lt"/>
              </a:defRPr>
            </a:lvl2pPr>
            <a:lvl3pPr marL="214313" indent="-214313">
              <a:buFont typeface="Arial" panose="020B0604020202020204" pitchFamily="34" charset="0"/>
              <a:buChar char="•"/>
              <a:defRPr sz="1350">
                <a:latin typeface="+mn-lt"/>
              </a:defRPr>
            </a:lvl3pPr>
            <a:lvl4pPr marL="214313" indent="-214313">
              <a:buFont typeface="Arial" panose="020B0604020202020204" pitchFamily="34" charset="0"/>
              <a:buChar char="•"/>
              <a:defRPr sz="1200">
                <a:latin typeface="+mn-lt"/>
              </a:defRPr>
            </a:lvl4pPr>
            <a:lvl5pPr marL="214313" indent="-214313">
              <a:buFont typeface="Arial" panose="020B0604020202020204" pitchFamily="34" charset="0"/>
              <a:buChar cha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103967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00151" y="273844"/>
            <a:ext cx="7029449" cy="584951"/>
          </a:xfrm>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marL="171450" indent="-171450">
              <a:lnSpc>
                <a:spcPct val="100000"/>
              </a:lnSpc>
              <a:buFont typeface="Arial" panose="020B0604020202020204" pitchFamily="34" charset="0"/>
              <a:buChar char="•"/>
              <a:defRPr sz="1500" b="0">
                <a:solidFill>
                  <a:schemeClr val="tx1">
                    <a:lumMod val="65000"/>
                    <a:lumOff val="35000"/>
                  </a:schemeClr>
                </a:solidFill>
                <a:latin typeface="+mn-lt"/>
              </a:defRPr>
            </a:lvl1pPr>
            <a:lvl2pPr marL="171450" indent="-171450">
              <a:lnSpc>
                <a:spcPct val="100000"/>
              </a:lnSpc>
              <a:spcBef>
                <a:spcPts val="300"/>
              </a:spcBef>
              <a:buFont typeface="Arial" panose="020B0604020202020204" pitchFamily="34" charset="0"/>
              <a:buChar char="•"/>
              <a:defRPr sz="1500" b="0">
                <a:solidFill>
                  <a:schemeClr val="tx1">
                    <a:lumMod val="65000"/>
                    <a:lumOff val="35000"/>
                  </a:schemeClr>
                </a:solidFill>
                <a:latin typeface="+mn-lt"/>
              </a:defRPr>
            </a:lvl2pPr>
            <a:lvl3pPr marL="171450" indent="-171450">
              <a:lnSpc>
                <a:spcPct val="100000"/>
              </a:lnSpc>
              <a:buFont typeface="Arial" panose="020B0604020202020204" pitchFamily="34" charset="0"/>
              <a:buChar char="•"/>
              <a:defRPr sz="1500" b="0">
                <a:solidFill>
                  <a:schemeClr val="tx1">
                    <a:lumMod val="65000"/>
                    <a:lumOff val="35000"/>
                  </a:schemeClr>
                </a:solidFill>
                <a:latin typeface="+mn-lt"/>
              </a:defRPr>
            </a:lvl3pPr>
            <a:lvl4pPr marL="171450" indent="-171450">
              <a:lnSpc>
                <a:spcPct val="100000"/>
              </a:lnSpc>
              <a:buFont typeface="Arial" panose="020B0604020202020204" pitchFamily="34" charset="0"/>
              <a:buChar char="•"/>
              <a:defRPr sz="1500" b="0">
                <a:solidFill>
                  <a:schemeClr val="tx1">
                    <a:lumMod val="65000"/>
                    <a:lumOff val="35000"/>
                  </a:schemeClr>
                </a:solidFill>
                <a:latin typeface="+mn-lt"/>
              </a:defRPr>
            </a:lvl4pPr>
            <a:lvl5pPr marL="171450" indent="-171450">
              <a:lnSpc>
                <a:spcPct val="100000"/>
              </a:lnSpc>
              <a:buFont typeface="Arial" panose="020B0604020202020204" pitchFamily="34" charset="0"/>
              <a:buChar char="•"/>
              <a:defRPr sz="1500" b="0">
                <a:solidFill>
                  <a:schemeClr val="tx1">
                    <a:lumMod val="65000"/>
                    <a:lumOff val="3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0966408"/>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0151" y="273844"/>
            <a:ext cx="7029450" cy="584951"/>
          </a:xfrm>
        </p:spPr>
        <p:txBody>
          <a:bodyPr/>
          <a:lstStyle/>
          <a:p>
            <a:r>
              <a:rPr lang="en-US"/>
              <a:t>Click to edit Master title style</a:t>
            </a:r>
          </a:p>
        </p:txBody>
      </p:sp>
      <p:sp>
        <p:nvSpPr>
          <p:cNvPr id="3" name="Content Placeholder 2"/>
          <p:cNvSpPr>
            <a:spLocks noGrp="1"/>
          </p:cNvSpPr>
          <p:nvPr>
            <p:ph sz="half" idx="1"/>
          </p:nvPr>
        </p:nvSpPr>
        <p:spPr>
          <a:xfrm>
            <a:off x="1200150" y="1114426"/>
            <a:ext cx="3429000" cy="3518297"/>
          </a:xfrm>
        </p:spPr>
        <p:txBody>
          <a:bodyPr/>
          <a:lstStyle>
            <a:lvl2pPr>
              <a:defRPr sz="135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1" y="1114426"/>
            <a:ext cx="3429000" cy="3518297"/>
          </a:xfrm>
        </p:spPr>
        <p:txBody>
          <a:bodyPr/>
          <a:lstStyle>
            <a:lvl2pPr>
              <a:defRPr sz="135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1071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2" name="Rectangle 21"/>
          <p:cNvSpPr/>
          <p:nvPr userDrawn="1"/>
        </p:nvSpPr>
        <p:spPr>
          <a:xfrm>
            <a:off x="944850" y="857251"/>
            <a:ext cx="8199150" cy="9346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2" name="Title 1"/>
          <p:cNvSpPr>
            <a:spLocks noGrp="1"/>
          </p:cNvSpPr>
          <p:nvPr>
            <p:ph type="title" hasCustomPrompt="1"/>
          </p:nvPr>
        </p:nvSpPr>
        <p:spPr>
          <a:xfrm>
            <a:off x="1202096" y="257175"/>
            <a:ext cx="2949178" cy="600075"/>
          </a:xfrm>
        </p:spPr>
        <p:txBody>
          <a:bodyPr anchor="b">
            <a:normAutofit/>
          </a:bodyPr>
          <a:lstStyle>
            <a:lvl1pPr>
              <a:defRPr sz="2700"/>
            </a:lvl1pPr>
          </a:lstStyle>
          <a:p>
            <a:r>
              <a:rPr lang="en-US"/>
              <a:t>Case Study</a:t>
            </a:r>
          </a:p>
        </p:txBody>
      </p:sp>
      <p:sp>
        <p:nvSpPr>
          <p:cNvPr id="3" name="Content Placeholder 2"/>
          <p:cNvSpPr>
            <a:spLocks noGrp="1"/>
          </p:cNvSpPr>
          <p:nvPr>
            <p:ph idx="1"/>
          </p:nvPr>
        </p:nvSpPr>
        <p:spPr>
          <a:xfrm>
            <a:off x="1202096" y="2146651"/>
            <a:ext cx="2311746" cy="2396774"/>
          </a:xfrm>
        </p:spPr>
        <p:txBody>
          <a:bodyPr>
            <a:normAutofit/>
          </a:bodyPr>
          <a:lstStyle>
            <a:lvl1pPr marL="137160" indent="-137160">
              <a:lnSpc>
                <a:spcPct val="100000"/>
              </a:lnSpc>
              <a:spcBef>
                <a:spcPts val="0"/>
              </a:spcBef>
              <a:buFont typeface="Arial" panose="020B0604020202020204" pitchFamily="34" charset="0"/>
              <a:buChar char="•"/>
              <a:defRPr sz="1200">
                <a:solidFill>
                  <a:schemeClr val="tx1">
                    <a:lumMod val="65000"/>
                    <a:lumOff val="35000"/>
                  </a:schemeClr>
                </a:solidFill>
              </a:defRPr>
            </a:lvl1pPr>
            <a:lvl2pPr marL="137160" indent="-137160">
              <a:lnSpc>
                <a:spcPct val="100000"/>
              </a:lnSpc>
              <a:spcBef>
                <a:spcPts val="0"/>
              </a:spcBef>
              <a:buFont typeface="Arial" panose="020B0604020202020204" pitchFamily="34" charset="0"/>
              <a:buChar char="•"/>
              <a:defRPr sz="1200">
                <a:solidFill>
                  <a:schemeClr val="tx1">
                    <a:lumMod val="65000"/>
                    <a:lumOff val="35000"/>
                  </a:schemeClr>
                </a:solidFill>
              </a:defRPr>
            </a:lvl2pPr>
            <a:lvl3pPr marL="137160" indent="-137160">
              <a:lnSpc>
                <a:spcPct val="100000"/>
              </a:lnSpc>
              <a:spcBef>
                <a:spcPts val="0"/>
              </a:spcBef>
              <a:buFont typeface="Arial" panose="020B0604020202020204" pitchFamily="34" charset="0"/>
              <a:buChar char="•"/>
              <a:defRPr sz="1200">
                <a:solidFill>
                  <a:schemeClr val="tx1">
                    <a:lumMod val="65000"/>
                    <a:lumOff val="35000"/>
                  </a:schemeClr>
                </a:solidFill>
              </a:defRPr>
            </a:lvl3pPr>
            <a:lvl4pPr marL="137160" indent="-137160">
              <a:lnSpc>
                <a:spcPct val="100000"/>
              </a:lnSpc>
              <a:spcBef>
                <a:spcPts val="0"/>
              </a:spcBef>
              <a:buFont typeface="Arial" panose="020B0604020202020204" pitchFamily="34" charset="0"/>
              <a:buChar char="•"/>
              <a:defRPr sz="1200">
                <a:solidFill>
                  <a:schemeClr val="tx1">
                    <a:lumMod val="65000"/>
                    <a:lumOff val="35000"/>
                  </a:schemeClr>
                </a:solidFill>
              </a:defRPr>
            </a:lvl4pPr>
            <a:lvl5pPr marL="137160" indent="-137160">
              <a:lnSpc>
                <a:spcPct val="100000"/>
              </a:lnSpc>
              <a:spcBef>
                <a:spcPts val="0"/>
              </a:spcBef>
              <a:buFont typeface="Arial" panose="020B0604020202020204" pitchFamily="34" charset="0"/>
              <a:buChar char="•"/>
              <a:defRPr sz="1200">
                <a:solidFill>
                  <a:schemeClr val="tx1">
                    <a:lumMod val="65000"/>
                    <a:lumOff val="35000"/>
                  </a:schemeClr>
                </a:solidFill>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hasCustomPrompt="1"/>
          </p:nvPr>
        </p:nvSpPr>
        <p:spPr>
          <a:xfrm>
            <a:off x="1202095" y="1028701"/>
            <a:ext cx="7395929" cy="1028699"/>
          </a:xfrm>
        </p:spPr>
        <p:txBody>
          <a:bodyPr/>
          <a:lstStyle>
            <a:lvl1pPr marL="0" indent="0">
              <a:lnSpc>
                <a:spcPct val="95000"/>
              </a:lnSpc>
              <a:buNone/>
              <a:defRPr sz="1200" baseline="0">
                <a:solidFill>
                  <a:schemeClr val="tx1">
                    <a:lumMod val="65000"/>
                    <a:lumOff val="3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Intro Text</a:t>
            </a:r>
          </a:p>
        </p:txBody>
      </p:sp>
      <p:sp>
        <p:nvSpPr>
          <p:cNvPr id="7" name="Content Placeholder 2"/>
          <p:cNvSpPr>
            <a:spLocks noGrp="1"/>
          </p:cNvSpPr>
          <p:nvPr>
            <p:ph idx="10"/>
          </p:nvPr>
        </p:nvSpPr>
        <p:spPr>
          <a:xfrm>
            <a:off x="3745712" y="2146651"/>
            <a:ext cx="2311746" cy="2396774"/>
          </a:xfrm>
        </p:spPr>
        <p:txBody>
          <a:bodyPr>
            <a:normAutofit/>
          </a:bodyPr>
          <a:lstStyle>
            <a:lvl1pPr marL="137160" indent="-137160">
              <a:lnSpc>
                <a:spcPct val="100000"/>
              </a:lnSpc>
              <a:spcBef>
                <a:spcPts val="0"/>
              </a:spcBef>
              <a:buFont typeface="Arial" panose="020B0604020202020204" pitchFamily="34" charset="0"/>
              <a:buChar char="•"/>
              <a:defRPr sz="1200">
                <a:solidFill>
                  <a:schemeClr val="tx1">
                    <a:lumMod val="65000"/>
                    <a:lumOff val="35000"/>
                  </a:schemeClr>
                </a:solidFill>
              </a:defRPr>
            </a:lvl1pPr>
            <a:lvl2pPr marL="137160" indent="-137160">
              <a:lnSpc>
                <a:spcPct val="100000"/>
              </a:lnSpc>
              <a:spcBef>
                <a:spcPts val="0"/>
              </a:spcBef>
              <a:buFont typeface="Arial" panose="020B0604020202020204" pitchFamily="34" charset="0"/>
              <a:buChar char="•"/>
              <a:defRPr sz="1200">
                <a:solidFill>
                  <a:schemeClr val="tx1">
                    <a:lumMod val="65000"/>
                    <a:lumOff val="35000"/>
                  </a:schemeClr>
                </a:solidFill>
              </a:defRPr>
            </a:lvl2pPr>
            <a:lvl3pPr marL="137160" indent="-137160">
              <a:lnSpc>
                <a:spcPct val="100000"/>
              </a:lnSpc>
              <a:spcBef>
                <a:spcPts val="0"/>
              </a:spcBef>
              <a:buFont typeface="Arial" panose="020B0604020202020204" pitchFamily="34" charset="0"/>
              <a:buChar char="•"/>
              <a:defRPr sz="1200">
                <a:solidFill>
                  <a:schemeClr val="tx1">
                    <a:lumMod val="65000"/>
                    <a:lumOff val="35000"/>
                  </a:schemeClr>
                </a:solidFill>
              </a:defRPr>
            </a:lvl3pPr>
            <a:lvl4pPr marL="137160" indent="-137160">
              <a:lnSpc>
                <a:spcPct val="100000"/>
              </a:lnSpc>
              <a:spcBef>
                <a:spcPts val="0"/>
              </a:spcBef>
              <a:buFont typeface="Arial" panose="020B0604020202020204" pitchFamily="34" charset="0"/>
              <a:buChar char="•"/>
              <a:defRPr sz="1200">
                <a:solidFill>
                  <a:schemeClr val="tx1">
                    <a:lumMod val="65000"/>
                    <a:lumOff val="35000"/>
                  </a:schemeClr>
                </a:solidFill>
              </a:defRPr>
            </a:lvl4pPr>
            <a:lvl5pPr marL="137160" indent="-137160">
              <a:lnSpc>
                <a:spcPct val="100000"/>
              </a:lnSpc>
              <a:spcBef>
                <a:spcPts val="0"/>
              </a:spcBef>
              <a:buFont typeface="Arial" panose="020B0604020202020204" pitchFamily="34" charset="0"/>
              <a:buChar char="•"/>
              <a:defRPr sz="1200">
                <a:solidFill>
                  <a:schemeClr val="tx1">
                    <a:lumMod val="65000"/>
                    <a:lumOff val="35000"/>
                  </a:schemeClr>
                </a:solidFill>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1"/>
          </p:nvPr>
        </p:nvSpPr>
        <p:spPr>
          <a:xfrm>
            <a:off x="6289329" y="2146651"/>
            <a:ext cx="2311746" cy="2396774"/>
          </a:xfrm>
        </p:spPr>
        <p:txBody>
          <a:bodyPr>
            <a:normAutofit/>
          </a:bodyPr>
          <a:lstStyle>
            <a:lvl1pPr marL="137160" indent="-137160">
              <a:lnSpc>
                <a:spcPct val="100000"/>
              </a:lnSpc>
              <a:spcBef>
                <a:spcPts val="0"/>
              </a:spcBef>
              <a:buFont typeface="Arial" panose="020B0604020202020204" pitchFamily="34" charset="0"/>
              <a:buChar char="•"/>
              <a:defRPr sz="1200">
                <a:solidFill>
                  <a:schemeClr val="tx1">
                    <a:lumMod val="65000"/>
                    <a:lumOff val="35000"/>
                  </a:schemeClr>
                </a:solidFill>
              </a:defRPr>
            </a:lvl1pPr>
            <a:lvl2pPr marL="137160" indent="-137160">
              <a:lnSpc>
                <a:spcPct val="100000"/>
              </a:lnSpc>
              <a:spcBef>
                <a:spcPts val="0"/>
              </a:spcBef>
              <a:buFont typeface="Arial" panose="020B0604020202020204" pitchFamily="34" charset="0"/>
              <a:buChar char="•"/>
              <a:defRPr sz="1200">
                <a:solidFill>
                  <a:schemeClr val="tx1">
                    <a:lumMod val="65000"/>
                    <a:lumOff val="35000"/>
                  </a:schemeClr>
                </a:solidFill>
              </a:defRPr>
            </a:lvl2pPr>
            <a:lvl3pPr marL="137160" indent="-137160">
              <a:lnSpc>
                <a:spcPct val="100000"/>
              </a:lnSpc>
              <a:spcBef>
                <a:spcPts val="0"/>
              </a:spcBef>
              <a:buFont typeface="Arial" panose="020B0604020202020204" pitchFamily="34" charset="0"/>
              <a:buChar char="•"/>
              <a:defRPr sz="1200">
                <a:solidFill>
                  <a:schemeClr val="tx1">
                    <a:lumMod val="65000"/>
                    <a:lumOff val="35000"/>
                  </a:schemeClr>
                </a:solidFill>
              </a:defRPr>
            </a:lvl3pPr>
            <a:lvl4pPr marL="137160" indent="-137160">
              <a:lnSpc>
                <a:spcPct val="100000"/>
              </a:lnSpc>
              <a:spcBef>
                <a:spcPts val="0"/>
              </a:spcBef>
              <a:buFont typeface="Arial" panose="020B0604020202020204" pitchFamily="34" charset="0"/>
              <a:buChar char="•"/>
              <a:defRPr sz="1200">
                <a:solidFill>
                  <a:schemeClr val="tx1">
                    <a:lumMod val="65000"/>
                    <a:lumOff val="35000"/>
                  </a:schemeClr>
                </a:solidFill>
              </a:defRPr>
            </a:lvl4pPr>
            <a:lvl5pPr marL="137160" indent="-137160">
              <a:lnSpc>
                <a:spcPct val="100000"/>
              </a:lnSpc>
              <a:spcBef>
                <a:spcPts val="0"/>
              </a:spcBef>
              <a:buFont typeface="Arial" panose="020B0604020202020204" pitchFamily="34" charset="0"/>
              <a:buChar char="•"/>
              <a:defRPr sz="1200">
                <a:solidFill>
                  <a:schemeClr val="tx1">
                    <a:lumMod val="65000"/>
                    <a:lumOff val="35000"/>
                  </a:schemeClr>
                </a:solidFill>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940323" y="1793146"/>
            <a:ext cx="8203678" cy="275735"/>
          </a:xfrm>
          <a:prstGeom prst="rect">
            <a:avLst/>
          </a:prstGeom>
          <a:solidFill>
            <a:srgbClr val="006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cxnSp>
        <p:nvCxnSpPr>
          <p:cNvPr id="11" name="Straight Connector 10"/>
          <p:cNvCxnSpPr/>
          <p:nvPr userDrawn="1"/>
        </p:nvCxnSpPr>
        <p:spPr>
          <a:xfrm flipH="1">
            <a:off x="3633812" y="2068880"/>
            <a:ext cx="602" cy="24745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6165105" y="2068880"/>
            <a:ext cx="1203" cy="2474545"/>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8601076" y="1793146"/>
            <a:ext cx="542925" cy="275735"/>
          </a:xfrm>
          <a:prstGeom prst="rect">
            <a:avLst/>
          </a:prstGeom>
          <a:solidFill>
            <a:srgbClr val="0F4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14" name="Rectangle 13"/>
          <p:cNvSpPr/>
          <p:nvPr userDrawn="1"/>
        </p:nvSpPr>
        <p:spPr>
          <a:xfrm>
            <a:off x="944850" y="1793146"/>
            <a:ext cx="254195" cy="275735"/>
          </a:xfrm>
          <a:prstGeom prst="rect">
            <a:avLst/>
          </a:prstGeom>
          <a:solidFill>
            <a:srgbClr val="0F4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15" name="TextBox 14"/>
          <p:cNvSpPr txBox="1"/>
          <p:nvPr userDrawn="1"/>
        </p:nvSpPr>
        <p:spPr>
          <a:xfrm>
            <a:off x="1199045" y="1792513"/>
            <a:ext cx="2434768" cy="300082"/>
          </a:xfrm>
          <a:prstGeom prst="rect">
            <a:avLst/>
          </a:prstGeom>
          <a:noFill/>
        </p:spPr>
        <p:txBody>
          <a:bodyPr wrap="square" rtlCol="0">
            <a:spAutoFit/>
          </a:bodyPr>
          <a:lstStyle/>
          <a:p>
            <a:pPr algn="ctr" defTabSz="685800"/>
            <a:r>
              <a:rPr lang="en-US" sz="1350" b="1" dirty="0">
                <a:solidFill>
                  <a:prstClr val="white"/>
                </a:solidFill>
              </a:rPr>
              <a:t>Challenges</a:t>
            </a:r>
          </a:p>
        </p:txBody>
      </p:sp>
      <p:cxnSp>
        <p:nvCxnSpPr>
          <p:cNvPr id="16" name="Straight Connector 15"/>
          <p:cNvCxnSpPr/>
          <p:nvPr userDrawn="1"/>
        </p:nvCxnSpPr>
        <p:spPr>
          <a:xfrm flipH="1">
            <a:off x="3634414" y="1792830"/>
            <a:ext cx="602" cy="2763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H="1">
            <a:off x="6166308" y="1792514"/>
            <a:ext cx="602" cy="2763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3633813" y="1792513"/>
            <a:ext cx="2532495" cy="300082"/>
          </a:xfrm>
          <a:prstGeom prst="rect">
            <a:avLst/>
          </a:prstGeom>
          <a:noFill/>
        </p:spPr>
        <p:txBody>
          <a:bodyPr wrap="square" rtlCol="0">
            <a:spAutoFit/>
          </a:bodyPr>
          <a:lstStyle/>
          <a:p>
            <a:pPr algn="ctr" defTabSz="685800"/>
            <a:r>
              <a:rPr lang="en-US" sz="1350" b="1" dirty="0">
                <a:solidFill>
                  <a:prstClr val="white"/>
                </a:solidFill>
              </a:rPr>
              <a:t>Solution</a:t>
            </a:r>
          </a:p>
        </p:txBody>
      </p:sp>
      <p:sp>
        <p:nvSpPr>
          <p:cNvPr id="21" name="TextBox 20"/>
          <p:cNvSpPr txBox="1"/>
          <p:nvPr userDrawn="1"/>
        </p:nvSpPr>
        <p:spPr>
          <a:xfrm>
            <a:off x="6165105" y="1792513"/>
            <a:ext cx="2432920" cy="300082"/>
          </a:xfrm>
          <a:prstGeom prst="rect">
            <a:avLst/>
          </a:prstGeom>
          <a:noFill/>
        </p:spPr>
        <p:txBody>
          <a:bodyPr wrap="square" rtlCol="0">
            <a:spAutoFit/>
          </a:bodyPr>
          <a:lstStyle/>
          <a:p>
            <a:pPr algn="ctr" defTabSz="685800"/>
            <a:r>
              <a:rPr lang="en-US" sz="1350" b="1" dirty="0">
                <a:solidFill>
                  <a:prstClr val="white"/>
                </a:solidFill>
              </a:rPr>
              <a:t>Results</a:t>
            </a:r>
          </a:p>
        </p:txBody>
      </p:sp>
    </p:spTree>
    <p:extLst>
      <p:ext uri="{BB962C8B-B14F-4D97-AF65-F5344CB8AC3E}">
        <p14:creationId xmlns:p14="http://schemas.microsoft.com/office/powerpoint/2010/main" val="312667517"/>
      </p:ext>
    </p:extLst>
  </p:cSld>
  <p:clrMapOvr>
    <a:masterClrMapping/>
  </p:clrMapOvr>
  <p:extLst>
    <p:ext uri="{DCECCB84-F9BA-43D5-87BE-67443E8EF086}">
      <p15:sldGuideLst xmlns:p15="http://schemas.microsoft.com/office/powerpoint/2012/main">
        <p15:guide id="1" orient="horz" pos="864">
          <p15:clr>
            <a:srgbClr val="FBAE40"/>
          </p15:clr>
        </p15:guide>
        <p15:guide id="2" pos="7224">
          <p15:clr>
            <a:srgbClr val="FBAE40"/>
          </p15:clr>
        </p15:guide>
        <p15:guide id="3" orient="horz" pos="38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00150" y="273844"/>
            <a:ext cx="7316391" cy="594836"/>
          </a:xfrm>
        </p:spPr>
        <p:txBody>
          <a:bodyPr/>
          <a:lstStyle/>
          <a:p>
            <a:r>
              <a:rPr lang="en-US"/>
              <a:t>Click to edit Master title style</a:t>
            </a:r>
          </a:p>
        </p:txBody>
      </p:sp>
      <p:sp>
        <p:nvSpPr>
          <p:cNvPr id="3" name="Text Placeholder 2"/>
          <p:cNvSpPr>
            <a:spLocks noGrp="1"/>
          </p:cNvSpPr>
          <p:nvPr>
            <p:ph type="body" idx="1"/>
          </p:nvPr>
        </p:nvSpPr>
        <p:spPr>
          <a:xfrm>
            <a:off x="1200149" y="1117997"/>
            <a:ext cx="3429000" cy="617934"/>
          </a:xfrm>
        </p:spPr>
        <p:txBody>
          <a:bodyPr anchor="b">
            <a:normAutofit/>
          </a:bodyPr>
          <a:lstStyle>
            <a:lvl1pPr marL="0" indent="0">
              <a:buNone/>
              <a:defRPr sz="1725"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200150" y="1735931"/>
            <a:ext cx="3429000" cy="2763441"/>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00600" y="1117997"/>
            <a:ext cx="3429000" cy="617934"/>
          </a:xfrm>
        </p:spPr>
        <p:txBody>
          <a:bodyPr anchor="b">
            <a:normAutofit/>
          </a:bodyPr>
          <a:lstStyle>
            <a:lvl1pPr marL="0" indent="0">
              <a:buNone/>
              <a:defRPr sz="1725"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00599" y="1735931"/>
            <a:ext cx="3429000" cy="2763441"/>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3259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089358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2822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02094" y="342900"/>
            <a:ext cx="2949178" cy="977265"/>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4314636" y="657226"/>
            <a:ext cx="4201905" cy="3738563"/>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8" name="Text Placeholder 3"/>
          <p:cNvSpPr>
            <a:spLocks noGrp="1"/>
          </p:cNvSpPr>
          <p:nvPr>
            <p:ph type="body" sz="half" idx="2"/>
          </p:nvPr>
        </p:nvSpPr>
        <p:spPr>
          <a:xfrm>
            <a:off x="1202096" y="1394460"/>
            <a:ext cx="2949178" cy="300728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09463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cxnSp>
        <p:nvCxnSpPr>
          <p:cNvPr id="4" name="Straight Connector 3"/>
          <p:cNvCxnSpPr/>
          <p:nvPr userDrawn="1"/>
        </p:nvCxnSpPr>
        <p:spPr>
          <a:xfrm>
            <a:off x="663904" y="1428750"/>
            <a:ext cx="533400" cy="0"/>
          </a:xfrm>
          <a:prstGeom prst="line">
            <a:avLst/>
          </a:prstGeom>
          <a:ln w="28575" cmpd="sng">
            <a:solidFill>
              <a:schemeClr val="accent1"/>
            </a:solidFill>
          </a:ln>
        </p:spPr>
        <p:style>
          <a:lnRef idx="1">
            <a:schemeClr val="dk1"/>
          </a:lnRef>
          <a:fillRef idx="0">
            <a:schemeClr val="dk1"/>
          </a:fillRef>
          <a:effectRef idx="0">
            <a:schemeClr val="dk1"/>
          </a:effectRef>
          <a:fontRef idx="minor">
            <a:schemeClr val="tx1"/>
          </a:fontRef>
        </p:style>
      </p:cxnSp>
      <p:sp>
        <p:nvSpPr>
          <p:cNvPr id="9" name="Text Placeholder 8"/>
          <p:cNvSpPr>
            <a:spLocks noGrp="1"/>
          </p:cNvSpPr>
          <p:nvPr>
            <p:ph type="body" sz="quarter" idx="10" hasCustomPrompt="1"/>
          </p:nvPr>
        </p:nvSpPr>
        <p:spPr>
          <a:xfrm>
            <a:off x="533400" y="1543050"/>
            <a:ext cx="4495800" cy="1638300"/>
          </a:xfrm>
          <a:prstGeom prst="rect">
            <a:avLst/>
          </a:prstGeom>
        </p:spPr>
        <p:txBody>
          <a:bodyPr vert="horz"/>
          <a:lstStyle>
            <a:lvl1pPr marL="0" indent="0">
              <a:buNone/>
              <a:defRPr sz="2600" b="1" i="0" baseline="0">
                <a:solidFill>
                  <a:srgbClr val="000000"/>
                </a:solidFill>
                <a:latin typeface="Calibri"/>
                <a:cs typeface="Calibri"/>
              </a:defRPr>
            </a:lvl1pPr>
          </a:lstStyle>
          <a:p>
            <a:pPr lvl="0"/>
            <a:r>
              <a:rPr lang="en-US"/>
              <a:t>DIVIDER HEADER</a:t>
            </a:r>
          </a:p>
        </p:txBody>
      </p:sp>
    </p:spTree>
    <p:extLst>
      <p:ext uri="{BB962C8B-B14F-4D97-AF65-F5344CB8AC3E}">
        <p14:creationId xmlns:p14="http://schemas.microsoft.com/office/powerpoint/2010/main" val="328017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cxnSp>
        <p:nvCxnSpPr>
          <p:cNvPr id="4" name="Straight Connector 3"/>
          <p:cNvCxnSpPr/>
          <p:nvPr userDrawn="1"/>
        </p:nvCxnSpPr>
        <p:spPr>
          <a:xfrm>
            <a:off x="663904" y="1428750"/>
            <a:ext cx="533400" cy="0"/>
          </a:xfrm>
          <a:prstGeom prst="line">
            <a:avLst/>
          </a:prstGeom>
          <a:ln w="28575" cmpd="sng">
            <a:solidFill>
              <a:schemeClr val="accent1"/>
            </a:solidFill>
          </a:ln>
        </p:spPr>
        <p:style>
          <a:lnRef idx="1">
            <a:schemeClr val="dk1"/>
          </a:lnRef>
          <a:fillRef idx="0">
            <a:schemeClr val="dk1"/>
          </a:fillRef>
          <a:effectRef idx="0">
            <a:schemeClr val="dk1"/>
          </a:effectRef>
          <a:fontRef idx="minor">
            <a:schemeClr val="tx1"/>
          </a:fontRef>
        </p:style>
      </p:cxnSp>
      <p:sp>
        <p:nvSpPr>
          <p:cNvPr id="7" name="Rectangle 6"/>
          <p:cNvSpPr/>
          <p:nvPr userDrawn="1"/>
        </p:nvSpPr>
        <p:spPr>
          <a:xfrm>
            <a:off x="5029200" y="0"/>
            <a:ext cx="4114800" cy="51435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 name="Right Triangle 10"/>
          <p:cNvSpPr/>
          <p:nvPr userDrawn="1"/>
        </p:nvSpPr>
        <p:spPr>
          <a:xfrm rot="16200000">
            <a:off x="7395894" y="3389551"/>
            <a:ext cx="2397006" cy="1143000"/>
          </a:xfrm>
          <a:prstGeom prst="rtTriangle">
            <a:avLst/>
          </a:prstGeom>
          <a:solidFill>
            <a:schemeClr val="bg1">
              <a:alpha val="5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a:endParaRPr lang="en-US" dirty="0"/>
          </a:p>
        </p:txBody>
      </p:sp>
      <p:sp>
        <p:nvSpPr>
          <p:cNvPr id="12" name="Isosceles Triangle 11"/>
          <p:cNvSpPr/>
          <p:nvPr userDrawn="1"/>
        </p:nvSpPr>
        <p:spPr>
          <a:xfrm rot="16200000">
            <a:off x="7870497" y="3105150"/>
            <a:ext cx="2057400" cy="533400"/>
          </a:xfrm>
          <a:prstGeom prst="triangle">
            <a:avLst/>
          </a:prstGeom>
          <a:solidFill>
            <a:srgbClr val="FFFFFF">
              <a:alpha val="39000"/>
            </a:srgb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a:endParaRPr lang="en-US" dirty="0"/>
          </a:p>
        </p:txBody>
      </p:sp>
      <p:sp>
        <p:nvSpPr>
          <p:cNvPr id="9" name="Text Placeholder 8"/>
          <p:cNvSpPr>
            <a:spLocks noGrp="1"/>
          </p:cNvSpPr>
          <p:nvPr>
            <p:ph type="body" sz="quarter" idx="10" hasCustomPrompt="1"/>
          </p:nvPr>
        </p:nvSpPr>
        <p:spPr>
          <a:xfrm>
            <a:off x="533400" y="1543050"/>
            <a:ext cx="4495800" cy="1638300"/>
          </a:xfrm>
          <a:prstGeom prst="rect">
            <a:avLst/>
          </a:prstGeom>
        </p:spPr>
        <p:txBody>
          <a:bodyPr vert="horz"/>
          <a:lstStyle>
            <a:lvl1pPr marL="0" indent="0">
              <a:buNone/>
              <a:defRPr sz="2600" b="1" i="0" baseline="0">
                <a:solidFill>
                  <a:srgbClr val="000000"/>
                </a:solidFill>
                <a:latin typeface="Calibri"/>
                <a:cs typeface="Calibri"/>
              </a:defRPr>
            </a:lvl1pPr>
          </a:lstStyle>
          <a:p>
            <a:pPr lvl="0"/>
            <a:r>
              <a:rPr lang="en-US"/>
              <a:t>DIVIDER HEADER</a:t>
            </a:r>
          </a:p>
        </p:txBody>
      </p:sp>
    </p:spTree>
    <p:extLst>
      <p:ext uri="{BB962C8B-B14F-4D97-AF65-F5344CB8AC3E}">
        <p14:creationId xmlns:p14="http://schemas.microsoft.com/office/powerpoint/2010/main" val="2005779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grpSp>
        <p:nvGrpSpPr>
          <p:cNvPr id="6" name="Group 5"/>
          <p:cNvGrpSpPr/>
          <p:nvPr userDrawn="1"/>
        </p:nvGrpSpPr>
        <p:grpSpPr>
          <a:xfrm>
            <a:off x="4267200" y="-19050"/>
            <a:ext cx="609600" cy="277090"/>
            <a:chOff x="4139453" y="-33641"/>
            <a:chExt cx="838200" cy="381000"/>
          </a:xfrm>
        </p:grpSpPr>
        <p:sp>
          <p:nvSpPr>
            <p:cNvPr id="7" name="Isosceles Triangle 6"/>
            <p:cNvSpPr/>
            <p:nvPr/>
          </p:nvSpPr>
          <p:spPr>
            <a:xfrm flipV="1">
              <a:off x="4139453" y="-33641"/>
              <a:ext cx="838200" cy="381000"/>
            </a:xfrm>
            <a:prstGeom prst="triangle">
              <a:avLst/>
            </a:prstGeom>
            <a:solidFill>
              <a:schemeClr val="accent2">
                <a:alpha val="3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Isosceles Triangle 7"/>
            <p:cNvSpPr/>
            <p:nvPr/>
          </p:nvSpPr>
          <p:spPr>
            <a:xfrm flipV="1">
              <a:off x="4253753" y="-33641"/>
              <a:ext cx="609600" cy="277091"/>
            </a:xfrm>
            <a:prstGeom prst="triangl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9" name="Title 1"/>
          <p:cNvSpPr>
            <a:spLocks noGrp="1"/>
          </p:cNvSpPr>
          <p:nvPr>
            <p:ph type="title" hasCustomPrompt="1"/>
          </p:nvPr>
        </p:nvSpPr>
        <p:spPr>
          <a:xfrm>
            <a:off x="457200" y="438150"/>
            <a:ext cx="8229600" cy="381000"/>
          </a:xfrm>
          <a:prstGeom prst="rect">
            <a:avLst/>
          </a:prstGeom>
        </p:spPr>
        <p:txBody>
          <a:bodyPr/>
          <a:lstStyle>
            <a:lvl1pPr>
              <a:defRPr sz="2000" b="1" i="0">
                <a:solidFill>
                  <a:schemeClr val="bg2"/>
                </a:solidFill>
                <a:latin typeface="Calibri"/>
                <a:cs typeface="Calibri"/>
              </a:defRPr>
            </a:lvl1pPr>
          </a:lstStyle>
          <a:p>
            <a:r>
              <a:rPr lang="en-US" sz="2000" b="1">
                <a:solidFill>
                  <a:schemeClr val="bg2"/>
                </a:solidFill>
                <a:cs typeface="Calibri"/>
              </a:rPr>
              <a:t>HEADER</a:t>
            </a:r>
          </a:p>
        </p:txBody>
      </p:sp>
    </p:spTree>
    <p:extLst>
      <p:ext uri="{BB962C8B-B14F-4D97-AF65-F5344CB8AC3E}">
        <p14:creationId xmlns:p14="http://schemas.microsoft.com/office/powerpoint/2010/main" val="2770014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Body text">
    <p:spTree>
      <p:nvGrpSpPr>
        <p:cNvPr id="1" name=""/>
        <p:cNvGrpSpPr/>
        <p:nvPr/>
      </p:nvGrpSpPr>
      <p:grpSpPr>
        <a:xfrm>
          <a:off x="0" y="0"/>
          <a:ext cx="0" cy="0"/>
          <a:chOff x="0" y="0"/>
          <a:chExt cx="0" cy="0"/>
        </a:xfrm>
      </p:grpSpPr>
      <p:sp>
        <p:nvSpPr>
          <p:cNvPr id="3" name="Content Placeholder 3"/>
          <p:cNvSpPr>
            <a:spLocks noGrp="1"/>
          </p:cNvSpPr>
          <p:nvPr>
            <p:ph idx="10"/>
          </p:nvPr>
        </p:nvSpPr>
        <p:spPr>
          <a:xfrm>
            <a:off x="457200" y="1123950"/>
            <a:ext cx="8229600" cy="3505200"/>
          </a:xfrm>
          <a:prstGeom prst="rect">
            <a:avLst/>
          </a:prstGeom>
        </p:spPr>
        <p:txBody>
          <a:bodyPr>
            <a:norm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endParaRPr lang="en-US"/>
          </a:p>
        </p:txBody>
      </p:sp>
      <p:sp>
        <p:nvSpPr>
          <p:cNvPr id="14" name="Title 1"/>
          <p:cNvSpPr>
            <a:spLocks noGrp="1"/>
          </p:cNvSpPr>
          <p:nvPr>
            <p:ph type="title" hasCustomPrompt="1"/>
          </p:nvPr>
        </p:nvSpPr>
        <p:spPr>
          <a:xfrm>
            <a:off x="457200" y="438150"/>
            <a:ext cx="8229600" cy="381000"/>
          </a:xfrm>
          <a:prstGeom prst="rect">
            <a:avLst/>
          </a:prstGeom>
        </p:spPr>
        <p:txBody>
          <a:bodyPr/>
          <a:lstStyle>
            <a:lvl1pPr>
              <a:defRPr sz="2000" b="1" i="0">
                <a:solidFill>
                  <a:schemeClr val="bg2"/>
                </a:solidFill>
                <a:latin typeface="Calibri"/>
                <a:cs typeface="Calibri"/>
              </a:defRPr>
            </a:lvl1pPr>
          </a:lstStyle>
          <a:p>
            <a:r>
              <a:rPr lang="en-US" sz="2000" b="1">
                <a:solidFill>
                  <a:schemeClr val="bg2"/>
                </a:solidFill>
                <a:cs typeface="Calibri"/>
              </a:rPr>
              <a:t>HEADER</a:t>
            </a:r>
          </a:p>
        </p:txBody>
      </p:sp>
      <p:grpSp>
        <p:nvGrpSpPr>
          <p:cNvPr id="12" name="Group 11"/>
          <p:cNvGrpSpPr/>
          <p:nvPr userDrawn="1"/>
        </p:nvGrpSpPr>
        <p:grpSpPr>
          <a:xfrm>
            <a:off x="4267200" y="-19050"/>
            <a:ext cx="609600" cy="277090"/>
            <a:chOff x="4139453" y="-33641"/>
            <a:chExt cx="838200" cy="381000"/>
          </a:xfrm>
        </p:grpSpPr>
        <p:sp>
          <p:nvSpPr>
            <p:cNvPr id="15" name="Isosceles Triangle 14"/>
            <p:cNvSpPr/>
            <p:nvPr/>
          </p:nvSpPr>
          <p:spPr>
            <a:xfrm flipV="1">
              <a:off x="4139453" y="-33641"/>
              <a:ext cx="838200" cy="381000"/>
            </a:xfrm>
            <a:prstGeom prst="triangle">
              <a:avLst/>
            </a:prstGeom>
            <a:solidFill>
              <a:schemeClr val="accent2">
                <a:alpha val="3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Isosceles Triangle 15"/>
            <p:cNvSpPr/>
            <p:nvPr/>
          </p:nvSpPr>
          <p:spPr>
            <a:xfrm flipV="1">
              <a:off x="4253753" y="-33641"/>
              <a:ext cx="609600" cy="277091"/>
            </a:xfrm>
            <a:prstGeom prst="triangl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1796449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Body text">
    <p:spTree>
      <p:nvGrpSpPr>
        <p:cNvPr id="1" name=""/>
        <p:cNvGrpSpPr/>
        <p:nvPr/>
      </p:nvGrpSpPr>
      <p:grpSpPr>
        <a:xfrm>
          <a:off x="0" y="0"/>
          <a:ext cx="0" cy="0"/>
          <a:chOff x="0" y="0"/>
          <a:chExt cx="0" cy="0"/>
        </a:xfrm>
      </p:grpSpPr>
      <p:sp>
        <p:nvSpPr>
          <p:cNvPr id="3" name="Content Placeholder 3"/>
          <p:cNvSpPr>
            <a:spLocks noGrp="1"/>
          </p:cNvSpPr>
          <p:nvPr>
            <p:ph idx="10"/>
          </p:nvPr>
        </p:nvSpPr>
        <p:spPr>
          <a:xfrm>
            <a:off x="457200" y="1123950"/>
            <a:ext cx="4038600" cy="3505200"/>
          </a:xfrm>
          <a:prstGeom prst="rect">
            <a:avLst/>
          </a:prstGeom>
        </p:spPr>
        <p:txBody>
          <a:bodyPr>
            <a:norm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endParaRPr lang="en-US"/>
          </a:p>
        </p:txBody>
      </p:sp>
      <p:sp>
        <p:nvSpPr>
          <p:cNvPr id="4" name="Content Placeholder 4"/>
          <p:cNvSpPr>
            <a:spLocks noGrp="1"/>
          </p:cNvSpPr>
          <p:nvPr>
            <p:ph idx="11"/>
          </p:nvPr>
        </p:nvSpPr>
        <p:spPr>
          <a:xfrm>
            <a:off x="4648200" y="1123950"/>
            <a:ext cx="4038600" cy="3505200"/>
          </a:xfrm>
          <a:prstGeom prst="rect">
            <a:avLst/>
          </a:prstGeom>
        </p:spPr>
        <p:txBody>
          <a:bodyPr>
            <a:norm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0"/>
            <a:r>
              <a:rPr lang="en-US"/>
              <a:t>Click to edit Master text styles</a:t>
            </a:r>
          </a:p>
          <a:p>
            <a:pPr lvl="1"/>
            <a:r>
              <a:rPr lang="en-US"/>
              <a:t>Second level</a:t>
            </a:r>
          </a:p>
          <a:p>
            <a:pPr lvl="2"/>
            <a:r>
              <a:rPr lang="en-US"/>
              <a:t>Third level</a:t>
            </a:r>
          </a:p>
          <a:p>
            <a:pPr lvl="3"/>
            <a:r>
              <a:rPr lang="en-US"/>
              <a:t>Fourth level</a:t>
            </a:r>
          </a:p>
          <a:p>
            <a:endParaRPr lang="en-US"/>
          </a:p>
        </p:txBody>
      </p:sp>
      <p:grpSp>
        <p:nvGrpSpPr>
          <p:cNvPr id="9" name="Group 8"/>
          <p:cNvGrpSpPr/>
          <p:nvPr userDrawn="1"/>
        </p:nvGrpSpPr>
        <p:grpSpPr>
          <a:xfrm>
            <a:off x="4267200" y="-19050"/>
            <a:ext cx="609600" cy="277090"/>
            <a:chOff x="4139453" y="-33641"/>
            <a:chExt cx="838200" cy="381000"/>
          </a:xfrm>
        </p:grpSpPr>
        <p:sp>
          <p:nvSpPr>
            <p:cNvPr id="10" name="Isosceles Triangle 9"/>
            <p:cNvSpPr/>
            <p:nvPr/>
          </p:nvSpPr>
          <p:spPr>
            <a:xfrm flipV="1">
              <a:off x="4139453" y="-33641"/>
              <a:ext cx="838200" cy="381000"/>
            </a:xfrm>
            <a:prstGeom prst="triangle">
              <a:avLst/>
            </a:prstGeom>
            <a:solidFill>
              <a:schemeClr val="accent2">
                <a:alpha val="3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 name="Isosceles Triangle 10"/>
            <p:cNvSpPr/>
            <p:nvPr/>
          </p:nvSpPr>
          <p:spPr>
            <a:xfrm flipV="1">
              <a:off x="4253753" y="-33641"/>
              <a:ext cx="609600" cy="277091"/>
            </a:xfrm>
            <a:prstGeom prst="triangle">
              <a:avLst/>
            </a:prstGeom>
            <a:solidFill>
              <a:srgbClr val="105BA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4" name="Title 1"/>
          <p:cNvSpPr>
            <a:spLocks noGrp="1"/>
          </p:cNvSpPr>
          <p:nvPr>
            <p:ph type="title" hasCustomPrompt="1"/>
          </p:nvPr>
        </p:nvSpPr>
        <p:spPr>
          <a:xfrm>
            <a:off x="457200" y="438150"/>
            <a:ext cx="8229600" cy="381000"/>
          </a:xfrm>
          <a:prstGeom prst="rect">
            <a:avLst/>
          </a:prstGeom>
        </p:spPr>
        <p:txBody>
          <a:bodyPr/>
          <a:lstStyle>
            <a:lvl1pPr>
              <a:defRPr sz="2000" b="1" i="0">
                <a:solidFill>
                  <a:schemeClr val="bg2"/>
                </a:solidFill>
                <a:latin typeface="Calibri"/>
                <a:cs typeface="Calibri"/>
              </a:defRPr>
            </a:lvl1pPr>
          </a:lstStyle>
          <a:p>
            <a:r>
              <a:rPr lang="en-US" sz="2000" b="1">
                <a:solidFill>
                  <a:schemeClr val="bg2"/>
                </a:solidFill>
                <a:cs typeface="Calibri"/>
              </a:rPr>
              <a:t>HEADER</a:t>
            </a:r>
          </a:p>
        </p:txBody>
      </p:sp>
    </p:spTree>
    <p:extLst>
      <p:ext uri="{BB962C8B-B14F-4D97-AF65-F5344CB8AC3E}">
        <p14:creationId xmlns:p14="http://schemas.microsoft.com/office/powerpoint/2010/main" val="1200078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Body text - 2">
    <p:spTree>
      <p:nvGrpSpPr>
        <p:cNvPr id="1" name=""/>
        <p:cNvGrpSpPr/>
        <p:nvPr/>
      </p:nvGrpSpPr>
      <p:grpSpPr>
        <a:xfrm>
          <a:off x="0" y="0"/>
          <a:ext cx="0" cy="0"/>
          <a:chOff x="0" y="0"/>
          <a:chExt cx="0" cy="0"/>
        </a:xfrm>
      </p:grpSpPr>
      <p:sp>
        <p:nvSpPr>
          <p:cNvPr id="3" name="Content Placeholder 3"/>
          <p:cNvSpPr>
            <a:spLocks noGrp="1"/>
          </p:cNvSpPr>
          <p:nvPr>
            <p:ph idx="10"/>
          </p:nvPr>
        </p:nvSpPr>
        <p:spPr>
          <a:xfrm>
            <a:off x="457200" y="1125650"/>
            <a:ext cx="5410200" cy="3512139"/>
          </a:xfrm>
          <a:prstGeom prst="rect">
            <a:avLst/>
          </a:prstGeom>
        </p:spPr>
        <p:txBody>
          <a:bodyPr>
            <a:norm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endParaRPr lang="en-US"/>
          </a:p>
        </p:txBody>
      </p:sp>
      <p:sp>
        <p:nvSpPr>
          <p:cNvPr id="4" name="Content Placeholder 4"/>
          <p:cNvSpPr>
            <a:spLocks noGrp="1"/>
          </p:cNvSpPr>
          <p:nvPr>
            <p:ph idx="11"/>
          </p:nvPr>
        </p:nvSpPr>
        <p:spPr>
          <a:xfrm>
            <a:off x="6019800" y="1125650"/>
            <a:ext cx="2667000" cy="3505200"/>
          </a:xfrm>
          <a:prstGeom prst="rect">
            <a:avLst/>
          </a:prstGeom>
        </p:spPr>
        <p:txBody>
          <a:bodyPr>
            <a:norm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endParaRPr lang="en-US"/>
          </a:p>
        </p:txBody>
      </p:sp>
      <p:grpSp>
        <p:nvGrpSpPr>
          <p:cNvPr id="8" name="Group 7"/>
          <p:cNvGrpSpPr/>
          <p:nvPr userDrawn="1"/>
        </p:nvGrpSpPr>
        <p:grpSpPr>
          <a:xfrm>
            <a:off x="4267200" y="-19050"/>
            <a:ext cx="609600" cy="277090"/>
            <a:chOff x="4139453" y="-33641"/>
            <a:chExt cx="838200" cy="381000"/>
          </a:xfrm>
        </p:grpSpPr>
        <p:sp>
          <p:nvSpPr>
            <p:cNvPr id="9" name="Isosceles Triangle 8"/>
            <p:cNvSpPr/>
            <p:nvPr/>
          </p:nvSpPr>
          <p:spPr>
            <a:xfrm flipV="1">
              <a:off x="4139453" y="-33641"/>
              <a:ext cx="838200" cy="381000"/>
            </a:xfrm>
            <a:prstGeom prst="triangle">
              <a:avLst/>
            </a:prstGeom>
            <a:solidFill>
              <a:schemeClr val="accent2">
                <a:alpha val="3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Isosceles Triangle 9"/>
            <p:cNvSpPr/>
            <p:nvPr/>
          </p:nvSpPr>
          <p:spPr>
            <a:xfrm flipV="1">
              <a:off x="4253753" y="-33641"/>
              <a:ext cx="609600" cy="277091"/>
            </a:xfrm>
            <a:prstGeom prst="triangle">
              <a:avLst/>
            </a:prstGeom>
            <a:solidFill>
              <a:srgbClr val="105BA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3" name="Title 1"/>
          <p:cNvSpPr>
            <a:spLocks noGrp="1"/>
          </p:cNvSpPr>
          <p:nvPr>
            <p:ph type="title" hasCustomPrompt="1"/>
          </p:nvPr>
        </p:nvSpPr>
        <p:spPr>
          <a:xfrm>
            <a:off x="457200" y="438150"/>
            <a:ext cx="8229600" cy="381000"/>
          </a:xfrm>
          <a:prstGeom prst="rect">
            <a:avLst/>
          </a:prstGeom>
        </p:spPr>
        <p:txBody>
          <a:bodyPr/>
          <a:lstStyle>
            <a:lvl1pPr>
              <a:defRPr sz="2000" b="1" i="0">
                <a:solidFill>
                  <a:schemeClr val="bg2"/>
                </a:solidFill>
                <a:latin typeface="Calibri"/>
                <a:cs typeface="Calibri"/>
              </a:defRPr>
            </a:lvl1pPr>
          </a:lstStyle>
          <a:p>
            <a:r>
              <a:rPr lang="en-US" sz="2000" b="1">
                <a:solidFill>
                  <a:schemeClr val="bg2"/>
                </a:solidFill>
                <a:cs typeface="Calibri"/>
              </a:rPr>
              <a:t>HEADER</a:t>
            </a:r>
          </a:p>
        </p:txBody>
      </p:sp>
    </p:spTree>
    <p:extLst>
      <p:ext uri="{BB962C8B-B14F-4D97-AF65-F5344CB8AC3E}">
        <p14:creationId xmlns:p14="http://schemas.microsoft.com/office/powerpoint/2010/main" val="53236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Body text">
    <p:spTree>
      <p:nvGrpSpPr>
        <p:cNvPr id="1" name=""/>
        <p:cNvGrpSpPr/>
        <p:nvPr/>
      </p:nvGrpSpPr>
      <p:grpSpPr>
        <a:xfrm>
          <a:off x="0" y="0"/>
          <a:ext cx="0" cy="0"/>
          <a:chOff x="0" y="0"/>
          <a:chExt cx="0" cy="0"/>
        </a:xfrm>
      </p:grpSpPr>
      <p:sp>
        <p:nvSpPr>
          <p:cNvPr id="3" name="Content Placeholder 8"/>
          <p:cNvSpPr>
            <a:spLocks noGrp="1"/>
          </p:cNvSpPr>
          <p:nvPr>
            <p:ph idx="12"/>
          </p:nvPr>
        </p:nvSpPr>
        <p:spPr>
          <a:xfrm>
            <a:off x="457199" y="1123950"/>
            <a:ext cx="2638969" cy="3505200"/>
          </a:xfrm>
          <a:prstGeom prst="rect">
            <a:avLst/>
          </a:prstGeom>
        </p:spPr>
        <p:txBody>
          <a:bodyPr>
            <a:norm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endParaRPr lang="en-US"/>
          </a:p>
        </p:txBody>
      </p:sp>
      <p:sp>
        <p:nvSpPr>
          <p:cNvPr id="4" name="Content Placeholder 9"/>
          <p:cNvSpPr>
            <a:spLocks noGrp="1"/>
          </p:cNvSpPr>
          <p:nvPr>
            <p:ph idx="13"/>
          </p:nvPr>
        </p:nvSpPr>
        <p:spPr>
          <a:xfrm>
            <a:off x="3249705" y="1123950"/>
            <a:ext cx="2638969" cy="3505200"/>
          </a:xfrm>
          <a:prstGeom prst="rect">
            <a:avLst/>
          </a:prstGeom>
        </p:spPr>
        <p:txBody>
          <a:bodyPr>
            <a:norm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endParaRPr lang="en-US"/>
          </a:p>
        </p:txBody>
      </p:sp>
      <p:sp>
        <p:nvSpPr>
          <p:cNvPr id="5" name="Content Placeholder 10"/>
          <p:cNvSpPr>
            <a:spLocks noGrp="1"/>
          </p:cNvSpPr>
          <p:nvPr>
            <p:ph idx="14"/>
          </p:nvPr>
        </p:nvSpPr>
        <p:spPr>
          <a:xfrm>
            <a:off x="6047830" y="1123950"/>
            <a:ext cx="2638969" cy="3505200"/>
          </a:xfrm>
          <a:prstGeom prst="rect">
            <a:avLst/>
          </a:prstGeom>
        </p:spPr>
        <p:txBody>
          <a:bodyPr>
            <a:norm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endParaRPr lang="en-US"/>
          </a:p>
        </p:txBody>
      </p:sp>
      <p:grpSp>
        <p:nvGrpSpPr>
          <p:cNvPr id="7" name="Group 6"/>
          <p:cNvGrpSpPr/>
          <p:nvPr userDrawn="1"/>
        </p:nvGrpSpPr>
        <p:grpSpPr>
          <a:xfrm>
            <a:off x="4267200" y="-19050"/>
            <a:ext cx="609600" cy="277090"/>
            <a:chOff x="4139453" y="-33641"/>
            <a:chExt cx="838200" cy="381000"/>
          </a:xfrm>
        </p:grpSpPr>
        <p:sp>
          <p:nvSpPr>
            <p:cNvPr id="8" name="Isosceles Triangle 7"/>
            <p:cNvSpPr/>
            <p:nvPr/>
          </p:nvSpPr>
          <p:spPr>
            <a:xfrm flipV="1">
              <a:off x="4139453" y="-33641"/>
              <a:ext cx="838200" cy="381000"/>
            </a:xfrm>
            <a:prstGeom prst="triangle">
              <a:avLst/>
            </a:prstGeom>
            <a:solidFill>
              <a:schemeClr val="accent2">
                <a:alpha val="32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 name="Isosceles Triangle 8"/>
            <p:cNvSpPr/>
            <p:nvPr/>
          </p:nvSpPr>
          <p:spPr>
            <a:xfrm flipV="1">
              <a:off x="4253753" y="-33641"/>
              <a:ext cx="609600" cy="277091"/>
            </a:xfrm>
            <a:prstGeom prst="triangle">
              <a:avLst/>
            </a:prstGeom>
            <a:solidFill>
              <a:srgbClr val="105BA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2" name="Title 1"/>
          <p:cNvSpPr>
            <a:spLocks noGrp="1"/>
          </p:cNvSpPr>
          <p:nvPr>
            <p:ph type="title" hasCustomPrompt="1"/>
          </p:nvPr>
        </p:nvSpPr>
        <p:spPr>
          <a:xfrm>
            <a:off x="457200" y="438150"/>
            <a:ext cx="8229600" cy="381000"/>
          </a:xfrm>
          <a:prstGeom prst="rect">
            <a:avLst/>
          </a:prstGeom>
        </p:spPr>
        <p:txBody>
          <a:bodyPr/>
          <a:lstStyle>
            <a:lvl1pPr>
              <a:defRPr sz="2000" b="1" i="0">
                <a:solidFill>
                  <a:schemeClr val="bg2"/>
                </a:solidFill>
                <a:latin typeface="Calibri"/>
                <a:cs typeface="Calibri"/>
              </a:defRPr>
            </a:lvl1pPr>
          </a:lstStyle>
          <a:p>
            <a:r>
              <a:rPr lang="en-US" sz="2000" b="1">
                <a:solidFill>
                  <a:schemeClr val="bg2"/>
                </a:solidFill>
                <a:cs typeface="Calibri"/>
              </a:rPr>
              <a:t>HEADER</a:t>
            </a:r>
          </a:p>
        </p:txBody>
      </p:sp>
    </p:spTree>
    <p:extLst>
      <p:ext uri="{BB962C8B-B14F-4D97-AF65-F5344CB8AC3E}">
        <p14:creationId xmlns:p14="http://schemas.microsoft.com/office/powerpoint/2010/main" val="4223003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7.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6.png"/><Relationship Id="rId5" Type="http://schemas.openxmlformats.org/officeDocument/2006/relationships/slideLayout" Target="../slideLayouts/slideLayout23.xml"/><Relationship Id="rId10"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233584"/>
      </p:ext>
    </p:extLst>
  </p:cSld>
  <p:clrMap bg1="lt1" tx1="dk1" bg2="lt2" tx2="dk2" accent1="accent1" accent2="accent2" accent3="accent3" accent4="accent4" accent5="accent5" accent6="accent6" hlink="hlink" folHlink="folHlink"/>
  <p:sldLayoutIdLst>
    <p:sldLayoutId id="2147483720" r:id="rId1"/>
    <p:sldLayoutId id="2147483673" r:id="rId2"/>
    <p:sldLayoutId id="2147483682" r:id="rId3"/>
    <p:sldLayoutId id="2147483721" r:id="rId4"/>
    <p:sldLayoutId id="2147483675" r:id="rId5"/>
    <p:sldLayoutId id="2147483683" r:id="rId6"/>
    <p:sldLayoutId id="2147483678" r:id="rId7"/>
    <p:sldLayoutId id="2147483680" r:id="rId8"/>
    <p:sldLayoutId id="2147483679" r:id="rId9"/>
    <p:sldLayoutId id="2147483714" r:id="rId10"/>
    <p:sldLayoutId id="2147483717" r:id="rId11"/>
    <p:sldLayoutId id="2147483718" r:id="rId12"/>
    <p:sldLayoutId id="2147483719" r:id="rId13"/>
    <p:sldLayoutId id="2147483716" r:id="rId14"/>
    <p:sldLayoutId id="2147483713" r:id="rId15"/>
    <p:sldLayoutId id="2147483674" r:id="rId16"/>
    <p:sldLayoutId id="2147483676" r:id="rId17"/>
    <p:sldLayoutId id="2147483733" r:id="rId18"/>
  </p:sldLayoutIdLst>
  <p:hf hdr="0" ftr="0" dt="0"/>
  <p:txStyles>
    <p:titleStyle>
      <a:lvl1pPr algn="ctr" defTabSz="914355" rtl="0" eaLnBrk="1" latinLnBrk="0" hangingPunct="1">
        <a:spcBef>
          <a:spcPct val="0"/>
        </a:spcBef>
        <a:buNone/>
        <a:defRPr sz="2000" kern="1200">
          <a:solidFill>
            <a:srgbClr val="005DA6"/>
          </a:solidFill>
          <a:latin typeface="Calibri"/>
          <a:ea typeface="+mj-ea"/>
          <a:cs typeface="Calibri"/>
        </a:defRPr>
      </a:lvl1pPr>
    </p:titleStyle>
    <p:bodyStyle>
      <a:lvl1pPr marL="342884" marR="0" indent="-342884" algn="l" defTabSz="914355" rtl="0" eaLnBrk="1" fontAlgn="auto" latinLnBrk="0" hangingPunct="1">
        <a:lnSpc>
          <a:spcPct val="100000"/>
        </a:lnSpc>
        <a:spcBef>
          <a:spcPct val="20000"/>
        </a:spcBef>
        <a:spcAft>
          <a:spcPts val="0"/>
        </a:spcAft>
        <a:buClr>
          <a:srgbClr val="005DA6"/>
        </a:buClr>
        <a:buSzTx/>
        <a:buFont typeface="Arial" panose="020B0604020202020204" pitchFamily="34" charset="0"/>
        <a:buChar char="•"/>
        <a:tabLst/>
        <a:defRPr sz="2400" kern="1200">
          <a:solidFill>
            <a:schemeClr val="bg2">
              <a:lumMod val="75000"/>
              <a:lumOff val="25000"/>
            </a:schemeClr>
          </a:solidFill>
          <a:latin typeface="+mn-lt"/>
          <a:ea typeface="+mn-ea"/>
          <a:cs typeface="+mn-cs"/>
        </a:defRPr>
      </a:lvl1pPr>
      <a:lvl2pPr marL="742913" marR="0" indent="-285736"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2000" kern="1200">
          <a:solidFill>
            <a:schemeClr val="bg2">
              <a:lumMod val="75000"/>
              <a:lumOff val="25000"/>
            </a:schemeClr>
          </a:solidFill>
          <a:latin typeface="+mn-lt"/>
          <a:ea typeface="+mn-ea"/>
          <a:cs typeface="+mn-cs"/>
        </a:defRPr>
      </a:lvl2pPr>
      <a:lvl3pPr marL="1142944" marR="0" indent="-228588" algn="l" defTabSz="914355" rtl="0" eaLnBrk="1" fontAlgn="auto" latinLnBrk="0" hangingPunct="1">
        <a:lnSpc>
          <a:spcPct val="100000"/>
        </a:lnSpc>
        <a:spcBef>
          <a:spcPct val="20000"/>
        </a:spcBef>
        <a:spcAft>
          <a:spcPts val="0"/>
        </a:spcAft>
        <a:buClr>
          <a:srgbClr val="005DA6"/>
        </a:buClr>
        <a:buSzTx/>
        <a:buFont typeface="Arial" panose="020B0604020202020204" pitchFamily="34" charset="0"/>
        <a:buChar char="•"/>
        <a:tabLst/>
        <a:defRPr sz="1800" kern="1200">
          <a:solidFill>
            <a:schemeClr val="bg2">
              <a:lumMod val="75000"/>
              <a:lumOff val="25000"/>
            </a:schemeClr>
          </a:solidFill>
          <a:latin typeface="+mn-lt"/>
          <a:ea typeface="+mn-ea"/>
          <a:cs typeface="+mn-cs"/>
        </a:defRPr>
      </a:lvl3pPr>
      <a:lvl4pPr marL="1600120" marR="0" indent="-228588"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1800" kern="1200">
          <a:solidFill>
            <a:schemeClr val="bg2">
              <a:lumMod val="75000"/>
              <a:lumOff val="25000"/>
            </a:schemeClr>
          </a:solidFill>
          <a:latin typeface="+mn-lt"/>
          <a:ea typeface="+mn-ea"/>
          <a:cs typeface="+mn-cs"/>
        </a:defRPr>
      </a:lvl4pPr>
      <a:lvl5pPr marL="2057297" marR="0" indent="-228588"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1600" kern="1200">
          <a:solidFill>
            <a:schemeClr val="bg2">
              <a:lumMod val="75000"/>
              <a:lumOff val="25000"/>
            </a:schemeClr>
          </a:solidFill>
          <a:latin typeface="+mn-lt"/>
          <a:ea typeface="+mn-ea"/>
          <a:cs typeface="+mn-cs"/>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7880888" y="-1"/>
            <a:ext cx="1263112" cy="5143501"/>
          </a:xfrm>
          <a:prstGeom prst="rect">
            <a:avLst/>
          </a:prstGeom>
          <a:gradFill>
            <a:gsLst>
              <a:gs pos="0">
                <a:schemeClr val="bg1"/>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sp>
        <p:nvSpPr>
          <p:cNvPr id="2" name="Title Placeholder 1"/>
          <p:cNvSpPr>
            <a:spLocks noGrp="1"/>
          </p:cNvSpPr>
          <p:nvPr>
            <p:ph type="title"/>
          </p:nvPr>
        </p:nvSpPr>
        <p:spPr>
          <a:xfrm>
            <a:off x="1200151" y="257175"/>
            <a:ext cx="7029450" cy="60162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00150" y="1114426"/>
            <a:ext cx="7029450" cy="35182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2126817" y="4911585"/>
            <a:ext cx="4572000" cy="184666"/>
          </a:xfrm>
          <a:prstGeom prst="rect">
            <a:avLst/>
          </a:prstGeom>
        </p:spPr>
        <p:txBody>
          <a:bodyPr>
            <a:spAutoFit/>
          </a:bodyPr>
          <a:lstStyle/>
          <a:p>
            <a:pPr defTabSz="685800"/>
            <a:r>
              <a:rPr lang="en-US" sz="600" dirty="0">
                <a:solidFill>
                  <a:prstClr val="white">
                    <a:lumMod val="65000"/>
                  </a:prstClr>
                </a:solidFill>
              </a:rPr>
              <a:t>© 2017 Kaufman, Hall &amp; Associates, LLC. All rights reserved.</a:t>
            </a:r>
          </a:p>
        </p:txBody>
      </p:sp>
      <p:sp>
        <p:nvSpPr>
          <p:cNvPr id="12" name="TextBox 11"/>
          <p:cNvSpPr txBox="1"/>
          <p:nvPr userDrawn="1"/>
        </p:nvSpPr>
        <p:spPr>
          <a:xfrm>
            <a:off x="8229600" y="4759860"/>
            <a:ext cx="611109" cy="276999"/>
          </a:xfrm>
          <a:prstGeom prst="rect">
            <a:avLst/>
          </a:prstGeom>
          <a:noFill/>
        </p:spPr>
        <p:txBody>
          <a:bodyPr wrap="square" rtlCol="0">
            <a:spAutoFit/>
          </a:bodyPr>
          <a:lstStyle/>
          <a:p>
            <a:pPr algn="r" defTabSz="685800"/>
            <a:fld id="{30440E7D-CB2D-4FA5-825F-5D62A1322B05}" type="slidenum">
              <a:rPr lang="en-US" sz="1200" smtClean="0">
                <a:solidFill>
                  <a:prstClr val="black">
                    <a:lumMod val="50000"/>
                    <a:lumOff val="50000"/>
                  </a:prstClr>
                </a:solidFill>
              </a:rPr>
              <a:pPr algn="r" defTabSz="685800"/>
              <a:t>‹#›</a:t>
            </a:fld>
            <a:endParaRPr lang="en-US" sz="1200" dirty="0">
              <a:solidFill>
                <a:prstClr val="black">
                  <a:lumMod val="50000"/>
                  <a:lumOff val="50000"/>
                </a:prstClr>
              </a:solidFill>
            </a:endParaRPr>
          </a:p>
        </p:txBody>
      </p:sp>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63631"/>
            <a:ext cx="992696" cy="5207131"/>
          </a:xfrm>
          <a:prstGeom prst="rect">
            <a:avLst/>
          </a:prstGeom>
        </p:spPr>
      </p:pic>
      <p:pic>
        <p:nvPicPr>
          <p:cNvPr id="5" name="Picture 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96963" y="4632723"/>
            <a:ext cx="996174" cy="454256"/>
          </a:xfrm>
          <a:prstGeom prst="rect">
            <a:avLst/>
          </a:prstGeom>
        </p:spPr>
      </p:pic>
    </p:spTree>
    <p:extLst>
      <p:ext uri="{BB962C8B-B14F-4D97-AF65-F5344CB8AC3E}">
        <p14:creationId xmlns:p14="http://schemas.microsoft.com/office/powerpoint/2010/main" val="58610060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p:txStyles>
    <p:titleStyle>
      <a:lvl1pPr algn="l" defTabSz="685800" rtl="0" eaLnBrk="1" latinLnBrk="0" hangingPunct="1">
        <a:lnSpc>
          <a:spcPct val="90000"/>
        </a:lnSpc>
        <a:spcBef>
          <a:spcPct val="0"/>
        </a:spcBef>
        <a:buNone/>
        <a:defRPr sz="2700" kern="1200">
          <a:solidFill>
            <a:srgbClr val="005DA6"/>
          </a:solidFill>
          <a:latin typeface="+mn-lt"/>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rgbClr val="005DA6"/>
        </a:buClr>
        <a:buFont typeface="Arial" panose="020B0604020202020204" pitchFamily="34" charset="0"/>
        <a:buChar char="•"/>
        <a:defRPr sz="1800" b="0" kern="1200">
          <a:solidFill>
            <a:srgbClr val="005DA6"/>
          </a:solidFill>
          <a:latin typeface="+mn-lt"/>
          <a:ea typeface="+mn-ea"/>
          <a:cs typeface="Arial" panose="020B0604020202020204" pitchFamily="34" charset="0"/>
        </a:defRPr>
      </a:lvl1pPr>
      <a:lvl2pPr marL="514350" indent="-171450" algn="l" defTabSz="685800" rtl="0" eaLnBrk="1" latinLnBrk="0" hangingPunct="1">
        <a:lnSpc>
          <a:spcPts val="1575"/>
        </a:lnSpc>
        <a:spcBef>
          <a:spcPts val="750"/>
        </a:spcBef>
        <a:buClr>
          <a:srgbClr val="005DA6"/>
        </a:buClr>
        <a:buFont typeface="Calibri" panose="020F0502020204030204" pitchFamily="34" charset="0"/>
        <a:buChar char="−"/>
        <a:defRPr sz="1350" kern="1200">
          <a:solidFill>
            <a:schemeClr val="tx1">
              <a:lumMod val="65000"/>
              <a:lumOff val="35000"/>
            </a:schemeClr>
          </a:solidFill>
          <a:latin typeface="+mn-lt"/>
          <a:ea typeface="+mn-ea"/>
          <a:cs typeface="Arial" panose="020B0604020202020204" pitchFamily="34" charset="0"/>
        </a:defRPr>
      </a:lvl2pPr>
      <a:lvl3pPr marL="857250" indent="-171450" algn="l" defTabSz="685800" rtl="0" eaLnBrk="1" latinLnBrk="0" hangingPunct="1">
        <a:lnSpc>
          <a:spcPts val="1575"/>
        </a:lnSpc>
        <a:spcBef>
          <a:spcPts val="375"/>
        </a:spcBef>
        <a:buClr>
          <a:srgbClr val="005DA6"/>
        </a:buClr>
        <a:buFont typeface="Arial" panose="020B0604020202020204" pitchFamily="34" charset="0"/>
        <a:buChar char="•"/>
        <a:defRPr sz="1350" kern="1200">
          <a:solidFill>
            <a:schemeClr val="tx1">
              <a:lumMod val="65000"/>
              <a:lumOff val="35000"/>
            </a:schemeClr>
          </a:solidFill>
          <a:latin typeface="+mn-lt"/>
          <a:ea typeface="+mn-ea"/>
          <a:cs typeface="Arial" panose="020B0604020202020204" pitchFamily="34" charset="0"/>
        </a:defRPr>
      </a:lvl3pPr>
      <a:lvl4pPr marL="1200150" indent="-171450" algn="l" defTabSz="685800" rtl="0" eaLnBrk="1" latinLnBrk="0" hangingPunct="1">
        <a:lnSpc>
          <a:spcPts val="1575"/>
        </a:lnSpc>
        <a:spcBef>
          <a:spcPts val="375"/>
        </a:spcBef>
        <a:buClr>
          <a:srgbClr val="005DA6"/>
        </a:buClr>
        <a:buFont typeface="Calibri" panose="020F0502020204030204" pitchFamily="34" charset="0"/>
        <a:buChar char="−"/>
        <a:defRPr sz="1200" kern="1200">
          <a:solidFill>
            <a:schemeClr val="tx1">
              <a:lumMod val="65000"/>
              <a:lumOff val="35000"/>
            </a:schemeClr>
          </a:solidFill>
          <a:latin typeface="+mn-lt"/>
          <a:ea typeface="+mn-ea"/>
          <a:cs typeface="Arial" panose="020B0604020202020204" pitchFamily="34" charset="0"/>
        </a:defRPr>
      </a:lvl4pPr>
      <a:lvl5pPr marL="1543050" indent="-171450" algn="l" defTabSz="685800" rtl="0" eaLnBrk="1" latinLnBrk="0" hangingPunct="1">
        <a:lnSpc>
          <a:spcPts val="1575"/>
        </a:lnSpc>
        <a:spcBef>
          <a:spcPts val="375"/>
        </a:spcBef>
        <a:buClr>
          <a:srgbClr val="005DA6"/>
        </a:buClr>
        <a:buFont typeface="Calibri" panose="020F0502020204030204" pitchFamily="34" charset="0"/>
        <a:buChar char="»"/>
        <a:defRPr sz="1200" kern="1200">
          <a:solidFill>
            <a:schemeClr val="tx1">
              <a:lumMod val="65000"/>
              <a:lumOff val="35000"/>
            </a:schemeClr>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008">
          <p15:clr>
            <a:srgbClr val="F26B43"/>
          </p15:clr>
        </p15:guide>
        <p15:guide id="2" orient="horz" pos="552">
          <p15:clr>
            <a:srgbClr val="F26B43"/>
          </p15:clr>
        </p15:guide>
        <p15:guide id="3" orient="horz" pos="936">
          <p15:clr>
            <a:srgbClr val="F26B43"/>
          </p15:clr>
        </p15:guide>
        <p15:guide id="4" orient="horz" pos="216">
          <p15:clr>
            <a:srgbClr val="F26B43"/>
          </p15:clr>
        </p15:guide>
        <p15:guide id="5" pos="6912">
          <p15:clr>
            <a:srgbClr val="F26B43"/>
          </p15:clr>
        </p15:guide>
        <p15:guide id="6" pos="1080">
          <p15:clr>
            <a:srgbClr val="F26B43"/>
          </p15:clr>
        </p15:guide>
        <p15:guide id="7" orient="horz" pos="7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hyperlink" Target="https://www.seattleu.edu/university-budget-office/axiom-budget-software/" TargetMode="External"/><Relationship Id="rId2" Type="http://schemas.openxmlformats.org/officeDocument/2006/relationships/hyperlink" Target="https://www.seattleu.edu/mysu/" TargetMode="Externa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hyperlink" Target="mailto:ubo@seattleu.edu" TargetMode="External"/><Relationship Id="rId2" Type="http://schemas.openxmlformats.org/officeDocument/2006/relationships/hyperlink" Target="https://www.seattleu.edu/university-budget-office/" TargetMode="External"/><Relationship Id="rId1" Type="http://schemas.openxmlformats.org/officeDocument/2006/relationships/slideLayout" Target="../slideLayouts/slideLayout6.xml"/><Relationship Id="rId5" Type="http://schemas.openxmlformats.org/officeDocument/2006/relationships/hyperlink" Target="mailto:nconte@seattleu.edu" TargetMode="External"/><Relationship Id="rId4" Type="http://schemas.openxmlformats.org/officeDocument/2006/relationships/hyperlink" Target="mailto:hanadab@seattleu.ed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seattleu.edu/its/collab/virtual-desktop/" TargetMode="External"/><Relationship Id="rId2" Type="http://schemas.openxmlformats.org/officeDocument/2006/relationships/hyperlink" Target="https://www.seattleu.edu/university-budget-office/axiom-budget-software/"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90365" y="1678920"/>
            <a:ext cx="2582096" cy="2183506"/>
          </a:xfrm>
        </p:spPr>
        <p:txBody>
          <a:bodyPr/>
          <a:lstStyle/>
          <a:p>
            <a:r>
              <a:rPr lang="en-US" dirty="0"/>
              <a:t>Axiom - </a:t>
            </a:r>
          </a:p>
          <a:p>
            <a:r>
              <a:rPr lang="en-US" dirty="0"/>
              <a:t>Labor Planning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843" y="775474"/>
            <a:ext cx="2211037" cy="548640"/>
          </a:xfrm>
          <a:prstGeom prst="rect">
            <a:avLst/>
          </a:prstGeom>
        </p:spPr>
      </p:pic>
      <p:sp>
        <p:nvSpPr>
          <p:cNvPr id="7" name="TextBox 6">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Tree>
    <p:extLst>
      <p:ext uri="{BB962C8B-B14F-4D97-AF65-F5344CB8AC3E}">
        <p14:creationId xmlns:p14="http://schemas.microsoft.com/office/powerpoint/2010/main" val="464083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457200" y="1123949"/>
            <a:ext cx="4643120" cy="2597109"/>
          </a:xfrm>
        </p:spPr>
        <p:txBody>
          <a:bodyPr>
            <a:noAutofit/>
          </a:bodyPr>
          <a:lstStyle/>
          <a:p>
            <a:r>
              <a:rPr lang="en-US" dirty="0"/>
              <a:t>Access and login to Axiom via the </a:t>
            </a:r>
            <a:r>
              <a:rPr lang="en-US" dirty="0">
                <a:hlinkClick r:id="rId2"/>
              </a:rPr>
              <a:t>MySU portal</a:t>
            </a:r>
            <a:endParaRPr lang="en-US" dirty="0"/>
          </a:p>
          <a:p>
            <a:r>
              <a:rPr lang="en-US" dirty="0"/>
              <a:t>Click the </a:t>
            </a:r>
            <a:r>
              <a:rPr lang="en-US" dirty="0" err="1"/>
              <a:t>Syntellis</a:t>
            </a:r>
            <a:r>
              <a:rPr lang="en-US" dirty="0"/>
              <a:t> logo in the upper right corner of the homepage to open the product areas and launch menu options</a:t>
            </a:r>
          </a:p>
          <a:p>
            <a:r>
              <a:rPr lang="en-US" dirty="0"/>
              <a:t>Select ‘Windows Client’ in the launch menu</a:t>
            </a:r>
          </a:p>
          <a:p>
            <a:endParaRPr lang="en-US" dirty="0"/>
          </a:p>
        </p:txBody>
      </p:sp>
      <p:sp>
        <p:nvSpPr>
          <p:cNvPr id="4" name="Title 3"/>
          <p:cNvSpPr>
            <a:spLocks noGrp="1"/>
          </p:cNvSpPr>
          <p:nvPr>
            <p:ph type="title"/>
          </p:nvPr>
        </p:nvSpPr>
        <p:spPr/>
        <p:txBody>
          <a:bodyPr/>
          <a:lstStyle/>
          <a:p>
            <a:r>
              <a:rPr lang="en-US" dirty="0"/>
              <a:t>Launching the Windows Client </a:t>
            </a:r>
          </a:p>
        </p:txBody>
      </p:sp>
      <p:sp>
        <p:nvSpPr>
          <p:cNvPr id="3" name="TextBox 2">
            <a:extLst>
              <a:ext uri="{FF2B5EF4-FFF2-40B4-BE49-F238E27FC236}">
                <a16:creationId xmlns:a16="http://schemas.microsoft.com/office/drawing/2014/main" id="{D96031A4-5EC5-4B4B-B2E7-B3E94AA105AB}"/>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10</a:t>
            </a:r>
            <a:endParaRPr lang="en-US" dirty="0">
              <a:solidFill>
                <a:schemeClr val="bg2"/>
              </a:solidFill>
            </a:endParaRPr>
          </a:p>
        </p:txBody>
      </p:sp>
      <p:sp>
        <p:nvSpPr>
          <p:cNvPr id="13" name="TextBox 12">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10" name="Content Placeholder 1"/>
          <p:cNvSpPr txBox="1">
            <a:spLocks/>
          </p:cNvSpPr>
          <p:nvPr/>
        </p:nvSpPr>
        <p:spPr>
          <a:xfrm>
            <a:off x="457200" y="3757422"/>
            <a:ext cx="6939280" cy="862792"/>
          </a:xfrm>
          <a:prstGeom prst="rect">
            <a:avLst/>
          </a:prstGeom>
        </p:spPr>
        <p:txBody>
          <a:bodyPr>
            <a:noAutofit/>
          </a:bodyPr>
          <a:lstStyle>
            <a:lvl1pPr marL="342884" marR="0" indent="-342884" algn="l" defTabSz="914355" rtl="0" eaLnBrk="1" fontAlgn="auto" latinLnBrk="0" hangingPunct="1">
              <a:lnSpc>
                <a:spcPct val="100000"/>
              </a:lnSpc>
              <a:spcBef>
                <a:spcPct val="20000"/>
              </a:spcBef>
              <a:spcAft>
                <a:spcPts val="0"/>
              </a:spcAft>
              <a:buClr>
                <a:srgbClr val="005DA6"/>
              </a:buClr>
              <a:buSzTx/>
              <a:buFont typeface="Arial" panose="020B0604020202020204" pitchFamily="34" charset="0"/>
              <a:buChar char="•"/>
              <a:tabLst/>
              <a:defRPr sz="2000" kern="1200">
                <a:solidFill>
                  <a:schemeClr val="bg2">
                    <a:lumMod val="75000"/>
                    <a:lumOff val="25000"/>
                  </a:schemeClr>
                </a:solidFill>
                <a:latin typeface="+mn-lt"/>
                <a:ea typeface="+mn-ea"/>
                <a:cs typeface="+mn-cs"/>
              </a:defRPr>
            </a:lvl1pPr>
            <a:lvl2pPr marL="742913" marR="0" indent="-285736"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2000" kern="1200">
                <a:solidFill>
                  <a:schemeClr val="bg2">
                    <a:lumMod val="75000"/>
                    <a:lumOff val="25000"/>
                  </a:schemeClr>
                </a:solidFill>
                <a:latin typeface="+mn-lt"/>
                <a:ea typeface="+mn-ea"/>
                <a:cs typeface="+mn-cs"/>
              </a:defRPr>
            </a:lvl2pPr>
            <a:lvl3pPr marL="1142944" marR="0" indent="-228588" algn="l" defTabSz="914355" rtl="0" eaLnBrk="1" fontAlgn="auto" latinLnBrk="0" hangingPunct="1">
              <a:lnSpc>
                <a:spcPct val="100000"/>
              </a:lnSpc>
              <a:spcBef>
                <a:spcPct val="20000"/>
              </a:spcBef>
              <a:spcAft>
                <a:spcPts val="0"/>
              </a:spcAft>
              <a:buClr>
                <a:srgbClr val="005DA6"/>
              </a:buClr>
              <a:buSzTx/>
              <a:buFont typeface="Arial" panose="020B0604020202020204" pitchFamily="34" charset="0"/>
              <a:buChar char="•"/>
              <a:tabLst/>
              <a:defRPr sz="1800" kern="1200">
                <a:solidFill>
                  <a:schemeClr val="bg2">
                    <a:lumMod val="75000"/>
                    <a:lumOff val="25000"/>
                  </a:schemeClr>
                </a:solidFill>
                <a:latin typeface="+mn-lt"/>
                <a:ea typeface="+mn-ea"/>
                <a:cs typeface="+mn-cs"/>
              </a:defRPr>
            </a:lvl3pPr>
            <a:lvl4pPr marL="1600120" marR="0" indent="-228588"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1800" kern="1200">
                <a:solidFill>
                  <a:schemeClr val="bg2">
                    <a:lumMod val="75000"/>
                    <a:lumOff val="25000"/>
                  </a:schemeClr>
                </a:solidFill>
                <a:latin typeface="+mn-lt"/>
                <a:ea typeface="+mn-ea"/>
                <a:cs typeface="+mn-cs"/>
              </a:defRPr>
            </a:lvl4pPr>
            <a:lvl5pPr marL="2057297" marR="0" indent="-228588"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1600" kern="1200">
                <a:solidFill>
                  <a:schemeClr val="bg2">
                    <a:lumMod val="75000"/>
                    <a:lumOff val="25000"/>
                  </a:schemeClr>
                </a:solidFill>
                <a:latin typeface="+mn-lt"/>
                <a:ea typeface="+mn-ea"/>
                <a:cs typeface="+mn-cs"/>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884" lvl="1" indent="-342884">
              <a:buFont typeface="Arial" panose="020B0604020202020204" pitchFamily="34" charset="0"/>
              <a:buChar char="•"/>
            </a:pPr>
            <a:r>
              <a:rPr lang="en-US" dirty="0"/>
              <a:t>Refer to the ‘Axiom Orientation and Navigation’ slide deck available on the </a:t>
            </a:r>
            <a:r>
              <a:rPr lang="en-US" dirty="0">
                <a:hlinkClick r:id="rId3"/>
              </a:rPr>
              <a:t>UBO website</a:t>
            </a:r>
            <a:r>
              <a:rPr lang="en-US" dirty="0"/>
              <a:t> for more information</a:t>
            </a:r>
          </a:p>
          <a:p>
            <a:endParaRPr lang="en-US" dirty="0"/>
          </a:p>
        </p:txBody>
      </p:sp>
      <p:pic>
        <p:nvPicPr>
          <p:cNvPr id="12" name="Picture 11">
            <a:extLst>
              <a:ext uri="{FF2B5EF4-FFF2-40B4-BE49-F238E27FC236}">
                <a16:creationId xmlns:a16="http://schemas.microsoft.com/office/drawing/2014/main" id="{C3A3EEEE-F6FF-1C27-7E01-6F57AA2F0AF3}"/>
              </a:ext>
            </a:extLst>
          </p:cNvPr>
          <p:cNvPicPr>
            <a:picLocks noChangeAspect="1"/>
          </p:cNvPicPr>
          <p:nvPr/>
        </p:nvPicPr>
        <p:blipFill>
          <a:blip r:embed="rId4"/>
          <a:stretch>
            <a:fillRect/>
          </a:stretch>
        </p:blipFill>
        <p:spPr>
          <a:xfrm>
            <a:off x="5272893" y="855514"/>
            <a:ext cx="2467537" cy="2896257"/>
          </a:xfrm>
          <a:prstGeom prst="rect">
            <a:avLst/>
          </a:prstGeom>
        </p:spPr>
      </p:pic>
      <p:sp>
        <p:nvSpPr>
          <p:cNvPr id="16" name="Arrow: Left 15">
            <a:extLst>
              <a:ext uri="{FF2B5EF4-FFF2-40B4-BE49-F238E27FC236}">
                <a16:creationId xmlns:a16="http://schemas.microsoft.com/office/drawing/2014/main" id="{CABA04B0-BD78-9D8E-232F-F11B17AE3112}"/>
              </a:ext>
            </a:extLst>
          </p:cNvPr>
          <p:cNvSpPr/>
          <p:nvPr/>
        </p:nvSpPr>
        <p:spPr>
          <a:xfrm>
            <a:off x="7817122" y="922194"/>
            <a:ext cx="800100" cy="201755"/>
          </a:xfrm>
          <a:prstGeom prst="leftArrow">
            <a:avLst/>
          </a:prstGeom>
          <a:solidFill>
            <a:srgbClr val="FF00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Arrow: Left 17">
            <a:extLst>
              <a:ext uri="{FF2B5EF4-FFF2-40B4-BE49-F238E27FC236}">
                <a16:creationId xmlns:a16="http://schemas.microsoft.com/office/drawing/2014/main" id="{3EB04B5C-5D03-0D61-E482-93247869218F}"/>
              </a:ext>
            </a:extLst>
          </p:cNvPr>
          <p:cNvSpPr/>
          <p:nvPr/>
        </p:nvSpPr>
        <p:spPr>
          <a:xfrm>
            <a:off x="7817122" y="2517033"/>
            <a:ext cx="800100" cy="201755"/>
          </a:xfrm>
          <a:prstGeom prst="leftArrow">
            <a:avLst/>
          </a:prstGeom>
          <a:solidFill>
            <a:srgbClr val="FF00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91616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lstStyle/>
          <a:p>
            <a:r>
              <a:rPr lang="en-US" dirty="0"/>
              <a:t>Windows Client</a:t>
            </a:r>
          </a:p>
        </p:txBody>
      </p:sp>
      <p:cxnSp>
        <p:nvCxnSpPr>
          <p:cNvPr id="15" name="Straight Arrow Connector 14">
            <a:extLst>
              <a:ext uri="{FF2B5EF4-FFF2-40B4-BE49-F238E27FC236}">
                <a16:creationId xmlns:a16="http://schemas.microsoft.com/office/drawing/2014/main" id="{3E7F0ED3-0B94-4D7D-AFA4-14B3B35D17E2}"/>
              </a:ext>
            </a:extLst>
          </p:cNvPr>
          <p:cNvCxnSpPr/>
          <p:nvPr/>
        </p:nvCxnSpPr>
        <p:spPr>
          <a:xfrm>
            <a:off x="2257964" y="2241483"/>
            <a:ext cx="1059394" cy="306497"/>
          </a:xfrm>
          <a:prstGeom prst="straightConnector1">
            <a:avLst/>
          </a:prstGeom>
          <a:ln w="12700" cmpd="sng">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450EB6D4-586C-44F9-962E-968B948FB1DB}"/>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11</a:t>
            </a:r>
            <a:endParaRPr lang="en-US" dirty="0">
              <a:solidFill>
                <a:schemeClr val="bg2"/>
              </a:solidFill>
            </a:endParaRPr>
          </a:p>
        </p:txBody>
      </p:sp>
      <p:sp>
        <p:nvSpPr>
          <p:cNvPr id="12" name="TextBox 11">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17" name="Content Placeholder 1"/>
          <p:cNvSpPr>
            <a:spLocks noGrp="1"/>
          </p:cNvSpPr>
          <p:nvPr>
            <p:ph idx="10"/>
          </p:nvPr>
        </p:nvSpPr>
        <p:spPr>
          <a:xfrm>
            <a:off x="3722451" y="1123950"/>
            <a:ext cx="4823901" cy="679596"/>
          </a:xfrm>
        </p:spPr>
        <p:txBody>
          <a:bodyPr>
            <a:noAutofit/>
          </a:bodyPr>
          <a:lstStyle/>
          <a:p>
            <a:pPr>
              <a:spcAft>
                <a:spcPts val="600"/>
              </a:spcAft>
            </a:pPr>
            <a:r>
              <a:rPr lang="en-US" dirty="0"/>
              <a:t>The Windows Client will open in a new window once the launch is complete</a:t>
            </a:r>
          </a:p>
        </p:txBody>
      </p:sp>
      <p:cxnSp>
        <p:nvCxnSpPr>
          <p:cNvPr id="18" name="Straight Arrow Connector 17">
            <a:extLst>
              <a:ext uri="{FF2B5EF4-FFF2-40B4-BE49-F238E27FC236}">
                <a16:creationId xmlns:a16="http://schemas.microsoft.com/office/drawing/2014/main" id="{A2ABA078-BB3A-4DA4-8C41-91DFAF44C5A9}"/>
              </a:ext>
            </a:extLst>
          </p:cNvPr>
          <p:cNvCxnSpPr/>
          <p:nvPr/>
        </p:nvCxnSpPr>
        <p:spPr>
          <a:xfrm>
            <a:off x="1835285" y="2893714"/>
            <a:ext cx="1236565" cy="516536"/>
          </a:xfrm>
          <a:prstGeom prst="straightConnector1">
            <a:avLst/>
          </a:prstGeom>
          <a:ln w="19050" cmpd="sng">
            <a:solidFill>
              <a:schemeClr val="bg2">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A2ABA078-BB3A-4DA4-8C41-91DFAF44C5A9}"/>
              </a:ext>
            </a:extLst>
          </p:cNvPr>
          <p:cNvCxnSpPr/>
          <p:nvPr/>
        </p:nvCxnSpPr>
        <p:spPr>
          <a:xfrm>
            <a:off x="3544894" y="1603546"/>
            <a:ext cx="709336" cy="316537"/>
          </a:xfrm>
          <a:prstGeom prst="straightConnector1">
            <a:avLst/>
          </a:prstGeom>
          <a:ln w="19050" cmpd="sng">
            <a:solidFill>
              <a:schemeClr val="bg2">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57201" y="3988340"/>
            <a:ext cx="2182238" cy="738664"/>
          </a:xfrm>
          <a:prstGeom prst="rect">
            <a:avLst/>
          </a:prstGeom>
          <a:noFill/>
          <a:ln w="25400">
            <a:solidFill>
              <a:srgbClr val="C00000"/>
            </a:solidFill>
          </a:ln>
        </p:spPr>
        <p:txBody>
          <a:bodyPr wrap="square" rtlCol="0">
            <a:spAutoFit/>
          </a:bodyPr>
          <a:lstStyle/>
          <a:p>
            <a:r>
              <a:rPr lang="en-US" sz="1400" dirty="0">
                <a:solidFill>
                  <a:schemeClr val="bg2"/>
                </a:solidFill>
              </a:rPr>
              <a:t>The Axiom Windows Client icon in the your computer’s task bar</a:t>
            </a:r>
          </a:p>
        </p:txBody>
      </p:sp>
      <p:cxnSp>
        <p:nvCxnSpPr>
          <p:cNvPr id="21" name="Straight Arrow Connector 20">
            <a:extLst>
              <a:ext uri="{FF2B5EF4-FFF2-40B4-BE49-F238E27FC236}">
                <a16:creationId xmlns:a16="http://schemas.microsoft.com/office/drawing/2014/main" id="{A2ABA078-BB3A-4DA4-8C41-91DFAF44C5A9}"/>
              </a:ext>
            </a:extLst>
          </p:cNvPr>
          <p:cNvCxnSpPr>
            <a:stCxn id="20" idx="0"/>
          </p:cNvCxnSpPr>
          <p:nvPr/>
        </p:nvCxnSpPr>
        <p:spPr>
          <a:xfrm flipV="1">
            <a:off x="1548320" y="3773396"/>
            <a:ext cx="213" cy="214944"/>
          </a:xfrm>
          <a:prstGeom prst="straightConnector1">
            <a:avLst/>
          </a:prstGeom>
          <a:ln w="19050" cmpd="sng">
            <a:solidFill>
              <a:schemeClr val="bg2">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830111" y="2639438"/>
            <a:ext cx="356680" cy="369332"/>
          </a:xfrm>
          <a:prstGeom prst="rect">
            <a:avLst/>
          </a:prstGeom>
          <a:solidFill>
            <a:schemeClr val="bg1"/>
          </a:solidFill>
        </p:spPr>
        <p:txBody>
          <a:bodyPr wrap="square" rtlCol="0">
            <a:spAutoFit/>
          </a:bodyPr>
          <a:lstStyle/>
          <a:p>
            <a:r>
              <a:rPr lang="en-US" dirty="0"/>
              <a:t>  </a:t>
            </a:r>
          </a:p>
        </p:txBody>
      </p:sp>
      <p:pic>
        <p:nvPicPr>
          <p:cNvPr id="8" name="Picture 7" descr="Graphical user interface, text, application&#10;&#10;Description automatically generated">
            <a:extLst>
              <a:ext uri="{FF2B5EF4-FFF2-40B4-BE49-F238E27FC236}">
                <a16:creationId xmlns:a16="http://schemas.microsoft.com/office/drawing/2014/main" id="{3532BC51-8170-4F96-835A-3BA01349B4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7408" y="1959222"/>
            <a:ext cx="4893985" cy="2615380"/>
          </a:xfrm>
          <a:prstGeom prst="rect">
            <a:avLst/>
          </a:prstGeom>
          <a:ln w="19050">
            <a:solidFill>
              <a:srgbClr val="C00000"/>
            </a:solidFill>
          </a:ln>
        </p:spPr>
      </p:pic>
      <p:pic>
        <p:nvPicPr>
          <p:cNvPr id="11" name="Picture 10" descr="Graphical user interface, website&#10;&#10;Description automatically generated">
            <a:extLst>
              <a:ext uri="{FF2B5EF4-FFF2-40B4-BE49-F238E27FC236}">
                <a16:creationId xmlns:a16="http://schemas.microsoft.com/office/drawing/2014/main" id="{65F14C01-AB8B-435C-B3F1-DE84C10777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913" y="3439848"/>
            <a:ext cx="1000125" cy="371475"/>
          </a:xfrm>
          <a:prstGeom prst="rect">
            <a:avLst/>
          </a:prstGeom>
        </p:spPr>
      </p:pic>
      <p:pic>
        <p:nvPicPr>
          <p:cNvPr id="5" name="Picture 4">
            <a:extLst>
              <a:ext uri="{FF2B5EF4-FFF2-40B4-BE49-F238E27FC236}">
                <a16:creationId xmlns:a16="http://schemas.microsoft.com/office/drawing/2014/main" id="{411D2FA4-CBE9-DAC7-43DA-9C696034D382}"/>
              </a:ext>
            </a:extLst>
          </p:cNvPr>
          <p:cNvPicPr>
            <a:picLocks noChangeAspect="1"/>
          </p:cNvPicPr>
          <p:nvPr/>
        </p:nvPicPr>
        <p:blipFill>
          <a:blip r:embed="rId5"/>
          <a:stretch>
            <a:fillRect/>
          </a:stretch>
        </p:blipFill>
        <p:spPr>
          <a:xfrm>
            <a:off x="116624" y="1285834"/>
            <a:ext cx="2141340" cy="1415350"/>
          </a:xfrm>
          <a:prstGeom prst="rect">
            <a:avLst/>
          </a:prstGeom>
        </p:spPr>
      </p:pic>
    </p:spTree>
    <p:extLst>
      <p:ext uri="{BB962C8B-B14F-4D97-AF65-F5344CB8AC3E}">
        <p14:creationId xmlns:p14="http://schemas.microsoft.com/office/powerpoint/2010/main" val="519419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3. How Do I Open My Labor Planning Plan File?</a:t>
            </a:r>
          </a:p>
        </p:txBody>
      </p:sp>
      <p:sp>
        <p:nvSpPr>
          <p:cNvPr id="3" name="TextBox 2">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4" name="TextBox 3">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12</a:t>
            </a:r>
            <a:endParaRPr lang="en-US" dirty="0">
              <a:solidFill>
                <a:schemeClr val="bg2"/>
              </a:solidFill>
            </a:endParaRPr>
          </a:p>
        </p:txBody>
      </p:sp>
    </p:spTree>
    <p:extLst>
      <p:ext uri="{BB962C8B-B14F-4D97-AF65-F5344CB8AC3E}">
        <p14:creationId xmlns:p14="http://schemas.microsoft.com/office/powerpoint/2010/main" val="3091556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24486" y="1123950"/>
            <a:ext cx="2828261" cy="885292"/>
          </a:xfrm>
          <a:prstGeom prst="rect">
            <a:avLst/>
          </a:prstGeom>
          <a:solidFill>
            <a:srgbClr val="00CC99">
              <a:alpha val="43137"/>
            </a:srgbClr>
          </a:solidFill>
        </p:spPr>
        <p:txBody>
          <a:bodyPr wrap="square" rtlCol="0">
            <a:spAutoFit/>
          </a:bodyPr>
          <a:lstStyle/>
          <a:p>
            <a:endParaRPr lang="en-US" dirty="0"/>
          </a:p>
        </p:txBody>
      </p:sp>
      <p:sp>
        <p:nvSpPr>
          <p:cNvPr id="2" name="Content Placeholder 1"/>
          <p:cNvSpPr>
            <a:spLocks noGrp="1"/>
          </p:cNvSpPr>
          <p:nvPr>
            <p:ph idx="10"/>
          </p:nvPr>
        </p:nvSpPr>
        <p:spPr>
          <a:xfrm>
            <a:off x="457200" y="1123950"/>
            <a:ext cx="2806995" cy="1172683"/>
          </a:xfrm>
        </p:spPr>
        <p:txBody>
          <a:bodyPr anchor="t">
            <a:normAutofit/>
          </a:bodyPr>
          <a:lstStyle/>
          <a:p>
            <a:pPr marL="342265" indent="-342265"/>
            <a:r>
              <a:rPr lang="en-US" sz="1600" dirty="0"/>
              <a:t>Axiom Identifiers (1)</a:t>
            </a:r>
          </a:p>
          <a:p>
            <a:pPr marL="342265" indent="-342265"/>
            <a:r>
              <a:rPr lang="en-US" sz="1600" dirty="0"/>
              <a:t>Announcements (2)</a:t>
            </a:r>
            <a:endParaRPr lang="en-US" sz="1600" dirty="0">
              <a:cs typeface="Calibri"/>
            </a:endParaRPr>
          </a:p>
          <a:p>
            <a:pPr marL="342265" indent="-342265"/>
            <a:r>
              <a:rPr lang="en-US" sz="1600" dirty="0">
                <a:cs typeface="Calibri"/>
              </a:rPr>
              <a:t>Quick links (3)</a:t>
            </a:r>
            <a:endParaRPr lang="en-US" sz="1600" dirty="0"/>
          </a:p>
        </p:txBody>
      </p:sp>
      <p:sp>
        <p:nvSpPr>
          <p:cNvPr id="4" name="Title 3"/>
          <p:cNvSpPr>
            <a:spLocks noGrp="1"/>
          </p:cNvSpPr>
          <p:nvPr>
            <p:ph type="title"/>
          </p:nvPr>
        </p:nvSpPr>
        <p:spPr>
          <a:xfrm>
            <a:off x="457200" y="438150"/>
            <a:ext cx="8229600" cy="381000"/>
          </a:xfrm>
        </p:spPr>
        <p:txBody>
          <a:bodyPr anchor="t"/>
          <a:lstStyle/>
          <a:p>
            <a:r>
              <a:rPr lang="en-US" dirty="0"/>
              <a:t>Landing Page – Windows Client</a:t>
            </a:r>
          </a:p>
        </p:txBody>
      </p:sp>
      <p:sp>
        <p:nvSpPr>
          <p:cNvPr id="7" name="TextBox 6">
            <a:extLst>
              <a:ext uri="{FF2B5EF4-FFF2-40B4-BE49-F238E27FC236}">
                <a16:creationId xmlns:a16="http://schemas.microsoft.com/office/drawing/2014/main" id="{EE6A1BFE-D3BC-43C5-B58B-3B23AA34DE42}"/>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13</a:t>
            </a:r>
            <a:endParaRPr lang="en-US" dirty="0">
              <a:solidFill>
                <a:schemeClr val="bg2"/>
              </a:solidFill>
            </a:endParaRPr>
          </a:p>
        </p:txBody>
      </p:sp>
      <p:sp>
        <p:nvSpPr>
          <p:cNvPr id="8" name="TextBox 7">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12" name="Content Placeholder 1"/>
          <p:cNvSpPr txBox="1">
            <a:spLocks/>
          </p:cNvSpPr>
          <p:nvPr/>
        </p:nvSpPr>
        <p:spPr>
          <a:xfrm>
            <a:off x="3369283" y="1116753"/>
            <a:ext cx="2998011" cy="1364763"/>
          </a:xfrm>
          <a:prstGeom prst="rect">
            <a:avLst/>
          </a:prstGeom>
        </p:spPr>
        <p:txBody>
          <a:bodyPr anchor="t">
            <a:normAutofit/>
          </a:bodyPr>
          <a:lstStyle>
            <a:lvl1pPr marL="342884" marR="0" indent="-342884" algn="l" defTabSz="914355" rtl="0" eaLnBrk="1" fontAlgn="auto" latinLnBrk="0" hangingPunct="1">
              <a:lnSpc>
                <a:spcPct val="100000"/>
              </a:lnSpc>
              <a:spcBef>
                <a:spcPct val="20000"/>
              </a:spcBef>
              <a:spcAft>
                <a:spcPts val="0"/>
              </a:spcAft>
              <a:buClr>
                <a:srgbClr val="005DA6"/>
              </a:buClr>
              <a:buSzTx/>
              <a:buFont typeface="Arial" panose="020B0604020202020204" pitchFamily="34" charset="0"/>
              <a:buChar char="•"/>
              <a:tabLst/>
              <a:defRPr sz="2000" kern="1200">
                <a:solidFill>
                  <a:schemeClr val="bg2">
                    <a:lumMod val="75000"/>
                    <a:lumOff val="25000"/>
                  </a:schemeClr>
                </a:solidFill>
                <a:latin typeface="+mn-lt"/>
                <a:ea typeface="+mn-ea"/>
                <a:cs typeface="+mn-cs"/>
              </a:defRPr>
            </a:lvl1pPr>
            <a:lvl2pPr marL="742913" marR="0" indent="-285736"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2000" kern="1200">
                <a:solidFill>
                  <a:schemeClr val="bg2">
                    <a:lumMod val="75000"/>
                    <a:lumOff val="25000"/>
                  </a:schemeClr>
                </a:solidFill>
                <a:latin typeface="+mn-lt"/>
                <a:ea typeface="+mn-ea"/>
                <a:cs typeface="+mn-cs"/>
              </a:defRPr>
            </a:lvl2pPr>
            <a:lvl3pPr marL="1142944" marR="0" indent="-228588" algn="l" defTabSz="914355" rtl="0" eaLnBrk="1" fontAlgn="auto" latinLnBrk="0" hangingPunct="1">
              <a:lnSpc>
                <a:spcPct val="100000"/>
              </a:lnSpc>
              <a:spcBef>
                <a:spcPct val="20000"/>
              </a:spcBef>
              <a:spcAft>
                <a:spcPts val="0"/>
              </a:spcAft>
              <a:buClr>
                <a:srgbClr val="005DA6"/>
              </a:buClr>
              <a:buSzTx/>
              <a:buFont typeface="Arial" panose="020B0604020202020204" pitchFamily="34" charset="0"/>
              <a:buChar char="•"/>
              <a:tabLst/>
              <a:defRPr sz="1800" kern="1200">
                <a:solidFill>
                  <a:schemeClr val="bg2">
                    <a:lumMod val="75000"/>
                    <a:lumOff val="25000"/>
                  </a:schemeClr>
                </a:solidFill>
                <a:latin typeface="+mn-lt"/>
                <a:ea typeface="+mn-ea"/>
                <a:cs typeface="+mn-cs"/>
              </a:defRPr>
            </a:lvl3pPr>
            <a:lvl4pPr marL="1600120" marR="0" indent="-228588"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1800" kern="1200">
                <a:solidFill>
                  <a:schemeClr val="bg2">
                    <a:lumMod val="75000"/>
                    <a:lumOff val="25000"/>
                  </a:schemeClr>
                </a:solidFill>
                <a:latin typeface="+mn-lt"/>
                <a:ea typeface="+mn-ea"/>
                <a:cs typeface="+mn-cs"/>
              </a:defRPr>
            </a:lvl4pPr>
            <a:lvl5pPr marL="2057297" marR="0" indent="-228588"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1600" kern="1200">
                <a:solidFill>
                  <a:schemeClr val="bg2">
                    <a:lumMod val="75000"/>
                    <a:lumOff val="25000"/>
                  </a:schemeClr>
                </a:solidFill>
                <a:latin typeface="+mn-lt"/>
                <a:ea typeface="+mn-ea"/>
                <a:cs typeface="+mn-cs"/>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265" indent="-342265"/>
            <a:r>
              <a:rPr lang="en-US" sz="1600" dirty="0">
                <a:cs typeface="Calibri"/>
              </a:rPr>
              <a:t>Reports (4)</a:t>
            </a:r>
          </a:p>
          <a:p>
            <a:pPr marL="342265" indent="-342265"/>
            <a:r>
              <a:rPr lang="en-US" sz="1600" dirty="0">
                <a:cs typeface="Calibri"/>
              </a:rPr>
              <a:t>Process Summaries (5)</a:t>
            </a:r>
          </a:p>
          <a:p>
            <a:pPr marL="342265" indent="-342265"/>
            <a:r>
              <a:rPr lang="en-US" sz="1600" dirty="0">
                <a:cs typeface="Calibri"/>
              </a:rPr>
              <a:t>Axiom Assistant (6)</a:t>
            </a:r>
          </a:p>
        </p:txBody>
      </p:sp>
      <p:sp>
        <p:nvSpPr>
          <p:cNvPr id="13" name="Content Placeholder 1"/>
          <p:cNvSpPr txBox="1">
            <a:spLocks/>
          </p:cNvSpPr>
          <p:nvPr/>
        </p:nvSpPr>
        <p:spPr>
          <a:xfrm>
            <a:off x="6024486" y="1123950"/>
            <a:ext cx="2998011" cy="1214093"/>
          </a:xfrm>
          <a:prstGeom prst="rect">
            <a:avLst/>
          </a:prstGeom>
        </p:spPr>
        <p:txBody>
          <a:bodyPr anchor="t">
            <a:normAutofit/>
          </a:bodyPr>
          <a:lstStyle>
            <a:lvl1pPr marL="342884" marR="0" indent="-342884" algn="l" defTabSz="914355" rtl="0" eaLnBrk="1" fontAlgn="auto" latinLnBrk="0" hangingPunct="1">
              <a:lnSpc>
                <a:spcPct val="100000"/>
              </a:lnSpc>
              <a:spcBef>
                <a:spcPct val="20000"/>
              </a:spcBef>
              <a:spcAft>
                <a:spcPts val="0"/>
              </a:spcAft>
              <a:buClr>
                <a:srgbClr val="005DA6"/>
              </a:buClr>
              <a:buSzTx/>
              <a:buFont typeface="Arial" panose="020B0604020202020204" pitchFamily="34" charset="0"/>
              <a:buChar char="•"/>
              <a:tabLst/>
              <a:defRPr sz="2000" kern="1200">
                <a:solidFill>
                  <a:schemeClr val="bg2">
                    <a:lumMod val="75000"/>
                    <a:lumOff val="25000"/>
                  </a:schemeClr>
                </a:solidFill>
                <a:latin typeface="+mn-lt"/>
                <a:ea typeface="+mn-ea"/>
                <a:cs typeface="+mn-cs"/>
              </a:defRPr>
            </a:lvl1pPr>
            <a:lvl2pPr marL="742913" marR="0" indent="-285736"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2000" kern="1200">
                <a:solidFill>
                  <a:schemeClr val="bg2">
                    <a:lumMod val="75000"/>
                    <a:lumOff val="25000"/>
                  </a:schemeClr>
                </a:solidFill>
                <a:latin typeface="+mn-lt"/>
                <a:ea typeface="+mn-ea"/>
                <a:cs typeface="+mn-cs"/>
              </a:defRPr>
            </a:lvl2pPr>
            <a:lvl3pPr marL="1142944" marR="0" indent="-228588" algn="l" defTabSz="914355" rtl="0" eaLnBrk="1" fontAlgn="auto" latinLnBrk="0" hangingPunct="1">
              <a:lnSpc>
                <a:spcPct val="100000"/>
              </a:lnSpc>
              <a:spcBef>
                <a:spcPct val="20000"/>
              </a:spcBef>
              <a:spcAft>
                <a:spcPts val="0"/>
              </a:spcAft>
              <a:buClr>
                <a:srgbClr val="005DA6"/>
              </a:buClr>
              <a:buSzTx/>
              <a:buFont typeface="Arial" panose="020B0604020202020204" pitchFamily="34" charset="0"/>
              <a:buChar char="•"/>
              <a:tabLst/>
              <a:defRPr sz="1800" kern="1200">
                <a:solidFill>
                  <a:schemeClr val="bg2">
                    <a:lumMod val="75000"/>
                    <a:lumOff val="25000"/>
                  </a:schemeClr>
                </a:solidFill>
                <a:latin typeface="+mn-lt"/>
                <a:ea typeface="+mn-ea"/>
                <a:cs typeface="+mn-cs"/>
              </a:defRPr>
            </a:lvl3pPr>
            <a:lvl4pPr marL="1600120" marR="0" indent="-228588"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1800" kern="1200">
                <a:solidFill>
                  <a:schemeClr val="bg2">
                    <a:lumMod val="75000"/>
                    <a:lumOff val="25000"/>
                  </a:schemeClr>
                </a:solidFill>
                <a:latin typeface="+mn-lt"/>
                <a:ea typeface="+mn-ea"/>
                <a:cs typeface="+mn-cs"/>
              </a:defRPr>
            </a:lvl4pPr>
            <a:lvl5pPr marL="2057297" marR="0" indent="-228588"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1600" kern="1200">
                <a:solidFill>
                  <a:schemeClr val="bg2">
                    <a:lumMod val="75000"/>
                    <a:lumOff val="25000"/>
                  </a:schemeClr>
                </a:solidFill>
                <a:latin typeface="+mn-lt"/>
                <a:ea typeface="+mn-ea"/>
                <a:cs typeface="+mn-cs"/>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265" indent="-342265"/>
            <a:r>
              <a:rPr lang="en-US" sz="1600" dirty="0">
                <a:cs typeface="Calibri"/>
              </a:rPr>
              <a:t>File Groups (7)</a:t>
            </a:r>
          </a:p>
          <a:p>
            <a:pPr marL="342265" indent="-342265"/>
            <a:r>
              <a:rPr lang="en-US" sz="1600" dirty="0">
                <a:cs typeface="Calibri"/>
              </a:rPr>
              <a:t>Plan Files in File Groups (7)</a:t>
            </a:r>
          </a:p>
        </p:txBody>
      </p:sp>
      <p:sp>
        <p:nvSpPr>
          <p:cNvPr id="3" name="TextBox 2"/>
          <p:cNvSpPr txBox="1"/>
          <p:nvPr/>
        </p:nvSpPr>
        <p:spPr>
          <a:xfrm>
            <a:off x="5246450" y="2946846"/>
            <a:ext cx="259405" cy="369332"/>
          </a:xfrm>
          <a:prstGeom prst="rect">
            <a:avLst/>
          </a:prstGeom>
          <a:solidFill>
            <a:schemeClr val="bg1"/>
          </a:solidFill>
        </p:spPr>
        <p:txBody>
          <a:bodyPr wrap="square" rtlCol="0">
            <a:spAutoFit/>
          </a:bodyPr>
          <a:lstStyle/>
          <a:p>
            <a:endParaRPr lang="en-US" dirty="0"/>
          </a:p>
        </p:txBody>
      </p:sp>
      <p:pic>
        <p:nvPicPr>
          <p:cNvPr id="11" name="Picture 10" descr="Graphical user interface, text, application&#10;&#10;Description automatically generated">
            <a:extLst>
              <a:ext uri="{FF2B5EF4-FFF2-40B4-BE49-F238E27FC236}">
                <a16:creationId xmlns:a16="http://schemas.microsoft.com/office/drawing/2014/main" id="{AB3535AB-AEB7-4BC5-A51D-2611B3B33B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6406" y="2057850"/>
            <a:ext cx="6091186" cy="2763380"/>
          </a:xfrm>
          <a:prstGeom prst="rect">
            <a:avLst/>
          </a:prstGeom>
          <a:ln w="19050">
            <a:solidFill>
              <a:srgbClr val="FF0000"/>
            </a:solidFill>
          </a:ln>
        </p:spPr>
      </p:pic>
    </p:spTree>
    <p:extLst>
      <p:ext uri="{BB962C8B-B14F-4D97-AF65-F5344CB8AC3E}">
        <p14:creationId xmlns:p14="http://schemas.microsoft.com/office/powerpoint/2010/main" val="3621853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457200" y="988538"/>
            <a:ext cx="5575005" cy="3640612"/>
          </a:xfrm>
        </p:spPr>
        <p:txBody>
          <a:bodyPr anchor="t">
            <a:noAutofit/>
          </a:bodyPr>
          <a:lstStyle/>
          <a:p>
            <a:pPr marL="342265" indent="-342265"/>
            <a:r>
              <a:rPr lang="en-US" dirty="0">
                <a:cs typeface="Calibri"/>
              </a:rPr>
              <a:t>Notice the ‘Axiom Assistant’ to the left of Landing Page</a:t>
            </a:r>
          </a:p>
          <a:p>
            <a:pPr marL="742294" lvl="1" indent="-342265"/>
            <a:r>
              <a:rPr lang="en-US" sz="1800" dirty="0">
                <a:cs typeface="Calibri"/>
              </a:rPr>
              <a:t>The caret icon (&lt;) allows you to open and close the Axiom Assistant</a:t>
            </a:r>
          </a:p>
          <a:p>
            <a:pPr marL="342265" indent="-342265"/>
            <a:r>
              <a:rPr lang="en-US" dirty="0">
                <a:cs typeface="Calibri"/>
              </a:rPr>
              <a:t>The ‘Tab List’ offers various options.  The Explorer Tab includes:</a:t>
            </a:r>
          </a:p>
          <a:p>
            <a:pPr marL="742294" lvl="1" indent="-342265"/>
            <a:r>
              <a:rPr lang="en-US" sz="1800" dirty="0">
                <a:cs typeface="Calibri"/>
              </a:rPr>
              <a:t>My Files</a:t>
            </a:r>
          </a:p>
          <a:p>
            <a:pPr marL="742294" lvl="1" indent="-342265"/>
            <a:r>
              <a:rPr lang="en-US" sz="1800" dirty="0">
                <a:cs typeface="Calibri"/>
              </a:rPr>
              <a:t>File Groups</a:t>
            </a:r>
          </a:p>
          <a:p>
            <a:pPr marL="742294" lvl="1" indent="-342265"/>
            <a:r>
              <a:rPr lang="en-US" sz="1800" dirty="0">
                <a:cs typeface="Calibri"/>
              </a:rPr>
              <a:t>Libraries</a:t>
            </a:r>
          </a:p>
          <a:p>
            <a:pPr marL="342265" indent="-342265"/>
            <a:r>
              <a:rPr lang="en-US" sz="1800" dirty="0">
                <a:cs typeface="Calibri"/>
              </a:rPr>
              <a:t>Double-click on ‘Labor Planning 2021’ in the ‘File Groups’ section to open the most current Labor Planning Plan File</a:t>
            </a:r>
          </a:p>
          <a:p>
            <a:pPr marL="342265" indent="-342265"/>
            <a:endParaRPr lang="en-US" sz="1800" dirty="0">
              <a:cs typeface="Calibri"/>
            </a:endParaRPr>
          </a:p>
        </p:txBody>
      </p:sp>
      <p:sp>
        <p:nvSpPr>
          <p:cNvPr id="4" name="Title 3"/>
          <p:cNvSpPr>
            <a:spLocks noGrp="1"/>
          </p:cNvSpPr>
          <p:nvPr>
            <p:ph type="title"/>
          </p:nvPr>
        </p:nvSpPr>
        <p:spPr>
          <a:xfrm>
            <a:off x="457200" y="438150"/>
            <a:ext cx="8229600" cy="381000"/>
          </a:xfrm>
        </p:spPr>
        <p:txBody>
          <a:bodyPr anchor="t"/>
          <a:lstStyle/>
          <a:p>
            <a:r>
              <a:rPr lang="en-US" dirty="0"/>
              <a:t>Axiom Assistant</a:t>
            </a:r>
          </a:p>
        </p:txBody>
      </p:sp>
      <p:sp>
        <p:nvSpPr>
          <p:cNvPr id="9" name="TextBox 8">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10" name="TextBox 9">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14</a:t>
            </a:r>
            <a:endParaRPr lang="en-US" dirty="0">
              <a:solidFill>
                <a:schemeClr val="bg2"/>
              </a:solidFill>
            </a:endParaRPr>
          </a:p>
        </p:txBody>
      </p:sp>
      <p:cxnSp>
        <p:nvCxnSpPr>
          <p:cNvPr id="16" name="Straight Arrow Connector 15"/>
          <p:cNvCxnSpPr/>
          <p:nvPr/>
        </p:nvCxnSpPr>
        <p:spPr>
          <a:xfrm>
            <a:off x="5505827" y="1037827"/>
            <a:ext cx="1043840" cy="906881"/>
          </a:xfrm>
          <a:prstGeom prst="straightConnector1">
            <a:avLst/>
          </a:prstGeom>
          <a:ln w="19050" cmpd="sng">
            <a:solidFill>
              <a:schemeClr val="bg2">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3338623" y="2834120"/>
            <a:ext cx="3007230" cy="85088"/>
          </a:xfrm>
          <a:prstGeom prst="straightConnector1">
            <a:avLst/>
          </a:prstGeom>
          <a:ln w="19050" cmpd="sng">
            <a:solidFill>
              <a:schemeClr val="bg2">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5530573" y="4020727"/>
            <a:ext cx="1023953" cy="218713"/>
          </a:xfrm>
          <a:prstGeom prst="straightConnector1">
            <a:avLst/>
          </a:prstGeom>
          <a:ln w="19050" cmpd="sng">
            <a:solidFill>
              <a:schemeClr val="bg2">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pic>
        <p:nvPicPr>
          <p:cNvPr id="6" name="Picture 5" descr="Graphical user interface, application&#10;&#10;Description automatically generated">
            <a:extLst>
              <a:ext uri="{FF2B5EF4-FFF2-40B4-BE49-F238E27FC236}">
                <a16:creationId xmlns:a16="http://schemas.microsoft.com/office/drawing/2014/main" id="{D892E300-2F06-49A3-92C5-68269C3D3C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9667" y="768952"/>
            <a:ext cx="2449443" cy="3860198"/>
          </a:xfrm>
          <a:prstGeom prst="rect">
            <a:avLst/>
          </a:prstGeom>
          <a:ln w="19050">
            <a:solidFill>
              <a:srgbClr val="FF0000"/>
            </a:solidFill>
          </a:ln>
        </p:spPr>
      </p:pic>
    </p:spTree>
    <p:extLst>
      <p:ext uri="{BB962C8B-B14F-4D97-AF65-F5344CB8AC3E}">
        <p14:creationId xmlns:p14="http://schemas.microsoft.com/office/powerpoint/2010/main" val="2273608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806292" y="1071753"/>
            <a:ext cx="2566486" cy="3310048"/>
          </a:xfrm>
          <a:prstGeom prst="rect">
            <a:avLst/>
          </a:prstGeom>
          <a:ln w="25400">
            <a:solidFill>
              <a:srgbClr val="C00000"/>
            </a:solidFill>
          </a:ln>
        </p:spPr>
      </p:pic>
      <p:sp>
        <p:nvSpPr>
          <p:cNvPr id="6" name="Content Placeholder 5"/>
          <p:cNvSpPr>
            <a:spLocks noGrp="1"/>
          </p:cNvSpPr>
          <p:nvPr>
            <p:ph idx="10"/>
          </p:nvPr>
        </p:nvSpPr>
        <p:spPr>
          <a:xfrm>
            <a:off x="457199" y="1123950"/>
            <a:ext cx="5227977" cy="3505200"/>
          </a:xfrm>
        </p:spPr>
        <p:txBody>
          <a:bodyPr>
            <a:noAutofit/>
          </a:bodyPr>
          <a:lstStyle/>
          <a:p>
            <a:pPr>
              <a:spcAft>
                <a:spcPts val="600"/>
              </a:spcAft>
            </a:pPr>
            <a:r>
              <a:rPr lang="en-US" dirty="0"/>
              <a:t>A pop-up window will appear</a:t>
            </a:r>
          </a:p>
          <a:p>
            <a:pPr>
              <a:spcAft>
                <a:spcPts val="600"/>
              </a:spcAft>
            </a:pPr>
            <a:r>
              <a:rPr lang="en-US" dirty="0"/>
              <a:t>The number of School/College/Major Area (SCMA) units </a:t>
            </a:r>
            <a:r>
              <a:rPr lang="en-US" u="sng" dirty="0"/>
              <a:t>in your span of financial authority</a:t>
            </a:r>
            <a:r>
              <a:rPr lang="en-US" dirty="0"/>
              <a:t> will be shown</a:t>
            </a:r>
          </a:p>
          <a:p>
            <a:pPr>
              <a:spcAft>
                <a:spcPts val="600"/>
              </a:spcAft>
            </a:pPr>
            <a:r>
              <a:rPr lang="en-US" dirty="0"/>
              <a:t>Click the caret next to the ‘# items’ to open (</a:t>
            </a:r>
            <a:r>
              <a:rPr lang="en-US" dirty="0">
                <a:cs typeface="Arial" panose="020B0604020202020204" pitchFamily="34" charset="0"/>
              </a:rPr>
              <a:t>˅) or </a:t>
            </a:r>
            <a:r>
              <a:rPr lang="en-US" dirty="0"/>
              <a:t>close (</a:t>
            </a:r>
            <a:r>
              <a:rPr lang="en-US" dirty="0">
                <a:cs typeface="Arial" panose="020B0604020202020204" pitchFamily="34" charset="0"/>
              </a:rPr>
              <a:t>˄)</a:t>
            </a:r>
            <a:r>
              <a:rPr lang="en-US" dirty="0"/>
              <a:t> the dropdown</a:t>
            </a:r>
          </a:p>
          <a:p>
            <a:pPr>
              <a:spcAft>
                <a:spcPts val="600"/>
              </a:spcAft>
            </a:pPr>
            <a:r>
              <a:rPr lang="en-US" dirty="0"/>
              <a:t>SCMA codes and descriptions will appear </a:t>
            </a:r>
          </a:p>
          <a:p>
            <a:pPr>
              <a:spcAft>
                <a:spcPts val="600"/>
              </a:spcAft>
            </a:pPr>
            <a:r>
              <a:rPr lang="en-US" dirty="0"/>
              <a:t>Double-click on your selection to </a:t>
            </a:r>
            <a:br>
              <a:rPr lang="en-US" dirty="0"/>
            </a:br>
            <a:r>
              <a:rPr lang="en-US" dirty="0"/>
              <a:t>open the Plan File</a:t>
            </a:r>
          </a:p>
        </p:txBody>
      </p:sp>
      <p:sp>
        <p:nvSpPr>
          <p:cNvPr id="4" name="Title 3"/>
          <p:cNvSpPr>
            <a:spLocks noGrp="1"/>
          </p:cNvSpPr>
          <p:nvPr>
            <p:ph type="title"/>
          </p:nvPr>
        </p:nvSpPr>
        <p:spPr/>
        <p:txBody>
          <a:bodyPr/>
          <a:lstStyle/>
          <a:p>
            <a:r>
              <a:rPr lang="en-US" dirty="0"/>
              <a:t>Opening Your Labor Planning Plan File</a:t>
            </a:r>
          </a:p>
        </p:txBody>
      </p:sp>
      <p:sp>
        <p:nvSpPr>
          <p:cNvPr id="8" name="Rectangle 7">
            <a:extLst>
              <a:ext uri="{FF2B5EF4-FFF2-40B4-BE49-F238E27FC236}">
                <a16:creationId xmlns:a16="http://schemas.microsoft.com/office/drawing/2014/main" id="{617999B4-54FF-43F1-84E1-96C69EE67C48}"/>
              </a:ext>
            </a:extLst>
          </p:cNvPr>
          <p:cNvSpPr/>
          <p:nvPr/>
        </p:nvSpPr>
        <p:spPr>
          <a:xfrm>
            <a:off x="5899938" y="2338920"/>
            <a:ext cx="2209160" cy="1184001"/>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3E7F0ED3-0B94-4D7D-AFA4-14B3B35D17E2}"/>
              </a:ext>
            </a:extLst>
          </p:cNvPr>
          <p:cNvCxnSpPr/>
          <p:nvPr/>
        </p:nvCxnSpPr>
        <p:spPr>
          <a:xfrm flipV="1">
            <a:off x="7104871" y="3596781"/>
            <a:ext cx="1" cy="248594"/>
          </a:xfrm>
          <a:prstGeom prst="straightConnector1">
            <a:avLst/>
          </a:prstGeom>
          <a:ln w="19050" cmpd="sng">
            <a:solidFill>
              <a:schemeClr val="bg2">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444128" y="3951718"/>
            <a:ext cx="1290813" cy="307777"/>
          </a:xfrm>
          <a:prstGeom prst="rect">
            <a:avLst/>
          </a:prstGeom>
          <a:noFill/>
          <a:ln w="19050">
            <a:solidFill>
              <a:srgbClr val="C00000"/>
            </a:solidFill>
          </a:ln>
        </p:spPr>
        <p:txBody>
          <a:bodyPr wrap="square" rtlCol="0">
            <a:spAutoFit/>
          </a:bodyPr>
          <a:lstStyle/>
          <a:p>
            <a:pPr algn="ctr"/>
            <a:r>
              <a:rPr lang="en-US" sz="1400" dirty="0">
                <a:solidFill>
                  <a:schemeClr val="bg2"/>
                </a:solidFill>
              </a:rPr>
              <a:t>SCMA Units</a:t>
            </a:r>
          </a:p>
        </p:txBody>
      </p:sp>
      <p:sp>
        <p:nvSpPr>
          <p:cNvPr id="11" name="TextBox 10">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12" name="TextBox 11">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15</a:t>
            </a:r>
            <a:endParaRPr lang="en-US" dirty="0">
              <a:solidFill>
                <a:schemeClr val="bg2"/>
              </a:solidFill>
            </a:endParaRPr>
          </a:p>
        </p:txBody>
      </p:sp>
    </p:spTree>
    <p:extLst>
      <p:ext uri="{BB962C8B-B14F-4D97-AF65-F5344CB8AC3E}">
        <p14:creationId xmlns:p14="http://schemas.microsoft.com/office/powerpoint/2010/main" val="1403133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a:xfrm>
            <a:off x="457199" y="1123950"/>
            <a:ext cx="8091237" cy="1162050"/>
          </a:xfrm>
        </p:spPr>
        <p:txBody>
          <a:bodyPr>
            <a:normAutofit/>
          </a:bodyPr>
          <a:lstStyle/>
          <a:p>
            <a:pPr>
              <a:spcAft>
                <a:spcPts val="600"/>
              </a:spcAft>
            </a:pPr>
            <a:r>
              <a:rPr lang="en-US" dirty="0"/>
              <a:t>The Labor Planning Plan File will open as a new window in the Windows Client</a:t>
            </a:r>
          </a:p>
        </p:txBody>
      </p:sp>
      <p:sp>
        <p:nvSpPr>
          <p:cNvPr id="4" name="Title 3"/>
          <p:cNvSpPr>
            <a:spLocks noGrp="1"/>
          </p:cNvSpPr>
          <p:nvPr>
            <p:ph type="title"/>
          </p:nvPr>
        </p:nvSpPr>
        <p:spPr/>
        <p:txBody>
          <a:bodyPr/>
          <a:lstStyle/>
          <a:p>
            <a:r>
              <a:rPr lang="en-US" dirty="0"/>
              <a:t>Plan File Opens</a:t>
            </a:r>
          </a:p>
        </p:txBody>
      </p:sp>
      <p:sp>
        <p:nvSpPr>
          <p:cNvPr id="8" name="Content Placeholder 5"/>
          <p:cNvSpPr>
            <a:spLocks noGrp="1"/>
          </p:cNvSpPr>
          <p:nvPr>
            <p:ph idx="10"/>
          </p:nvPr>
        </p:nvSpPr>
        <p:spPr>
          <a:xfrm>
            <a:off x="457198" y="3926747"/>
            <a:ext cx="4898573" cy="765755"/>
          </a:xfrm>
        </p:spPr>
        <p:txBody>
          <a:bodyPr>
            <a:noAutofit/>
          </a:bodyPr>
          <a:lstStyle/>
          <a:p>
            <a:pPr>
              <a:spcAft>
                <a:spcPts val="600"/>
              </a:spcAft>
            </a:pPr>
            <a:r>
              <a:rPr lang="en-US" dirty="0"/>
              <a:t>The Plan File opens with three worksheets (look to the bottom of the screen):</a:t>
            </a:r>
          </a:p>
        </p:txBody>
      </p:sp>
      <p:sp>
        <p:nvSpPr>
          <p:cNvPr id="9" name="TextBox 8">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11" name="TextBox 10">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16</a:t>
            </a:r>
            <a:endParaRPr lang="en-US" dirty="0">
              <a:solidFill>
                <a:schemeClr val="bg2"/>
              </a:solidFill>
            </a:endParaRPr>
          </a:p>
        </p:txBody>
      </p:sp>
      <p:cxnSp>
        <p:nvCxnSpPr>
          <p:cNvPr id="13" name="Straight Arrow Connector 12"/>
          <p:cNvCxnSpPr/>
          <p:nvPr/>
        </p:nvCxnSpPr>
        <p:spPr>
          <a:xfrm>
            <a:off x="2842232" y="1557798"/>
            <a:ext cx="347330" cy="501366"/>
          </a:xfrm>
          <a:prstGeom prst="straightConnector1">
            <a:avLst/>
          </a:prstGeom>
          <a:ln w="19050" cmpd="sng">
            <a:solidFill>
              <a:schemeClr val="bg2">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tretch>
            <a:fillRect/>
          </a:stretch>
        </p:blipFill>
        <p:spPr>
          <a:xfrm>
            <a:off x="5522617" y="4105638"/>
            <a:ext cx="2847975" cy="361950"/>
          </a:xfrm>
          <a:prstGeom prst="rect">
            <a:avLst/>
          </a:prstGeom>
          <a:ln w="25400">
            <a:solidFill>
              <a:srgbClr val="C00000"/>
            </a:solidFill>
          </a:ln>
        </p:spPr>
      </p:pic>
      <p:pic>
        <p:nvPicPr>
          <p:cNvPr id="3" name="Picture 2" descr="Graphical user interface, application&#10;&#10;Description automatically generated">
            <a:extLst>
              <a:ext uri="{FF2B5EF4-FFF2-40B4-BE49-F238E27FC236}">
                <a16:creationId xmlns:a16="http://schemas.microsoft.com/office/drawing/2014/main" id="{4BAF89C6-86F9-4988-AC09-47732CDADB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672" y="2113281"/>
            <a:ext cx="7562850" cy="1657350"/>
          </a:xfrm>
          <a:prstGeom prst="rect">
            <a:avLst/>
          </a:prstGeom>
          <a:ln w="19050">
            <a:solidFill>
              <a:srgbClr val="C00000"/>
            </a:solidFill>
          </a:ln>
        </p:spPr>
      </p:pic>
    </p:spTree>
    <p:extLst>
      <p:ext uri="{BB962C8B-B14F-4D97-AF65-F5344CB8AC3E}">
        <p14:creationId xmlns:p14="http://schemas.microsoft.com/office/powerpoint/2010/main" val="2746164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666999" y="4246281"/>
            <a:ext cx="3810000" cy="333375"/>
          </a:xfrm>
          <a:prstGeom prst="rect">
            <a:avLst/>
          </a:prstGeom>
          <a:ln w="25400">
            <a:solidFill>
              <a:srgbClr val="C00000"/>
            </a:solidFill>
          </a:ln>
          <a:effectLst/>
        </p:spPr>
      </p:pic>
      <p:sp>
        <p:nvSpPr>
          <p:cNvPr id="6" name="Content Placeholder 5"/>
          <p:cNvSpPr>
            <a:spLocks noGrp="1"/>
          </p:cNvSpPr>
          <p:nvPr>
            <p:ph idx="10"/>
          </p:nvPr>
        </p:nvSpPr>
        <p:spPr>
          <a:xfrm>
            <a:off x="457199" y="1123949"/>
            <a:ext cx="8091237" cy="3255545"/>
          </a:xfrm>
        </p:spPr>
        <p:txBody>
          <a:bodyPr>
            <a:noAutofit/>
          </a:bodyPr>
          <a:lstStyle/>
          <a:p>
            <a:r>
              <a:rPr lang="en-US" dirty="0"/>
              <a:t>Note that all members of the SCMA’s span </a:t>
            </a:r>
            <a:br>
              <a:rPr lang="en-US" dirty="0"/>
            </a:br>
            <a:r>
              <a:rPr lang="en-US" dirty="0"/>
              <a:t>of financial oversight can open the Labor</a:t>
            </a:r>
            <a:br>
              <a:rPr lang="en-US" dirty="0"/>
            </a:br>
            <a:r>
              <a:rPr lang="en-US" dirty="0"/>
              <a:t> Planning Plan File, so you may occasionally</a:t>
            </a:r>
            <a:br>
              <a:rPr lang="en-US" dirty="0"/>
            </a:br>
            <a:r>
              <a:rPr lang="en-US" dirty="0"/>
              <a:t>get a “locked” error message</a:t>
            </a:r>
          </a:p>
          <a:p>
            <a:pPr lvl="1"/>
            <a:r>
              <a:rPr lang="en-US" sz="1800" dirty="0"/>
              <a:t>‘Open Read Only’ - you will not be able to </a:t>
            </a:r>
            <a:br>
              <a:rPr lang="en-US" sz="1800" dirty="0"/>
            </a:br>
            <a:r>
              <a:rPr lang="en-US" sz="1800" dirty="0"/>
              <a:t>save changes</a:t>
            </a:r>
          </a:p>
          <a:p>
            <a:pPr lvl="1">
              <a:spcAft>
                <a:spcPts val="600"/>
              </a:spcAft>
            </a:pPr>
            <a:r>
              <a:rPr lang="en-US" sz="1800" dirty="0"/>
              <a:t>‘Acquire Lock’ - you can save your changes,</a:t>
            </a:r>
            <a:br>
              <a:rPr lang="en-US" sz="1800" dirty="0"/>
            </a:br>
            <a:r>
              <a:rPr lang="en-US" sz="1800" dirty="0"/>
              <a:t>but the other person cannot</a:t>
            </a:r>
          </a:p>
          <a:p>
            <a:r>
              <a:rPr lang="en-US" dirty="0"/>
              <a:t>When you open a plan file as ‘Read Only’ the tab will be marked with an ‘(R/O)’</a:t>
            </a:r>
          </a:p>
        </p:txBody>
      </p:sp>
      <p:sp>
        <p:nvSpPr>
          <p:cNvPr id="4" name="Title 3"/>
          <p:cNvSpPr>
            <a:spLocks noGrp="1"/>
          </p:cNvSpPr>
          <p:nvPr>
            <p:ph type="title"/>
          </p:nvPr>
        </p:nvSpPr>
        <p:spPr/>
        <p:txBody>
          <a:bodyPr/>
          <a:lstStyle/>
          <a:p>
            <a:r>
              <a:rPr lang="en-US" dirty="0"/>
              <a:t>‘Open Read Only’</a:t>
            </a:r>
          </a:p>
        </p:txBody>
      </p:sp>
      <p:sp>
        <p:nvSpPr>
          <p:cNvPr id="9" name="Rectangle 8">
            <a:extLst>
              <a:ext uri="{FF2B5EF4-FFF2-40B4-BE49-F238E27FC236}">
                <a16:creationId xmlns:a16="http://schemas.microsoft.com/office/drawing/2014/main" id="{617999B4-54FF-43F1-84E1-96C69EE67C48}"/>
              </a:ext>
            </a:extLst>
          </p:cNvPr>
          <p:cNvSpPr/>
          <p:nvPr/>
        </p:nvSpPr>
        <p:spPr>
          <a:xfrm>
            <a:off x="5818818" y="4300903"/>
            <a:ext cx="366522" cy="224129"/>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3" name="Picture 2"/>
          <p:cNvPicPr>
            <a:picLocks noChangeAspect="1"/>
          </p:cNvPicPr>
          <p:nvPr/>
        </p:nvPicPr>
        <p:blipFill rotWithShape="1">
          <a:blip r:embed="rId4"/>
          <a:srcRect b="1604"/>
          <a:stretch/>
        </p:blipFill>
        <p:spPr>
          <a:xfrm>
            <a:off x="5711075" y="1219476"/>
            <a:ext cx="2893021" cy="1481471"/>
          </a:xfrm>
          <a:prstGeom prst="rect">
            <a:avLst/>
          </a:prstGeom>
          <a:ln w="25400">
            <a:solidFill>
              <a:srgbClr val="C00000"/>
            </a:solidFill>
          </a:ln>
          <a:effectLst/>
        </p:spPr>
      </p:pic>
      <p:sp>
        <p:nvSpPr>
          <p:cNvPr id="8" name="TextBox 7">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10" name="TextBox 9">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17</a:t>
            </a:r>
            <a:endParaRPr lang="en-US" dirty="0">
              <a:solidFill>
                <a:schemeClr val="bg2"/>
              </a:solidFill>
            </a:endParaRPr>
          </a:p>
        </p:txBody>
      </p:sp>
    </p:spTree>
    <p:extLst>
      <p:ext uri="{BB962C8B-B14F-4D97-AF65-F5344CB8AC3E}">
        <p14:creationId xmlns:p14="http://schemas.microsoft.com/office/powerpoint/2010/main" val="2634644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a:xfrm>
            <a:off x="457199" y="1123949"/>
            <a:ext cx="8091237" cy="3255545"/>
          </a:xfrm>
        </p:spPr>
        <p:txBody>
          <a:bodyPr>
            <a:noAutofit/>
          </a:bodyPr>
          <a:lstStyle/>
          <a:p>
            <a:r>
              <a:rPr lang="en-US" dirty="0"/>
              <a:t>If you ‘acquire lock’ from someone else, </a:t>
            </a:r>
            <a:r>
              <a:rPr lang="en-US" u="sng" dirty="0"/>
              <a:t>they are not notified</a:t>
            </a:r>
            <a:r>
              <a:rPr lang="en-US" dirty="0"/>
              <a:t> until they attempt to save their changes</a:t>
            </a:r>
          </a:p>
          <a:p>
            <a:pPr lvl="1"/>
            <a:r>
              <a:rPr lang="en-US" sz="1800" dirty="0"/>
              <a:t>There is no auto-save or auto-recover in Axiom</a:t>
            </a:r>
          </a:p>
          <a:p>
            <a:pPr lvl="1"/>
            <a:r>
              <a:rPr lang="en-US" sz="1800" dirty="0"/>
              <a:t>If your lock gets taken, you will lose all the work you have </a:t>
            </a:r>
            <a:r>
              <a:rPr lang="en-US" sz="1800" u="sng" dirty="0"/>
              <a:t>not yet saved</a:t>
            </a:r>
            <a:endParaRPr lang="en-US" sz="1800" dirty="0"/>
          </a:p>
          <a:p>
            <a:r>
              <a:rPr lang="en-US" dirty="0"/>
              <a:t>The golden rules of Plan Files:</a:t>
            </a:r>
          </a:p>
          <a:p>
            <a:pPr lvl="1"/>
            <a:r>
              <a:rPr lang="en-US" sz="1800" dirty="0"/>
              <a:t>Save regularly – you cannot lose what has already been saved</a:t>
            </a:r>
          </a:p>
          <a:p>
            <a:pPr lvl="1"/>
            <a:r>
              <a:rPr lang="en-US" sz="1800" dirty="0"/>
              <a:t>Remember to close your files – There is no “time-out” feature in Axiom, so others may be waiting for you to exit</a:t>
            </a:r>
          </a:p>
          <a:p>
            <a:pPr lvl="1"/>
            <a:r>
              <a:rPr lang="en-US" sz="1800" dirty="0"/>
              <a:t>Do not ‘acquire lock’ without alerting the other user</a:t>
            </a:r>
          </a:p>
          <a:p>
            <a:pPr lvl="1"/>
            <a:r>
              <a:rPr lang="en-US" sz="1800" dirty="0"/>
              <a:t>If you know you have to work in a plan file, warn others that you will acquire all locks at a certain day and time</a:t>
            </a:r>
          </a:p>
        </p:txBody>
      </p:sp>
      <p:sp>
        <p:nvSpPr>
          <p:cNvPr id="4" name="Title 3"/>
          <p:cNvSpPr>
            <a:spLocks noGrp="1"/>
          </p:cNvSpPr>
          <p:nvPr>
            <p:ph type="title"/>
          </p:nvPr>
        </p:nvSpPr>
        <p:spPr/>
        <p:txBody>
          <a:bodyPr/>
          <a:lstStyle/>
          <a:p>
            <a:r>
              <a:rPr lang="en-US" dirty="0"/>
              <a:t>‘Acquire Lock’</a:t>
            </a:r>
          </a:p>
        </p:txBody>
      </p:sp>
      <p:sp>
        <p:nvSpPr>
          <p:cNvPr id="8" name="TextBox 7">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10" name="TextBox 9">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18</a:t>
            </a:r>
            <a:endParaRPr lang="en-US" dirty="0">
              <a:solidFill>
                <a:schemeClr val="bg2"/>
              </a:solidFill>
            </a:endParaRPr>
          </a:p>
        </p:txBody>
      </p:sp>
    </p:spTree>
    <p:extLst>
      <p:ext uri="{BB962C8B-B14F-4D97-AF65-F5344CB8AC3E}">
        <p14:creationId xmlns:p14="http://schemas.microsoft.com/office/powerpoint/2010/main" val="533779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wrap="none"/>
          <a:lstStyle/>
          <a:p>
            <a:pPr>
              <a:spcBef>
                <a:spcPts val="624"/>
              </a:spcBef>
            </a:pPr>
            <a:r>
              <a:rPr lang="en-US" dirty="0"/>
              <a:t>4.a. What Information Is </a:t>
            </a:r>
            <a:br>
              <a:rPr lang="en-US" dirty="0"/>
            </a:br>
            <a:r>
              <a:rPr lang="en-US" dirty="0"/>
              <a:t>Available in the Labor Planning</a:t>
            </a:r>
            <a:br>
              <a:rPr lang="en-US" dirty="0"/>
            </a:br>
            <a:r>
              <a:rPr lang="en-US" dirty="0"/>
              <a:t>Plan File?</a:t>
            </a:r>
            <a:br>
              <a:rPr lang="en-US" dirty="0"/>
            </a:br>
            <a:endParaRPr lang="en-US" sz="1200" dirty="0"/>
          </a:p>
          <a:p>
            <a:r>
              <a:rPr lang="en-US" dirty="0">
                <a:sym typeface="Wingdings" panose="05000000000000000000" pitchFamily="2" charset="2"/>
              </a:rPr>
              <a:t></a:t>
            </a:r>
            <a:r>
              <a:rPr lang="en-US" dirty="0"/>
              <a:t> Summary Report</a:t>
            </a:r>
          </a:p>
        </p:txBody>
      </p:sp>
      <p:sp>
        <p:nvSpPr>
          <p:cNvPr id="3" name="TextBox 2">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4" name="TextBox 3">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19</a:t>
            </a:r>
            <a:endParaRPr lang="en-US" dirty="0">
              <a:solidFill>
                <a:schemeClr val="bg2"/>
              </a:solidFill>
            </a:endParaRPr>
          </a:p>
        </p:txBody>
      </p:sp>
    </p:spTree>
    <p:extLst>
      <p:ext uri="{BB962C8B-B14F-4D97-AF65-F5344CB8AC3E}">
        <p14:creationId xmlns:p14="http://schemas.microsoft.com/office/powerpoint/2010/main" val="317781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2"/>
          </p:nvPr>
        </p:nvSpPr>
        <p:spPr>
          <a:xfrm>
            <a:off x="3765973" y="548928"/>
            <a:ext cx="4707467" cy="4156615"/>
          </a:xfrm>
        </p:spPr>
        <p:txBody>
          <a:bodyPr anchor="t"/>
          <a:lstStyle/>
          <a:p>
            <a:pPr>
              <a:spcAft>
                <a:spcPts val="600"/>
              </a:spcAft>
            </a:pPr>
            <a:r>
              <a:rPr lang="en-US" sz="1200" dirty="0"/>
              <a:t>What Should I Know About The Labor Planning Plan File?</a:t>
            </a:r>
          </a:p>
          <a:p>
            <a:pPr>
              <a:spcAft>
                <a:spcPts val="600"/>
              </a:spcAft>
            </a:pPr>
            <a:r>
              <a:rPr lang="en-US" sz="1200" dirty="0"/>
              <a:t>How Do I Get Into Axiom?</a:t>
            </a:r>
          </a:p>
          <a:p>
            <a:pPr>
              <a:spcAft>
                <a:spcPts val="600"/>
              </a:spcAft>
            </a:pPr>
            <a:r>
              <a:rPr lang="en-US" sz="1200" dirty="0"/>
              <a:t>How Do I Open My Labor Planning Plan File?</a:t>
            </a:r>
          </a:p>
          <a:p>
            <a:r>
              <a:rPr lang="en-US" sz="1200" dirty="0"/>
              <a:t>What Information Is Available In The Labor Planning Plan File?</a:t>
            </a:r>
          </a:p>
          <a:p>
            <a:pPr marL="685800" indent="-338138">
              <a:buFont typeface="Arial" panose="020B0604020202020204" pitchFamily="34" charset="0"/>
              <a:buChar char="•"/>
            </a:pPr>
            <a:r>
              <a:rPr lang="en-US" sz="1200" dirty="0"/>
              <a:t>Summary Report</a:t>
            </a:r>
          </a:p>
          <a:p>
            <a:pPr marL="685800" indent="-338138">
              <a:buFont typeface="Arial" panose="020B0604020202020204" pitchFamily="34" charset="0"/>
              <a:buChar char="•"/>
            </a:pPr>
            <a:r>
              <a:rPr lang="en-US" sz="1200" dirty="0" err="1"/>
              <a:t>FacultyPlan</a:t>
            </a:r>
            <a:r>
              <a:rPr lang="en-US" sz="1200" dirty="0"/>
              <a:t> &amp; </a:t>
            </a:r>
            <a:r>
              <a:rPr lang="en-US" sz="1200" dirty="0" err="1"/>
              <a:t>StaffPlan</a:t>
            </a:r>
            <a:endParaRPr lang="en-US" sz="1200" dirty="0"/>
          </a:p>
          <a:p>
            <a:pPr marL="685800" indent="-338138">
              <a:buFont typeface="Arial" panose="020B0604020202020204" pitchFamily="34" charset="0"/>
              <a:buChar char="•"/>
            </a:pPr>
            <a:r>
              <a:rPr lang="en-US" sz="1200" dirty="0" err="1"/>
              <a:t>LaborPlan</a:t>
            </a:r>
            <a:r>
              <a:rPr lang="en-US" sz="1200" dirty="0"/>
              <a:t> Categories</a:t>
            </a:r>
          </a:p>
          <a:p>
            <a:pPr marL="685800" indent="-338138">
              <a:buFont typeface="Arial" panose="020B0604020202020204" pitchFamily="34" charset="0"/>
              <a:buChar char="•"/>
            </a:pPr>
            <a:r>
              <a:rPr lang="en-US" sz="1200" dirty="0" err="1"/>
              <a:t>LaborPlan</a:t>
            </a:r>
            <a:r>
              <a:rPr lang="en-US" sz="1200" dirty="0"/>
              <a:t> Sections: General and Foundational</a:t>
            </a:r>
          </a:p>
          <a:p>
            <a:pPr marL="685800" indent="-338138">
              <a:buFont typeface="Arial" panose="020B0604020202020204" pitchFamily="34" charset="0"/>
              <a:buChar char="•"/>
            </a:pPr>
            <a:r>
              <a:rPr lang="en-US" sz="1200" dirty="0"/>
              <a:t>Labor Sections: Current HR System Information</a:t>
            </a:r>
          </a:p>
          <a:p>
            <a:pPr marL="685800" indent="-338138">
              <a:spcAft>
                <a:spcPts val="600"/>
              </a:spcAft>
              <a:buFont typeface="Arial" panose="020B0604020202020204" pitchFamily="34" charset="0"/>
              <a:buChar char="•"/>
            </a:pPr>
            <a:r>
              <a:rPr lang="en-US" sz="1200" dirty="0"/>
              <a:t>Labor Sections: Plan for [Upcoming Fiscal Year] Base Budget</a:t>
            </a:r>
          </a:p>
          <a:p>
            <a:pPr>
              <a:spcAft>
                <a:spcPts val="600"/>
              </a:spcAft>
              <a:buFont typeface="+mj-lt"/>
              <a:buAutoNum type="arabicPeriod" startAt="5"/>
            </a:pPr>
            <a:r>
              <a:rPr lang="en-US" sz="1200" dirty="0"/>
              <a:t>How Do I Save My Labor Planning Plan File?</a:t>
            </a:r>
            <a:endParaRPr lang="en-US" sz="1200" dirty="0">
              <a:cs typeface="Calibri"/>
            </a:endParaRPr>
          </a:p>
          <a:p>
            <a:pPr>
              <a:buAutoNum type="arabicPeriod" startAt="5"/>
            </a:pPr>
            <a:r>
              <a:rPr lang="en-US" sz="1200" dirty="0"/>
              <a:t>Where Can I Get Help With My Labor Planning Plan File?</a:t>
            </a:r>
          </a:p>
        </p:txBody>
      </p:sp>
      <p:sp>
        <p:nvSpPr>
          <p:cNvPr id="6" name="TextBox 5">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7" name="TextBox 6">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2</a:t>
            </a:r>
            <a:endParaRPr lang="en-US" dirty="0">
              <a:solidFill>
                <a:schemeClr val="bg2"/>
              </a:solidFill>
            </a:endParaRPr>
          </a:p>
        </p:txBody>
      </p:sp>
    </p:spTree>
    <p:extLst>
      <p:ext uri="{BB962C8B-B14F-4D97-AF65-F5344CB8AC3E}">
        <p14:creationId xmlns:p14="http://schemas.microsoft.com/office/powerpoint/2010/main" val="3546022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a:xfrm>
            <a:off x="457200" y="2210463"/>
            <a:ext cx="8138160" cy="2418687"/>
          </a:xfrm>
        </p:spPr>
        <p:txBody>
          <a:bodyPr>
            <a:noAutofit/>
          </a:bodyPr>
          <a:lstStyle/>
          <a:p>
            <a:endParaRPr lang="en-US" dirty="0"/>
          </a:p>
          <a:p>
            <a:r>
              <a:rPr lang="en-US" dirty="0"/>
              <a:t>The Labor Planning Plan File opens on the Summary tab</a:t>
            </a:r>
          </a:p>
          <a:p>
            <a:r>
              <a:rPr lang="en-US" dirty="0"/>
              <a:t>The page header identifies the fiscal year covered by the plan file</a:t>
            </a:r>
          </a:p>
          <a:p>
            <a:pPr lvl="1"/>
            <a:r>
              <a:rPr lang="en-US" dirty="0"/>
              <a:t>Remember that the Labor Planning Plan File starts with data from the  current fiscal year and will eventually end with foundational data for the upcoming year </a:t>
            </a:r>
          </a:p>
          <a:p>
            <a:pPr lvl="1"/>
            <a:r>
              <a:rPr lang="en-US" dirty="0"/>
              <a:t>Includes reminder of SCMA selected and current Labor Phase</a:t>
            </a:r>
          </a:p>
        </p:txBody>
      </p:sp>
      <p:sp>
        <p:nvSpPr>
          <p:cNvPr id="3" name="Title 2"/>
          <p:cNvSpPr>
            <a:spLocks noGrp="1"/>
          </p:cNvSpPr>
          <p:nvPr>
            <p:ph type="title"/>
          </p:nvPr>
        </p:nvSpPr>
        <p:spPr/>
        <p:txBody>
          <a:bodyPr/>
          <a:lstStyle/>
          <a:p>
            <a:r>
              <a:rPr lang="en-US" dirty="0"/>
              <a:t>Summary Report – Identifying Information</a:t>
            </a:r>
          </a:p>
        </p:txBody>
      </p:sp>
      <p:sp>
        <p:nvSpPr>
          <p:cNvPr id="11" name="Rectangle 10">
            <a:extLst>
              <a:ext uri="{FF2B5EF4-FFF2-40B4-BE49-F238E27FC236}">
                <a16:creationId xmlns:a16="http://schemas.microsoft.com/office/drawing/2014/main" id="{617999B4-54FF-43F1-84E1-96C69EE67C48}"/>
              </a:ext>
            </a:extLst>
          </p:cNvPr>
          <p:cNvSpPr/>
          <p:nvPr/>
        </p:nvSpPr>
        <p:spPr>
          <a:xfrm>
            <a:off x="7439173" y="2673947"/>
            <a:ext cx="559839" cy="224129"/>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8" name="TextBox 7">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12" name="TextBox 11">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20</a:t>
            </a:r>
            <a:endParaRPr lang="en-US" dirty="0">
              <a:solidFill>
                <a:schemeClr val="bg2"/>
              </a:solidFill>
            </a:endParaRPr>
          </a:p>
        </p:txBody>
      </p:sp>
      <p:pic>
        <p:nvPicPr>
          <p:cNvPr id="15" name="Picture 14"/>
          <p:cNvPicPr>
            <a:picLocks noChangeAspect="1"/>
          </p:cNvPicPr>
          <p:nvPr/>
        </p:nvPicPr>
        <p:blipFill rotWithShape="1">
          <a:blip r:embed="rId3"/>
          <a:srcRect l="19471" t="1" r="7532" b="1562"/>
          <a:stretch/>
        </p:blipFill>
        <p:spPr>
          <a:xfrm>
            <a:off x="7113304" y="2648733"/>
            <a:ext cx="1601972" cy="274555"/>
          </a:xfrm>
          <a:prstGeom prst="rect">
            <a:avLst/>
          </a:prstGeom>
          <a:ln w="25400">
            <a:solidFill>
              <a:srgbClr val="C00000"/>
            </a:solidFill>
          </a:ln>
        </p:spPr>
      </p:pic>
      <p:sp>
        <p:nvSpPr>
          <p:cNvPr id="16" name="Oval 15"/>
          <p:cNvSpPr/>
          <p:nvPr/>
        </p:nvSpPr>
        <p:spPr>
          <a:xfrm>
            <a:off x="7183043" y="2680590"/>
            <a:ext cx="599990" cy="217486"/>
          </a:xfrm>
          <a:prstGeom prst="ellipse">
            <a:avLst/>
          </a:prstGeom>
          <a:no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 name="Picture 3" descr="Graphical user interface, application&#10;&#10;Description automatically generated">
            <a:extLst>
              <a:ext uri="{FF2B5EF4-FFF2-40B4-BE49-F238E27FC236}">
                <a16:creationId xmlns:a16="http://schemas.microsoft.com/office/drawing/2014/main" id="{EEA0180F-6B8C-40EC-9CED-70BF713F5D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152" y="844364"/>
            <a:ext cx="7141313" cy="1564973"/>
          </a:xfrm>
          <a:prstGeom prst="rect">
            <a:avLst/>
          </a:prstGeom>
          <a:ln w="19050">
            <a:solidFill>
              <a:srgbClr val="FF0000"/>
            </a:solidFill>
          </a:ln>
        </p:spPr>
      </p:pic>
    </p:spTree>
    <p:extLst>
      <p:ext uri="{BB962C8B-B14F-4D97-AF65-F5344CB8AC3E}">
        <p14:creationId xmlns:p14="http://schemas.microsoft.com/office/powerpoint/2010/main" val="1640700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1"/>
          </p:nvPr>
        </p:nvPicPr>
        <p:blipFill rotWithShape="1">
          <a:blip r:embed="rId2"/>
          <a:srcRect r="12866"/>
          <a:stretch/>
        </p:blipFill>
        <p:spPr>
          <a:xfrm>
            <a:off x="4648199" y="1280664"/>
            <a:ext cx="4043117" cy="2993625"/>
          </a:xfrm>
          <a:prstGeom prst="rect">
            <a:avLst/>
          </a:prstGeom>
          <a:ln w="25400">
            <a:solidFill>
              <a:srgbClr val="C00000"/>
            </a:solidFill>
          </a:ln>
          <a:effectLst/>
        </p:spPr>
      </p:pic>
      <p:sp>
        <p:nvSpPr>
          <p:cNvPr id="2" name="Content Placeholder 1"/>
          <p:cNvSpPr>
            <a:spLocks noGrp="1"/>
          </p:cNvSpPr>
          <p:nvPr>
            <p:ph idx="10"/>
          </p:nvPr>
        </p:nvSpPr>
        <p:spPr/>
        <p:txBody>
          <a:bodyPr>
            <a:normAutofit fontScale="92500" lnSpcReduction="10000"/>
          </a:bodyPr>
          <a:lstStyle/>
          <a:p>
            <a:pPr>
              <a:spcAft>
                <a:spcPts val="600"/>
              </a:spcAft>
            </a:pPr>
            <a:r>
              <a:rPr lang="en-US" dirty="0"/>
              <a:t>Each pink row is a distinct Activity</a:t>
            </a:r>
          </a:p>
          <a:p>
            <a:r>
              <a:rPr lang="en-US" dirty="0"/>
              <a:t>Within the Activity data are Faculty and Staff Object Codes: </a:t>
            </a:r>
          </a:p>
          <a:p>
            <a:pPr lvl="1"/>
            <a:r>
              <a:rPr lang="en-US" dirty="0"/>
              <a:t>Every Object Code with budget and/or HR data gets its own section</a:t>
            </a:r>
          </a:p>
          <a:p>
            <a:pPr lvl="1"/>
            <a:r>
              <a:rPr lang="en-US" dirty="0"/>
              <a:t>Each Object Code has the following detail rows:</a:t>
            </a:r>
          </a:p>
          <a:p>
            <a:pPr lvl="2"/>
            <a:r>
              <a:rPr lang="en-US" dirty="0"/>
              <a:t>Base</a:t>
            </a:r>
          </a:p>
          <a:p>
            <a:pPr lvl="2"/>
            <a:r>
              <a:rPr lang="en-US" dirty="0"/>
              <a:t>Current Year</a:t>
            </a:r>
          </a:p>
          <a:p>
            <a:pPr lvl="2"/>
            <a:r>
              <a:rPr lang="en-US" dirty="0"/>
              <a:t>Total: Base plus Current Year</a:t>
            </a:r>
          </a:p>
        </p:txBody>
      </p:sp>
      <p:sp>
        <p:nvSpPr>
          <p:cNvPr id="4" name="Title 3"/>
          <p:cNvSpPr>
            <a:spLocks noGrp="1"/>
          </p:cNvSpPr>
          <p:nvPr>
            <p:ph type="title"/>
          </p:nvPr>
        </p:nvSpPr>
        <p:spPr/>
        <p:txBody>
          <a:bodyPr/>
          <a:lstStyle/>
          <a:p>
            <a:r>
              <a:rPr lang="en-US" dirty="0"/>
              <a:t>Summary Report - Rows</a:t>
            </a:r>
          </a:p>
        </p:txBody>
      </p:sp>
      <p:sp>
        <p:nvSpPr>
          <p:cNvPr id="6" name="Rectangle 5">
            <a:extLst>
              <a:ext uri="{FF2B5EF4-FFF2-40B4-BE49-F238E27FC236}">
                <a16:creationId xmlns:a16="http://schemas.microsoft.com/office/drawing/2014/main" id="{617999B4-54FF-43F1-84E1-96C69EE67C48}"/>
              </a:ext>
            </a:extLst>
          </p:cNvPr>
          <p:cNvSpPr/>
          <p:nvPr/>
        </p:nvSpPr>
        <p:spPr>
          <a:xfrm>
            <a:off x="4648199" y="1593036"/>
            <a:ext cx="2316127" cy="2675377"/>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8" name="TextBox 7">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9" name="TextBox 8">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21</a:t>
            </a:r>
            <a:endParaRPr lang="en-US" dirty="0">
              <a:solidFill>
                <a:schemeClr val="bg2"/>
              </a:solidFill>
            </a:endParaRPr>
          </a:p>
        </p:txBody>
      </p:sp>
      <p:pic>
        <p:nvPicPr>
          <p:cNvPr id="3" name="Picture 2"/>
          <p:cNvPicPr>
            <a:picLocks noChangeAspect="1"/>
          </p:cNvPicPr>
          <p:nvPr/>
        </p:nvPicPr>
        <p:blipFill rotWithShape="1">
          <a:blip r:embed="rId3"/>
          <a:srcRect l="463" t="8636" r="2006" b="9320"/>
          <a:stretch/>
        </p:blipFill>
        <p:spPr>
          <a:xfrm>
            <a:off x="4663157" y="1312277"/>
            <a:ext cx="4013200" cy="254000"/>
          </a:xfrm>
          <a:prstGeom prst="rect">
            <a:avLst/>
          </a:prstGeom>
        </p:spPr>
      </p:pic>
    </p:spTree>
    <p:extLst>
      <p:ext uri="{BB962C8B-B14F-4D97-AF65-F5344CB8AC3E}">
        <p14:creationId xmlns:p14="http://schemas.microsoft.com/office/powerpoint/2010/main" val="4288898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1"/>
          </p:nvPr>
        </p:nvPicPr>
        <p:blipFill rotWithShape="1">
          <a:blip r:embed="rId2"/>
          <a:srcRect r="12998"/>
          <a:stretch/>
        </p:blipFill>
        <p:spPr>
          <a:xfrm>
            <a:off x="4495800" y="1245563"/>
            <a:ext cx="4191000" cy="3107843"/>
          </a:xfrm>
          <a:prstGeom prst="rect">
            <a:avLst/>
          </a:prstGeom>
          <a:ln w="25400">
            <a:solidFill>
              <a:srgbClr val="C00000"/>
            </a:solidFill>
          </a:ln>
          <a:effectLst/>
        </p:spPr>
      </p:pic>
      <p:sp>
        <p:nvSpPr>
          <p:cNvPr id="2" name="Content Placeholder 1"/>
          <p:cNvSpPr>
            <a:spLocks noGrp="1"/>
          </p:cNvSpPr>
          <p:nvPr>
            <p:ph idx="10"/>
          </p:nvPr>
        </p:nvSpPr>
        <p:spPr>
          <a:xfrm>
            <a:off x="457199" y="1123949"/>
            <a:ext cx="3857413" cy="3604167"/>
          </a:xfrm>
        </p:spPr>
        <p:txBody>
          <a:bodyPr>
            <a:noAutofit/>
          </a:bodyPr>
          <a:lstStyle/>
          <a:p>
            <a:r>
              <a:rPr lang="en-US" dirty="0"/>
              <a:t>Starting Budget In Plan File:</a:t>
            </a:r>
          </a:p>
          <a:p>
            <a:pPr lvl="1"/>
            <a:r>
              <a:rPr lang="en-US" sz="1800" dirty="0"/>
              <a:t>Itemizes the foundational information included in the</a:t>
            </a:r>
            <a:br>
              <a:rPr lang="en-US" sz="1800" dirty="0"/>
            </a:br>
            <a:r>
              <a:rPr lang="en-US" sz="1800" dirty="0"/>
              <a:t>Plan File as of 7/1 </a:t>
            </a:r>
            <a:r>
              <a:rPr lang="en-US" sz="1600" i="1" dirty="0">
                <a:solidFill>
                  <a:schemeClr val="bg2"/>
                </a:solidFill>
              </a:rPr>
              <a:t>(or when the implementation was completed) </a:t>
            </a:r>
            <a:r>
              <a:rPr lang="en-US" sz="1800" dirty="0"/>
              <a:t>of the current fiscal year</a:t>
            </a:r>
          </a:p>
          <a:p>
            <a:pPr lvl="1"/>
            <a:r>
              <a:rPr lang="en-US" sz="1800" dirty="0"/>
              <a:t>This data is provided to highlight the progression of budgeted salary resources over the course of the fiscal year</a:t>
            </a:r>
          </a:p>
          <a:p>
            <a:pPr lvl="1">
              <a:spcAft>
                <a:spcPts val="600"/>
              </a:spcAft>
            </a:pPr>
            <a:r>
              <a:rPr lang="en-US" sz="1800" dirty="0"/>
              <a:t>The data in this column will not change over the course of the fiscal year</a:t>
            </a:r>
          </a:p>
        </p:txBody>
      </p:sp>
      <p:sp>
        <p:nvSpPr>
          <p:cNvPr id="4" name="Title 3"/>
          <p:cNvSpPr>
            <a:spLocks noGrp="1"/>
          </p:cNvSpPr>
          <p:nvPr>
            <p:ph type="title"/>
          </p:nvPr>
        </p:nvSpPr>
        <p:spPr/>
        <p:txBody>
          <a:bodyPr/>
          <a:lstStyle/>
          <a:p>
            <a:r>
              <a:rPr lang="en-US" dirty="0"/>
              <a:t>Summary Report – Starting Budget in Plan File</a:t>
            </a:r>
          </a:p>
        </p:txBody>
      </p:sp>
      <p:sp>
        <p:nvSpPr>
          <p:cNvPr id="8" name="TextBox 7">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9" name="TextBox 8">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22</a:t>
            </a:r>
            <a:endParaRPr lang="en-US" dirty="0">
              <a:solidFill>
                <a:schemeClr val="bg2"/>
              </a:solidFill>
            </a:endParaRPr>
          </a:p>
        </p:txBody>
      </p:sp>
      <p:pic>
        <p:nvPicPr>
          <p:cNvPr id="10" name="Picture 9"/>
          <p:cNvPicPr>
            <a:picLocks noChangeAspect="1"/>
          </p:cNvPicPr>
          <p:nvPr/>
        </p:nvPicPr>
        <p:blipFill rotWithShape="1">
          <a:blip r:embed="rId3"/>
          <a:srcRect l="463" t="8636" r="2006" b="9320"/>
          <a:stretch/>
        </p:blipFill>
        <p:spPr>
          <a:xfrm>
            <a:off x="4495800" y="1296373"/>
            <a:ext cx="4206240" cy="266217"/>
          </a:xfrm>
          <a:prstGeom prst="rect">
            <a:avLst/>
          </a:prstGeom>
        </p:spPr>
      </p:pic>
      <p:sp>
        <p:nvSpPr>
          <p:cNvPr id="11" name="Rectangle 10">
            <a:extLst>
              <a:ext uri="{FF2B5EF4-FFF2-40B4-BE49-F238E27FC236}">
                <a16:creationId xmlns:a16="http://schemas.microsoft.com/office/drawing/2014/main" id="{617999B4-54FF-43F1-84E1-96C69EE67C48}"/>
              </a:ext>
            </a:extLst>
          </p:cNvPr>
          <p:cNvSpPr/>
          <p:nvPr/>
        </p:nvSpPr>
        <p:spPr>
          <a:xfrm>
            <a:off x="6914985" y="1242737"/>
            <a:ext cx="556592" cy="3113495"/>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027414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1"/>
          </p:nvPr>
        </p:nvPicPr>
        <p:blipFill rotWithShape="1">
          <a:blip r:embed="rId2"/>
          <a:srcRect r="12998"/>
          <a:stretch/>
        </p:blipFill>
        <p:spPr>
          <a:xfrm>
            <a:off x="4495800" y="1245563"/>
            <a:ext cx="4191000" cy="3107843"/>
          </a:xfrm>
          <a:prstGeom prst="rect">
            <a:avLst/>
          </a:prstGeom>
          <a:ln w="25400">
            <a:solidFill>
              <a:srgbClr val="C00000"/>
            </a:solidFill>
          </a:ln>
          <a:effectLst/>
        </p:spPr>
      </p:pic>
      <p:sp>
        <p:nvSpPr>
          <p:cNvPr id="4" name="Title 3"/>
          <p:cNvSpPr>
            <a:spLocks noGrp="1"/>
          </p:cNvSpPr>
          <p:nvPr>
            <p:ph type="title"/>
          </p:nvPr>
        </p:nvSpPr>
        <p:spPr/>
        <p:txBody>
          <a:bodyPr/>
          <a:lstStyle/>
          <a:p>
            <a:r>
              <a:rPr lang="en-US" dirty="0"/>
              <a:t>Summary Report – HR Wage Records in Colleague</a:t>
            </a:r>
          </a:p>
        </p:txBody>
      </p:sp>
      <p:sp>
        <p:nvSpPr>
          <p:cNvPr id="8" name="TextBox 7">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9" name="TextBox 8">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23</a:t>
            </a:r>
            <a:endParaRPr lang="en-US" dirty="0">
              <a:solidFill>
                <a:schemeClr val="bg2"/>
              </a:solidFill>
            </a:endParaRPr>
          </a:p>
        </p:txBody>
      </p:sp>
      <p:pic>
        <p:nvPicPr>
          <p:cNvPr id="10" name="Picture 9"/>
          <p:cNvPicPr>
            <a:picLocks noChangeAspect="1"/>
          </p:cNvPicPr>
          <p:nvPr/>
        </p:nvPicPr>
        <p:blipFill rotWithShape="1">
          <a:blip r:embed="rId3"/>
          <a:srcRect l="463" t="8636" r="2006" b="9320"/>
          <a:stretch/>
        </p:blipFill>
        <p:spPr>
          <a:xfrm>
            <a:off x="4495800" y="1296373"/>
            <a:ext cx="4206240" cy="266217"/>
          </a:xfrm>
          <a:prstGeom prst="rect">
            <a:avLst/>
          </a:prstGeom>
        </p:spPr>
      </p:pic>
      <p:sp>
        <p:nvSpPr>
          <p:cNvPr id="11" name="Content Placeholder 1"/>
          <p:cNvSpPr>
            <a:spLocks noGrp="1"/>
          </p:cNvSpPr>
          <p:nvPr>
            <p:ph idx="10"/>
          </p:nvPr>
        </p:nvSpPr>
        <p:spPr>
          <a:xfrm>
            <a:off x="457200" y="1123949"/>
            <a:ext cx="4038600" cy="3742551"/>
          </a:xfrm>
        </p:spPr>
        <p:txBody>
          <a:bodyPr>
            <a:noAutofit/>
          </a:bodyPr>
          <a:lstStyle/>
          <a:p>
            <a:r>
              <a:rPr lang="en-US" dirty="0"/>
              <a:t>HR Wage Records in Colleague:</a:t>
            </a:r>
          </a:p>
          <a:p>
            <a:pPr lvl="1"/>
            <a:r>
              <a:rPr lang="en-US" sz="1800" dirty="0"/>
              <a:t>Reflects summarized data pulled from the HR module in </a:t>
            </a:r>
            <a:br>
              <a:rPr lang="en-US" sz="1800" dirty="0"/>
            </a:br>
            <a:r>
              <a:rPr lang="en-US" sz="1800" dirty="0"/>
              <a:t>Colleague XE</a:t>
            </a:r>
          </a:p>
          <a:p>
            <a:pPr lvl="1"/>
            <a:r>
              <a:rPr lang="en-US" sz="1800" dirty="0"/>
              <a:t>The information is current as </a:t>
            </a:r>
            <a:br>
              <a:rPr lang="en-US" sz="1800" dirty="0"/>
            </a:br>
            <a:r>
              <a:rPr lang="en-US" sz="1800" dirty="0"/>
              <a:t>of the day before access date</a:t>
            </a:r>
          </a:p>
          <a:p>
            <a:pPr marL="457177" lvl="1" indent="0">
              <a:buNone/>
            </a:pPr>
            <a:r>
              <a:rPr lang="en-US" sz="1800" dirty="0"/>
              <a:t>     </a:t>
            </a:r>
            <a:r>
              <a:rPr lang="en-US" sz="1200" dirty="0"/>
              <a:t>* </a:t>
            </a:r>
            <a:r>
              <a:rPr lang="en-US" sz="1200" dirty="0">
                <a:solidFill>
                  <a:schemeClr val="bg2"/>
                </a:solidFill>
              </a:rPr>
              <a:t>For 8/17/21, the data is current as of 8/16/21</a:t>
            </a:r>
          </a:p>
          <a:p>
            <a:pPr lvl="1"/>
            <a:r>
              <a:rPr lang="en-US" sz="1800" dirty="0"/>
              <a:t>The HR data reflects person and position information -  </a:t>
            </a:r>
            <a:br>
              <a:rPr lang="en-US" sz="1800" dirty="0"/>
            </a:br>
            <a:r>
              <a:rPr lang="en-US" sz="1800" u="sng" dirty="0"/>
              <a:t>not</a:t>
            </a:r>
            <a:r>
              <a:rPr lang="en-US" sz="1800" dirty="0"/>
              <a:t> payroll</a:t>
            </a:r>
          </a:p>
          <a:p>
            <a:pPr lvl="1"/>
            <a:r>
              <a:rPr lang="en-US" sz="1800" dirty="0"/>
              <a:t>HR data is placed in the Base row just to save screen room</a:t>
            </a:r>
          </a:p>
        </p:txBody>
      </p:sp>
      <p:sp>
        <p:nvSpPr>
          <p:cNvPr id="12" name="Rectangle 11">
            <a:extLst>
              <a:ext uri="{FF2B5EF4-FFF2-40B4-BE49-F238E27FC236}">
                <a16:creationId xmlns:a16="http://schemas.microsoft.com/office/drawing/2014/main" id="{617999B4-54FF-43F1-84E1-96C69EE67C48}"/>
              </a:ext>
            </a:extLst>
          </p:cNvPr>
          <p:cNvSpPr/>
          <p:nvPr/>
        </p:nvSpPr>
        <p:spPr>
          <a:xfrm>
            <a:off x="7454536" y="1239911"/>
            <a:ext cx="687977" cy="3113495"/>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793964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1"/>
          </p:nvPr>
        </p:nvPicPr>
        <p:blipFill rotWithShape="1">
          <a:blip r:embed="rId2"/>
          <a:srcRect r="12998"/>
          <a:stretch/>
        </p:blipFill>
        <p:spPr>
          <a:xfrm>
            <a:off x="4495800" y="1245563"/>
            <a:ext cx="4191000" cy="3107843"/>
          </a:xfrm>
          <a:prstGeom prst="rect">
            <a:avLst/>
          </a:prstGeom>
          <a:ln w="25400">
            <a:solidFill>
              <a:srgbClr val="C00000"/>
            </a:solidFill>
          </a:ln>
          <a:effectLst/>
        </p:spPr>
      </p:pic>
      <p:sp>
        <p:nvSpPr>
          <p:cNvPr id="4" name="Title 3"/>
          <p:cNvSpPr>
            <a:spLocks noGrp="1"/>
          </p:cNvSpPr>
          <p:nvPr>
            <p:ph type="title"/>
          </p:nvPr>
        </p:nvSpPr>
        <p:spPr/>
        <p:txBody>
          <a:bodyPr/>
          <a:lstStyle/>
          <a:p>
            <a:r>
              <a:rPr lang="en-US" dirty="0"/>
              <a:t>Summary Report – Budget in Colleague</a:t>
            </a:r>
          </a:p>
        </p:txBody>
      </p:sp>
      <p:sp>
        <p:nvSpPr>
          <p:cNvPr id="8" name="TextBox 7">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9" name="TextBox 8">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24</a:t>
            </a:r>
            <a:endParaRPr lang="en-US" dirty="0">
              <a:solidFill>
                <a:schemeClr val="bg2"/>
              </a:solidFill>
            </a:endParaRPr>
          </a:p>
        </p:txBody>
      </p:sp>
      <p:pic>
        <p:nvPicPr>
          <p:cNvPr id="10" name="Picture 9"/>
          <p:cNvPicPr>
            <a:picLocks noChangeAspect="1"/>
          </p:cNvPicPr>
          <p:nvPr/>
        </p:nvPicPr>
        <p:blipFill rotWithShape="1">
          <a:blip r:embed="rId3"/>
          <a:srcRect l="463" t="8636" r="2006" b="9320"/>
          <a:stretch/>
        </p:blipFill>
        <p:spPr>
          <a:xfrm>
            <a:off x="4495800" y="1296373"/>
            <a:ext cx="4206240" cy="266217"/>
          </a:xfrm>
          <a:prstGeom prst="rect">
            <a:avLst/>
          </a:prstGeom>
        </p:spPr>
      </p:pic>
      <p:sp>
        <p:nvSpPr>
          <p:cNvPr id="12" name="Rectangle 11">
            <a:extLst>
              <a:ext uri="{FF2B5EF4-FFF2-40B4-BE49-F238E27FC236}">
                <a16:creationId xmlns:a16="http://schemas.microsoft.com/office/drawing/2014/main" id="{617999B4-54FF-43F1-84E1-96C69EE67C48}"/>
              </a:ext>
            </a:extLst>
          </p:cNvPr>
          <p:cNvSpPr/>
          <p:nvPr/>
        </p:nvSpPr>
        <p:spPr>
          <a:xfrm>
            <a:off x="8125097" y="1239911"/>
            <a:ext cx="576943" cy="3113495"/>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Content Placeholder 1"/>
          <p:cNvSpPr>
            <a:spLocks noGrp="1"/>
          </p:cNvSpPr>
          <p:nvPr>
            <p:ph idx="10"/>
          </p:nvPr>
        </p:nvSpPr>
        <p:spPr/>
        <p:txBody>
          <a:bodyPr>
            <a:noAutofit/>
          </a:bodyPr>
          <a:lstStyle/>
          <a:p>
            <a:r>
              <a:rPr lang="en-US" dirty="0"/>
              <a:t>Budget in Colleague:</a:t>
            </a:r>
            <a:endParaRPr lang="en-US" sz="1800" dirty="0"/>
          </a:p>
          <a:p>
            <a:pPr lvl="1"/>
            <a:r>
              <a:rPr lang="en-US" sz="1800" dirty="0"/>
              <a:t>Reflects summarized data pulled from the Finance module in Colleague XE </a:t>
            </a:r>
          </a:p>
          <a:p>
            <a:pPr lvl="1"/>
            <a:r>
              <a:rPr lang="en-US" sz="1800" dirty="0"/>
              <a:t>The information is current as </a:t>
            </a:r>
            <a:br>
              <a:rPr lang="en-US" sz="1800" dirty="0"/>
            </a:br>
            <a:r>
              <a:rPr lang="en-US" sz="1800" dirty="0"/>
              <a:t>of the day before access date</a:t>
            </a:r>
          </a:p>
          <a:p>
            <a:pPr lvl="1"/>
            <a:r>
              <a:rPr lang="en-US" sz="1800" dirty="0"/>
              <a:t>Budget transfers are reflected in appropriate row</a:t>
            </a:r>
          </a:p>
        </p:txBody>
      </p:sp>
    </p:spTree>
    <p:extLst>
      <p:ext uri="{BB962C8B-B14F-4D97-AF65-F5344CB8AC3E}">
        <p14:creationId xmlns:p14="http://schemas.microsoft.com/office/powerpoint/2010/main" val="3663147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1"/>
          </p:nvPr>
        </p:nvPicPr>
        <p:blipFill rotWithShape="1">
          <a:blip r:embed="rId2"/>
          <a:srcRect r="12998"/>
          <a:stretch/>
        </p:blipFill>
        <p:spPr>
          <a:xfrm>
            <a:off x="4495800" y="1245563"/>
            <a:ext cx="4191000" cy="3107843"/>
          </a:xfrm>
          <a:prstGeom prst="rect">
            <a:avLst/>
          </a:prstGeom>
          <a:ln w="25400">
            <a:solidFill>
              <a:srgbClr val="C00000"/>
            </a:solidFill>
          </a:ln>
          <a:effectLst/>
        </p:spPr>
      </p:pic>
      <p:sp>
        <p:nvSpPr>
          <p:cNvPr id="4" name="Title 3"/>
          <p:cNvSpPr>
            <a:spLocks noGrp="1"/>
          </p:cNvSpPr>
          <p:nvPr>
            <p:ph type="title"/>
          </p:nvPr>
        </p:nvSpPr>
        <p:spPr/>
        <p:txBody>
          <a:bodyPr/>
          <a:lstStyle/>
          <a:p>
            <a:r>
              <a:rPr lang="en-US" dirty="0"/>
              <a:t>Summary Report – Data Reconciliation</a:t>
            </a:r>
          </a:p>
        </p:txBody>
      </p:sp>
      <p:sp>
        <p:nvSpPr>
          <p:cNvPr id="8" name="TextBox 7">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9" name="TextBox 8">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25</a:t>
            </a:r>
            <a:endParaRPr lang="en-US" dirty="0">
              <a:solidFill>
                <a:schemeClr val="bg2"/>
              </a:solidFill>
            </a:endParaRPr>
          </a:p>
        </p:txBody>
      </p:sp>
      <p:pic>
        <p:nvPicPr>
          <p:cNvPr id="10" name="Picture 9"/>
          <p:cNvPicPr>
            <a:picLocks noChangeAspect="1"/>
          </p:cNvPicPr>
          <p:nvPr/>
        </p:nvPicPr>
        <p:blipFill rotWithShape="1">
          <a:blip r:embed="rId3"/>
          <a:srcRect l="463" t="8636" r="2006" b="9320"/>
          <a:stretch/>
        </p:blipFill>
        <p:spPr>
          <a:xfrm>
            <a:off x="4495800" y="1296373"/>
            <a:ext cx="4206240" cy="266217"/>
          </a:xfrm>
          <a:prstGeom prst="rect">
            <a:avLst/>
          </a:prstGeom>
        </p:spPr>
      </p:pic>
      <p:sp>
        <p:nvSpPr>
          <p:cNvPr id="12" name="Rectangle 11">
            <a:extLst>
              <a:ext uri="{FF2B5EF4-FFF2-40B4-BE49-F238E27FC236}">
                <a16:creationId xmlns:a16="http://schemas.microsoft.com/office/drawing/2014/main" id="{617999B4-54FF-43F1-84E1-96C69EE67C48}"/>
              </a:ext>
            </a:extLst>
          </p:cNvPr>
          <p:cNvSpPr/>
          <p:nvPr/>
        </p:nvSpPr>
        <p:spPr>
          <a:xfrm>
            <a:off x="7442421" y="1239911"/>
            <a:ext cx="1259619" cy="3113495"/>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Content Placeholder 1"/>
          <p:cNvSpPr>
            <a:spLocks noGrp="1"/>
          </p:cNvSpPr>
          <p:nvPr>
            <p:ph idx="10"/>
          </p:nvPr>
        </p:nvSpPr>
        <p:spPr/>
        <p:txBody>
          <a:bodyPr>
            <a:noAutofit/>
          </a:bodyPr>
          <a:lstStyle/>
          <a:p>
            <a:r>
              <a:rPr lang="en-US" dirty="0"/>
              <a:t>This Summary Report allows you to compare the current budget and HR data</a:t>
            </a:r>
          </a:p>
          <a:p>
            <a:r>
              <a:rPr lang="en-US" dirty="0"/>
              <a:t>There are sometimes good reasons for a difference, but the data should generally agree</a:t>
            </a:r>
          </a:p>
          <a:p>
            <a:r>
              <a:rPr lang="en-US" dirty="0"/>
              <a:t>Divergent data could signal the need for a budget adjustment or Payroll Change Notice to adjust HR data</a:t>
            </a:r>
          </a:p>
        </p:txBody>
      </p:sp>
    </p:spTree>
    <p:extLst>
      <p:ext uri="{BB962C8B-B14F-4D97-AF65-F5344CB8AC3E}">
        <p14:creationId xmlns:p14="http://schemas.microsoft.com/office/powerpoint/2010/main" val="272015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00388" y="3388242"/>
            <a:ext cx="7343222" cy="1249151"/>
          </a:xfrm>
          <a:prstGeom prst="rect">
            <a:avLst/>
          </a:prstGeom>
          <a:ln w="25400">
            <a:solidFill>
              <a:srgbClr val="C00000"/>
            </a:solidFill>
          </a:ln>
          <a:effectLst/>
        </p:spPr>
      </p:pic>
      <p:sp>
        <p:nvSpPr>
          <p:cNvPr id="3" name="Title 2"/>
          <p:cNvSpPr>
            <a:spLocks noGrp="1"/>
          </p:cNvSpPr>
          <p:nvPr>
            <p:ph type="title"/>
          </p:nvPr>
        </p:nvSpPr>
        <p:spPr/>
        <p:txBody>
          <a:bodyPr/>
          <a:lstStyle/>
          <a:p>
            <a:r>
              <a:rPr lang="en-US" dirty="0">
                <a:sym typeface="Wingdings" panose="05000000000000000000" pitchFamily="2" charset="2"/>
              </a:rPr>
              <a:t>Summary Report –  GoTo</a:t>
            </a:r>
            <a:endParaRPr lang="en-US" dirty="0"/>
          </a:p>
        </p:txBody>
      </p:sp>
      <p:sp>
        <p:nvSpPr>
          <p:cNvPr id="7" name="Content Placeholder 1"/>
          <p:cNvSpPr>
            <a:spLocks noGrp="1"/>
          </p:cNvSpPr>
          <p:nvPr>
            <p:ph idx="10"/>
          </p:nvPr>
        </p:nvSpPr>
        <p:spPr>
          <a:xfrm>
            <a:off x="457199" y="1123950"/>
            <a:ext cx="8229601" cy="2155167"/>
          </a:xfrm>
        </p:spPr>
        <p:txBody>
          <a:bodyPr>
            <a:noAutofit/>
          </a:bodyPr>
          <a:lstStyle/>
          <a:p>
            <a:r>
              <a:rPr lang="en-US" dirty="0"/>
              <a:t>For larger SCMA units, the Summary Report is very long</a:t>
            </a:r>
          </a:p>
          <a:p>
            <a:r>
              <a:rPr lang="en-US" dirty="0"/>
              <a:t>The ‘GoTo options’ allow users to navigate to specific areas of their Labor Planning Plan File</a:t>
            </a:r>
          </a:p>
          <a:p>
            <a:r>
              <a:rPr lang="en-US" dirty="0"/>
              <a:t>Change View:</a:t>
            </a:r>
          </a:p>
          <a:p>
            <a:pPr lvl="1"/>
            <a:r>
              <a:rPr lang="en-US" sz="1800" dirty="0"/>
              <a:t>Step 1: Scroll to ‘File Options’ in AxiomMain ribbon</a:t>
            </a:r>
          </a:p>
          <a:p>
            <a:pPr lvl="1"/>
            <a:r>
              <a:rPr lang="en-US" sz="1800" dirty="0"/>
              <a:t>Step 2: Click on ‘</a:t>
            </a:r>
            <a:r>
              <a:rPr lang="en-US" sz="1800" dirty="0">
                <a:sym typeface="Wingdings" panose="05000000000000000000" pitchFamily="2" charset="2"/>
              </a:rPr>
              <a:t> GoTo</a:t>
            </a:r>
            <a:r>
              <a:rPr lang="en-US" sz="1800" dirty="0"/>
              <a:t>’</a:t>
            </a:r>
          </a:p>
        </p:txBody>
      </p:sp>
      <p:cxnSp>
        <p:nvCxnSpPr>
          <p:cNvPr id="13" name="Straight Arrow Connector 12">
            <a:extLst>
              <a:ext uri="{FF2B5EF4-FFF2-40B4-BE49-F238E27FC236}">
                <a16:creationId xmlns:a16="http://schemas.microsoft.com/office/drawing/2014/main" id="{3E7F0ED3-0B94-4D7D-AFA4-14B3B35D17E2}"/>
              </a:ext>
            </a:extLst>
          </p:cNvPr>
          <p:cNvCxnSpPr>
            <a:stCxn id="14" idx="1"/>
          </p:cNvCxnSpPr>
          <p:nvPr/>
        </p:nvCxnSpPr>
        <p:spPr>
          <a:xfrm flipH="1">
            <a:off x="3281950" y="3134089"/>
            <a:ext cx="1078127" cy="995916"/>
          </a:xfrm>
          <a:prstGeom prst="straightConnector1">
            <a:avLst/>
          </a:prstGeom>
          <a:ln w="19050" cmpd="sng">
            <a:solidFill>
              <a:schemeClr val="bg2">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360077" y="2980200"/>
            <a:ext cx="2232620" cy="307777"/>
          </a:xfrm>
          <a:prstGeom prst="rect">
            <a:avLst/>
          </a:prstGeom>
          <a:noFill/>
          <a:ln>
            <a:solidFill>
              <a:schemeClr val="bg2"/>
            </a:solidFill>
          </a:ln>
        </p:spPr>
        <p:txBody>
          <a:bodyPr wrap="square" rtlCol="0">
            <a:spAutoFit/>
          </a:bodyPr>
          <a:lstStyle/>
          <a:p>
            <a:pPr algn="ctr"/>
            <a:r>
              <a:rPr lang="en-US" sz="1400" dirty="0">
                <a:solidFill>
                  <a:schemeClr val="bg2"/>
                </a:solidFill>
              </a:rPr>
              <a:t>Click on dropdown arrow</a:t>
            </a:r>
          </a:p>
        </p:txBody>
      </p:sp>
      <p:sp>
        <p:nvSpPr>
          <p:cNvPr id="11" name="TextBox 10">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12" name="TextBox 11">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26</a:t>
            </a:r>
            <a:endParaRPr lang="en-US" dirty="0">
              <a:solidFill>
                <a:schemeClr val="bg2"/>
              </a:solidFill>
            </a:endParaRPr>
          </a:p>
        </p:txBody>
      </p:sp>
      <p:sp>
        <p:nvSpPr>
          <p:cNvPr id="15" name="Rectangle 14">
            <a:extLst>
              <a:ext uri="{FF2B5EF4-FFF2-40B4-BE49-F238E27FC236}">
                <a16:creationId xmlns:a16="http://schemas.microsoft.com/office/drawing/2014/main" id="{617999B4-54FF-43F1-84E1-96C69EE67C48}"/>
              </a:ext>
            </a:extLst>
          </p:cNvPr>
          <p:cNvSpPr/>
          <p:nvPr/>
        </p:nvSpPr>
        <p:spPr>
          <a:xfrm>
            <a:off x="1367624" y="3388242"/>
            <a:ext cx="747423" cy="223129"/>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17999B4-54FF-43F1-84E1-96C69EE67C48}"/>
              </a:ext>
            </a:extLst>
          </p:cNvPr>
          <p:cNvSpPr/>
          <p:nvPr/>
        </p:nvSpPr>
        <p:spPr>
          <a:xfrm>
            <a:off x="2534527" y="4018440"/>
            <a:ext cx="747423" cy="223129"/>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17999B4-54FF-43F1-84E1-96C69EE67C48}"/>
              </a:ext>
            </a:extLst>
          </p:cNvPr>
          <p:cNvSpPr/>
          <p:nvPr/>
        </p:nvSpPr>
        <p:spPr>
          <a:xfrm>
            <a:off x="3515802" y="4230270"/>
            <a:ext cx="747423" cy="165188"/>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60333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6066011" y="1376665"/>
            <a:ext cx="2620789" cy="2600935"/>
          </a:xfrm>
          <a:prstGeom prst="rect">
            <a:avLst/>
          </a:prstGeom>
          <a:ln w="25400">
            <a:solidFill>
              <a:srgbClr val="C00000"/>
            </a:solidFill>
          </a:ln>
          <a:effectLst/>
        </p:spPr>
      </p:pic>
      <p:pic>
        <p:nvPicPr>
          <p:cNvPr id="6" name="Picture 5"/>
          <p:cNvPicPr>
            <a:picLocks noChangeAspect="1"/>
          </p:cNvPicPr>
          <p:nvPr/>
        </p:nvPicPr>
        <p:blipFill>
          <a:blip r:embed="rId4"/>
          <a:stretch>
            <a:fillRect/>
          </a:stretch>
        </p:blipFill>
        <p:spPr>
          <a:xfrm>
            <a:off x="3514940" y="2750288"/>
            <a:ext cx="2323560" cy="1950859"/>
          </a:xfrm>
          <a:prstGeom prst="rect">
            <a:avLst/>
          </a:prstGeom>
          <a:ln w="25400">
            <a:solidFill>
              <a:srgbClr val="C00000"/>
            </a:solidFill>
          </a:ln>
          <a:effectLst/>
        </p:spPr>
      </p:pic>
      <p:sp>
        <p:nvSpPr>
          <p:cNvPr id="3" name="Title 2"/>
          <p:cNvSpPr>
            <a:spLocks noGrp="1"/>
          </p:cNvSpPr>
          <p:nvPr>
            <p:ph type="title"/>
          </p:nvPr>
        </p:nvSpPr>
        <p:spPr/>
        <p:txBody>
          <a:bodyPr/>
          <a:lstStyle/>
          <a:p>
            <a:r>
              <a:rPr lang="en-US" dirty="0">
                <a:sym typeface="Wingdings" panose="05000000000000000000" pitchFamily="2" charset="2"/>
              </a:rPr>
              <a:t>Summary Report –  GoTo (cont.)</a:t>
            </a:r>
            <a:endParaRPr lang="en-US" dirty="0"/>
          </a:p>
        </p:txBody>
      </p:sp>
      <p:sp>
        <p:nvSpPr>
          <p:cNvPr id="7" name="Content Placeholder 1"/>
          <p:cNvSpPr>
            <a:spLocks noGrp="1"/>
          </p:cNvSpPr>
          <p:nvPr>
            <p:ph idx="10"/>
          </p:nvPr>
        </p:nvSpPr>
        <p:spPr>
          <a:xfrm>
            <a:off x="457198" y="1123949"/>
            <a:ext cx="5381301" cy="1719361"/>
          </a:xfrm>
        </p:spPr>
        <p:txBody>
          <a:bodyPr>
            <a:noAutofit/>
          </a:bodyPr>
          <a:lstStyle/>
          <a:p>
            <a:pPr>
              <a:spcAft>
                <a:spcPts val="600"/>
              </a:spcAft>
            </a:pPr>
            <a:r>
              <a:rPr lang="en-US" dirty="0">
                <a:sym typeface="Wingdings" panose="05000000000000000000" pitchFamily="2" charset="2"/>
              </a:rPr>
              <a:t>‘ </a:t>
            </a:r>
            <a:r>
              <a:rPr lang="en-US" dirty="0"/>
              <a:t>GoTo’ dropdown offers navigation tools for both the Summary and LaborPlan worksheets</a:t>
            </a:r>
          </a:p>
          <a:p>
            <a:pPr>
              <a:spcAft>
                <a:spcPts val="600"/>
              </a:spcAft>
            </a:pPr>
            <a:r>
              <a:rPr lang="en-US" dirty="0"/>
              <a:t>Select an area, then click on your selection</a:t>
            </a:r>
          </a:p>
        </p:txBody>
      </p:sp>
      <p:pic>
        <p:nvPicPr>
          <p:cNvPr id="4" name="Picture 3"/>
          <p:cNvPicPr>
            <a:picLocks noChangeAspect="1"/>
          </p:cNvPicPr>
          <p:nvPr/>
        </p:nvPicPr>
        <p:blipFill>
          <a:blip r:embed="rId5"/>
          <a:stretch>
            <a:fillRect/>
          </a:stretch>
        </p:blipFill>
        <p:spPr>
          <a:xfrm>
            <a:off x="332139" y="3090450"/>
            <a:ext cx="1969074" cy="1442231"/>
          </a:xfrm>
          <a:prstGeom prst="rect">
            <a:avLst/>
          </a:prstGeom>
          <a:ln w="25400">
            <a:solidFill>
              <a:srgbClr val="C00000"/>
            </a:solidFill>
          </a:ln>
          <a:effectLst/>
        </p:spPr>
      </p:pic>
      <p:sp>
        <p:nvSpPr>
          <p:cNvPr id="5" name="Left Brace 4"/>
          <p:cNvSpPr/>
          <p:nvPr/>
        </p:nvSpPr>
        <p:spPr>
          <a:xfrm rot="10800000">
            <a:off x="2284950" y="3811564"/>
            <a:ext cx="241004" cy="611579"/>
          </a:xfrm>
          <a:prstGeom prst="leftBrace">
            <a:avLst/>
          </a:prstGeom>
          <a:ln w="12700" cmpd="sng">
            <a:solidFill>
              <a:schemeClr val="bg2">
                <a:lumMod val="75000"/>
                <a:lumOff val="2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2" name="TextBox 11"/>
          <p:cNvSpPr txBox="1"/>
          <p:nvPr/>
        </p:nvSpPr>
        <p:spPr>
          <a:xfrm>
            <a:off x="2602567" y="3963464"/>
            <a:ext cx="551655" cy="307777"/>
          </a:xfrm>
          <a:prstGeom prst="rect">
            <a:avLst/>
          </a:prstGeom>
          <a:noFill/>
          <a:ln>
            <a:solidFill>
              <a:schemeClr val="bg2"/>
            </a:solidFill>
          </a:ln>
        </p:spPr>
        <p:txBody>
          <a:bodyPr wrap="square" rtlCol="0">
            <a:spAutoFit/>
          </a:bodyPr>
          <a:lstStyle/>
          <a:p>
            <a:pPr algn="ctr"/>
            <a:r>
              <a:rPr lang="en-US" sz="1400" dirty="0">
                <a:solidFill>
                  <a:schemeClr val="bg2"/>
                </a:solidFill>
              </a:rPr>
              <a:t>Area</a:t>
            </a:r>
          </a:p>
        </p:txBody>
      </p:sp>
      <p:cxnSp>
        <p:nvCxnSpPr>
          <p:cNvPr id="15" name="Straight Arrow Connector 14">
            <a:extLst>
              <a:ext uri="{FF2B5EF4-FFF2-40B4-BE49-F238E27FC236}">
                <a16:creationId xmlns:a16="http://schemas.microsoft.com/office/drawing/2014/main" id="{3E7F0ED3-0B94-4D7D-AFA4-14B3B35D17E2}"/>
              </a:ext>
            </a:extLst>
          </p:cNvPr>
          <p:cNvCxnSpPr/>
          <p:nvPr/>
        </p:nvCxnSpPr>
        <p:spPr>
          <a:xfrm flipH="1" flipV="1">
            <a:off x="4876800" y="3725717"/>
            <a:ext cx="1739376" cy="806964"/>
          </a:xfrm>
          <a:prstGeom prst="straightConnector1">
            <a:avLst/>
          </a:prstGeom>
          <a:ln w="19050" cmpd="sng">
            <a:solidFill>
              <a:schemeClr val="bg2">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3E7F0ED3-0B94-4D7D-AFA4-14B3B35D17E2}"/>
              </a:ext>
            </a:extLst>
          </p:cNvPr>
          <p:cNvCxnSpPr/>
          <p:nvPr/>
        </p:nvCxnSpPr>
        <p:spPr>
          <a:xfrm flipV="1">
            <a:off x="7539438" y="3977600"/>
            <a:ext cx="2590" cy="405592"/>
          </a:xfrm>
          <a:prstGeom prst="straightConnector1">
            <a:avLst/>
          </a:prstGeom>
          <a:ln w="19050" cmpd="sng">
            <a:solidFill>
              <a:schemeClr val="bg2">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648705" y="4400457"/>
            <a:ext cx="1437762" cy="307777"/>
          </a:xfrm>
          <a:prstGeom prst="rect">
            <a:avLst/>
          </a:prstGeom>
          <a:noFill/>
          <a:ln>
            <a:solidFill>
              <a:schemeClr val="bg2"/>
            </a:solidFill>
          </a:ln>
        </p:spPr>
        <p:txBody>
          <a:bodyPr wrap="square" rtlCol="0">
            <a:spAutoFit/>
          </a:bodyPr>
          <a:lstStyle/>
          <a:p>
            <a:pPr algn="ctr"/>
            <a:r>
              <a:rPr lang="en-US" sz="1400" dirty="0">
                <a:solidFill>
                  <a:schemeClr val="bg2"/>
                </a:solidFill>
              </a:rPr>
              <a:t>Make Selection</a:t>
            </a:r>
          </a:p>
        </p:txBody>
      </p:sp>
      <p:sp>
        <p:nvSpPr>
          <p:cNvPr id="14" name="TextBox 13">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16" name="TextBox 15">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27</a:t>
            </a:r>
            <a:endParaRPr lang="en-US" dirty="0">
              <a:solidFill>
                <a:schemeClr val="bg2"/>
              </a:solidFill>
            </a:endParaRPr>
          </a:p>
        </p:txBody>
      </p:sp>
      <p:sp>
        <p:nvSpPr>
          <p:cNvPr id="17" name="Rectangle 16">
            <a:extLst>
              <a:ext uri="{FF2B5EF4-FFF2-40B4-BE49-F238E27FC236}">
                <a16:creationId xmlns:a16="http://schemas.microsoft.com/office/drawing/2014/main" id="{617999B4-54FF-43F1-84E1-96C69EE67C48}"/>
              </a:ext>
            </a:extLst>
          </p:cNvPr>
          <p:cNvSpPr/>
          <p:nvPr/>
        </p:nvSpPr>
        <p:spPr>
          <a:xfrm>
            <a:off x="307536" y="3700000"/>
            <a:ext cx="1977412" cy="832681"/>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17999B4-54FF-43F1-84E1-96C69EE67C48}"/>
              </a:ext>
            </a:extLst>
          </p:cNvPr>
          <p:cNvSpPr/>
          <p:nvPr/>
        </p:nvSpPr>
        <p:spPr>
          <a:xfrm>
            <a:off x="3617843" y="2843311"/>
            <a:ext cx="922352" cy="146380"/>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17999B4-54FF-43F1-84E1-96C69EE67C48}"/>
              </a:ext>
            </a:extLst>
          </p:cNvPr>
          <p:cNvSpPr/>
          <p:nvPr/>
        </p:nvSpPr>
        <p:spPr>
          <a:xfrm>
            <a:off x="6066010" y="1589992"/>
            <a:ext cx="1058359" cy="111565"/>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235470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ym typeface="Wingdings" panose="05000000000000000000" pitchFamily="2" charset="2"/>
              </a:rPr>
              <a:t>Summary Report –  GoTo (cont.)</a:t>
            </a:r>
            <a:endParaRPr lang="en-US" dirty="0"/>
          </a:p>
        </p:txBody>
      </p:sp>
      <p:sp>
        <p:nvSpPr>
          <p:cNvPr id="7" name="Content Placeholder 1"/>
          <p:cNvSpPr>
            <a:spLocks noGrp="1"/>
          </p:cNvSpPr>
          <p:nvPr>
            <p:ph idx="10"/>
          </p:nvPr>
        </p:nvSpPr>
        <p:spPr>
          <a:xfrm>
            <a:off x="457217" y="2876797"/>
            <a:ext cx="4536202" cy="1989704"/>
          </a:xfrm>
        </p:spPr>
        <p:txBody>
          <a:bodyPr>
            <a:noAutofit/>
          </a:bodyPr>
          <a:lstStyle/>
          <a:p>
            <a:r>
              <a:rPr lang="en-US" dirty="0"/>
              <a:t>Selecting an item in either Summary Report option causes the report to scroll so that your selection is shown in the first row of the Summary Report</a:t>
            </a:r>
          </a:p>
          <a:p>
            <a:pPr>
              <a:spcAft>
                <a:spcPts val="600"/>
              </a:spcAft>
            </a:pPr>
            <a:r>
              <a:rPr lang="en-US" dirty="0"/>
              <a:t>Click on ‘Default View’ under ‘Change View’ to undo selections</a:t>
            </a:r>
          </a:p>
        </p:txBody>
      </p:sp>
      <p:pic>
        <p:nvPicPr>
          <p:cNvPr id="10" name="Picture 9"/>
          <p:cNvPicPr>
            <a:picLocks noChangeAspect="1"/>
          </p:cNvPicPr>
          <p:nvPr/>
        </p:nvPicPr>
        <p:blipFill>
          <a:blip r:embed="rId3"/>
          <a:stretch>
            <a:fillRect/>
          </a:stretch>
        </p:blipFill>
        <p:spPr>
          <a:xfrm>
            <a:off x="690159" y="1160629"/>
            <a:ext cx="3496518" cy="1527147"/>
          </a:xfrm>
          <a:prstGeom prst="rect">
            <a:avLst/>
          </a:prstGeom>
          <a:ln w="25400">
            <a:solidFill>
              <a:srgbClr val="C00000"/>
            </a:solidFill>
          </a:ln>
          <a:effectLst/>
        </p:spPr>
      </p:pic>
      <p:cxnSp>
        <p:nvCxnSpPr>
          <p:cNvPr id="22" name="Straight Arrow Connector 21">
            <a:extLst>
              <a:ext uri="{FF2B5EF4-FFF2-40B4-BE49-F238E27FC236}">
                <a16:creationId xmlns:a16="http://schemas.microsoft.com/office/drawing/2014/main" id="{3E7F0ED3-0B94-4D7D-AFA4-14B3B35D17E2}"/>
              </a:ext>
            </a:extLst>
          </p:cNvPr>
          <p:cNvCxnSpPr/>
          <p:nvPr/>
        </p:nvCxnSpPr>
        <p:spPr>
          <a:xfrm flipV="1">
            <a:off x="2838616" y="1451731"/>
            <a:ext cx="1663436" cy="737233"/>
          </a:xfrm>
          <a:prstGeom prst="straightConnector1">
            <a:avLst/>
          </a:prstGeom>
          <a:ln w="19050" cmpd="sng">
            <a:solidFill>
              <a:schemeClr val="bg2">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p:nvPicPr>
        <p:blipFill>
          <a:blip r:embed="rId4"/>
          <a:stretch>
            <a:fillRect/>
          </a:stretch>
        </p:blipFill>
        <p:spPr>
          <a:xfrm>
            <a:off x="5155710" y="3145792"/>
            <a:ext cx="2034951" cy="673590"/>
          </a:xfrm>
          <a:prstGeom prst="rect">
            <a:avLst/>
          </a:prstGeom>
          <a:ln w="25400">
            <a:solidFill>
              <a:srgbClr val="C00000"/>
            </a:solidFill>
          </a:ln>
          <a:effectLst/>
        </p:spPr>
      </p:pic>
      <p:pic>
        <p:nvPicPr>
          <p:cNvPr id="25" name="Picture 24"/>
          <p:cNvPicPr>
            <a:picLocks noChangeAspect="1"/>
          </p:cNvPicPr>
          <p:nvPr/>
        </p:nvPicPr>
        <p:blipFill>
          <a:blip r:embed="rId5"/>
          <a:stretch>
            <a:fillRect/>
          </a:stretch>
        </p:blipFill>
        <p:spPr>
          <a:xfrm>
            <a:off x="7190661" y="3928553"/>
            <a:ext cx="1338484" cy="662246"/>
          </a:xfrm>
          <a:prstGeom prst="rect">
            <a:avLst/>
          </a:prstGeom>
          <a:effectLst>
            <a:outerShdw blurRad="63500" sx="102000" sy="102000" algn="ctr" rotWithShape="0">
              <a:prstClr val="black">
                <a:alpha val="40000"/>
              </a:prstClr>
            </a:outerShdw>
          </a:effectLst>
        </p:spPr>
      </p:pic>
      <p:pic>
        <p:nvPicPr>
          <p:cNvPr id="4" name="Content Placeholder 3"/>
          <p:cNvPicPr>
            <a:picLocks noGrp="1" noChangeAspect="1"/>
          </p:cNvPicPr>
          <p:nvPr>
            <p:ph idx="11"/>
          </p:nvPr>
        </p:nvPicPr>
        <p:blipFill>
          <a:blip r:embed="rId6"/>
          <a:stretch>
            <a:fillRect/>
          </a:stretch>
        </p:blipFill>
        <p:spPr>
          <a:xfrm>
            <a:off x="4515522" y="1158871"/>
            <a:ext cx="4038600" cy="1770807"/>
          </a:xfrm>
          <a:prstGeom prst="rect">
            <a:avLst/>
          </a:prstGeom>
          <a:ln w="25400">
            <a:solidFill>
              <a:srgbClr val="C00000"/>
            </a:solidFill>
          </a:ln>
          <a:effectLst/>
        </p:spPr>
      </p:pic>
      <p:sp>
        <p:nvSpPr>
          <p:cNvPr id="12" name="TextBox 11">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13" name="TextBox 12">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28</a:t>
            </a:r>
            <a:endParaRPr lang="en-US" dirty="0">
              <a:solidFill>
                <a:schemeClr val="bg2"/>
              </a:solidFill>
            </a:endParaRPr>
          </a:p>
        </p:txBody>
      </p:sp>
      <p:sp>
        <p:nvSpPr>
          <p:cNvPr id="20" name="Rectangle 19">
            <a:extLst>
              <a:ext uri="{FF2B5EF4-FFF2-40B4-BE49-F238E27FC236}">
                <a16:creationId xmlns:a16="http://schemas.microsoft.com/office/drawing/2014/main" id="{617999B4-54FF-43F1-84E1-96C69EE67C48}"/>
              </a:ext>
            </a:extLst>
          </p:cNvPr>
          <p:cNvSpPr/>
          <p:nvPr/>
        </p:nvSpPr>
        <p:spPr>
          <a:xfrm>
            <a:off x="5155710" y="3336207"/>
            <a:ext cx="736207" cy="194172"/>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21" name="Straight Arrow Connector 20">
            <a:extLst>
              <a:ext uri="{FF2B5EF4-FFF2-40B4-BE49-F238E27FC236}">
                <a16:creationId xmlns:a16="http://schemas.microsoft.com/office/drawing/2014/main" id="{3E7F0ED3-0B94-4D7D-AFA4-14B3B35D17E2}"/>
              </a:ext>
            </a:extLst>
          </p:cNvPr>
          <p:cNvCxnSpPr/>
          <p:nvPr/>
        </p:nvCxnSpPr>
        <p:spPr>
          <a:xfrm>
            <a:off x="5907827" y="3455249"/>
            <a:ext cx="1282834" cy="1002120"/>
          </a:xfrm>
          <a:prstGeom prst="straightConnector1">
            <a:avLst/>
          </a:prstGeom>
          <a:ln w="19050" cmpd="sng">
            <a:solidFill>
              <a:schemeClr val="bg2">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8" name="Rectangle 27">
            <a:extLst>
              <a:ext uri="{FF2B5EF4-FFF2-40B4-BE49-F238E27FC236}">
                <a16:creationId xmlns:a16="http://schemas.microsoft.com/office/drawing/2014/main" id="{617999B4-54FF-43F1-84E1-96C69EE67C48}"/>
              </a:ext>
            </a:extLst>
          </p:cNvPr>
          <p:cNvSpPr/>
          <p:nvPr/>
        </p:nvSpPr>
        <p:spPr>
          <a:xfrm>
            <a:off x="7190661" y="4079595"/>
            <a:ext cx="736207" cy="511203"/>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044367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wrap="none"/>
          <a:lstStyle/>
          <a:p>
            <a:pPr>
              <a:spcBef>
                <a:spcPts val="624"/>
              </a:spcBef>
            </a:pPr>
            <a:r>
              <a:rPr lang="en-US" dirty="0"/>
              <a:t>4.b What Information Is </a:t>
            </a:r>
            <a:br>
              <a:rPr lang="en-US" dirty="0"/>
            </a:br>
            <a:r>
              <a:rPr lang="en-US" dirty="0"/>
              <a:t>Available in the Labor Planning</a:t>
            </a:r>
            <a:br>
              <a:rPr lang="en-US" dirty="0"/>
            </a:br>
            <a:r>
              <a:rPr lang="en-US" dirty="0"/>
              <a:t>Plan File?</a:t>
            </a:r>
            <a:br>
              <a:rPr lang="en-US" dirty="0"/>
            </a:br>
            <a:endParaRPr lang="en-US" sz="1200" dirty="0"/>
          </a:p>
          <a:p>
            <a:r>
              <a:rPr lang="en-US" dirty="0">
                <a:sym typeface="Wingdings" panose="05000000000000000000" pitchFamily="2" charset="2"/>
              </a:rPr>
              <a:t></a:t>
            </a:r>
            <a:r>
              <a:rPr lang="en-US" dirty="0"/>
              <a:t> </a:t>
            </a:r>
            <a:r>
              <a:rPr lang="en-US" dirty="0" err="1"/>
              <a:t>FacultyPlan</a:t>
            </a:r>
            <a:r>
              <a:rPr lang="en-US" dirty="0"/>
              <a:t> &amp; </a:t>
            </a:r>
            <a:r>
              <a:rPr lang="en-US" dirty="0" err="1"/>
              <a:t>StaffPlan</a:t>
            </a:r>
            <a:endParaRPr lang="en-US" dirty="0"/>
          </a:p>
          <a:p>
            <a:pPr>
              <a:spcBef>
                <a:spcPts val="624"/>
              </a:spcBef>
            </a:pPr>
            <a:br>
              <a:rPr lang="en-US" dirty="0"/>
            </a:br>
            <a:endParaRPr lang="en-US" dirty="0"/>
          </a:p>
          <a:p>
            <a:pPr>
              <a:spcBef>
                <a:spcPts val="624"/>
              </a:spcBef>
            </a:pPr>
            <a:endParaRPr lang="en-US" dirty="0"/>
          </a:p>
        </p:txBody>
      </p:sp>
      <p:sp>
        <p:nvSpPr>
          <p:cNvPr id="3" name="TextBox 2">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4" name="TextBox 3">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29</a:t>
            </a:r>
            <a:endParaRPr lang="en-US" dirty="0">
              <a:solidFill>
                <a:schemeClr val="bg2"/>
              </a:solidFill>
            </a:endParaRPr>
          </a:p>
        </p:txBody>
      </p:sp>
    </p:spTree>
    <p:extLst>
      <p:ext uri="{BB962C8B-B14F-4D97-AF65-F5344CB8AC3E}">
        <p14:creationId xmlns:p14="http://schemas.microsoft.com/office/powerpoint/2010/main" val="4207465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wrap="none"/>
          <a:lstStyle/>
          <a:p>
            <a:pPr>
              <a:spcBef>
                <a:spcPts val="0"/>
              </a:spcBef>
              <a:spcAft>
                <a:spcPts val="600"/>
              </a:spcAft>
            </a:pPr>
            <a:r>
              <a:rPr lang="en-US" dirty="0"/>
              <a:t>1. What Should I Know About </a:t>
            </a:r>
            <a:br>
              <a:rPr lang="en-US" dirty="0"/>
            </a:br>
            <a:r>
              <a:rPr lang="en-US" dirty="0"/>
              <a:t>The Labor Planning Plan File?</a:t>
            </a:r>
          </a:p>
        </p:txBody>
      </p:sp>
      <p:sp>
        <p:nvSpPr>
          <p:cNvPr id="3" name="TextBox 2">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4" name="TextBox 3">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3</a:t>
            </a:r>
            <a:endParaRPr lang="en-US" dirty="0">
              <a:solidFill>
                <a:schemeClr val="bg2"/>
              </a:solidFill>
            </a:endParaRPr>
          </a:p>
        </p:txBody>
      </p:sp>
    </p:spTree>
    <p:extLst>
      <p:ext uri="{BB962C8B-B14F-4D97-AF65-F5344CB8AC3E}">
        <p14:creationId xmlns:p14="http://schemas.microsoft.com/office/powerpoint/2010/main" val="946270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LaborPlan – Identifying Information</a:t>
            </a:r>
          </a:p>
        </p:txBody>
      </p:sp>
      <p:sp>
        <p:nvSpPr>
          <p:cNvPr id="7" name="TextBox 6">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8" name="TextBox 7">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30</a:t>
            </a:r>
            <a:endParaRPr lang="en-US" dirty="0">
              <a:solidFill>
                <a:schemeClr val="bg2"/>
              </a:solidFill>
            </a:endParaRPr>
          </a:p>
        </p:txBody>
      </p:sp>
      <p:sp>
        <p:nvSpPr>
          <p:cNvPr id="12" name="Content Placeholder 5"/>
          <p:cNvSpPr>
            <a:spLocks noGrp="1"/>
          </p:cNvSpPr>
          <p:nvPr>
            <p:ph idx="10"/>
          </p:nvPr>
        </p:nvSpPr>
        <p:spPr>
          <a:xfrm>
            <a:off x="457200" y="2920408"/>
            <a:ext cx="8138160" cy="1708741"/>
          </a:xfrm>
        </p:spPr>
        <p:txBody>
          <a:bodyPr>
            <a:noAutofit/>
          </a:bodyPr>
          <a:lstStyle/>
          <a:p>
            <a:endParaRPr lang="en-US" dirty="0"/>
          </a:p>
          <a:p>
            <a:r>
              <a:rPr lang="en-US" dirty="0"/>
              <a:t>The </a:t>
            </a:r>
            <a:r>
              <a:rPr lang="en-US" dirty="0" err="1"/>
              <a:t>FacultyPlan</a:t>
            </a:r>
            <a:r>
              <a:rPr lang="en-US" dirty="0"/>
              <a:t> and </a:t>
            </a:r>
            <a:r>
              <a:rPr lang="en-US" dirty="0" err="1"/>
              <a:t>StaffPlan</a:t>
            </a:r>
            <a:r>
              <a:rPr lang="en-US" dirty="0"/>
              <a:t> worksheets detail information for the named population</a:t>
            </a:r>
          </a:p>
          <a:p>
            <a:pPr marL="342884" lvl="1" indent="-342884">
              <a:buFont typeface="Arial" panose="020B0604020202020204" pitchFamily="34" charset="0"/>
              <a:buChar char="•"/>
            </a:pPr>
            <a:r>
              <a:rPr lang="en-US" dirty="0"/>
              <a:t>The Labor Planning Plan File starts with data from the current fiscal year and will eventually end with foundational data for the upcoming year </a:t>
            </a:r>
          </a:p>
          <a:p>
            <a:endParaRPr lang="en-US" dirty="0"/>
          </a:p>
        </p:txBody>
      </p:sp>
      <p:sp>
        <p:nvSpPr>
          <p:cNvPr id="14" name="Oval 13"/>
          <p:cNvSpPr/>
          <p:nvPr/>
        </p:nvSpPr>
        <p:spPr>
          <a:xfrm>
            <a:off x="3999224" y="2529432"/>
            <a:ext cx="1100981" cy="217486"/>
          </a:xfrm>
          <a:prstGeom prst="ellipse">
            <a:avLst/>
          </a:prstGeom>
          <a:no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5" name="Picture 14"/>
          <p:cNvPicPr>
            <a:picLocks noChangeAspect="1"/>
          </p:cNvPicPr>
          <p:nvPr/>
        </p:nvPicPr>
        <p:blipFill rotWithShape="1">
          <a:blip r:embed="rId3"/>
          <a:srcRect l="19471" t="1" r="7532" b="1562"/>
          <a:stretch/>
        </p:blipFill>
        <p:spPr>
          <a:xfrm>
            <a:off x="677062" y="1961622"/>
            <a:ext cx="1601972" cy="274555"/>
          </a:xfrm>
          <a:prstGeom prst="rect">
            <a:avLst/>
          </a:prstGeom>
          <a:ln w="25400">
            <a:solidFill>
              <a:srgbClr val="C00000"/>
            </a:solidFill>
          </a:ln>
        </p:spPr>
      </p:pic>
      <p:sp>
        <p:nvSpPr>
          <p:cNvPr id="16" name="Oval 15"/>
          <p:cNvSpPr/>
          <p:nvPr/>
        </p:nvSpPr>
        <p:spPr>
          <a:xfrm>
            <a:off x="1242986" y="1995125"/>
            <a:ext cx="1036047" cy="217486"/>
          </a:xfrm>
          <a:prstGeom prst="ellipse">
            <a:avLst/>
          </a:prstGeom>
          <a:no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8" name="Elbow Connector 17"/>
          <p:cNvCxnSpPr>
            <a:stCxn id="15" idx="0"/>
          </p:cNvCxnSpPr>
          <p:nvPr/>
        </p:nvCxnSpPr>
        <p:spPr>
          <a:xfrm rot="5400000" flipH="1" flipV="1">
            <a:off x="2068331" y="934245"/>
            <a:ext cx="437094" cy="1617661"/>
          </a:xfrm>
          <a:prstGeom prst="bentConnector2">
            <a:avLst/>
          </a:prstGeom>
          <a:ln w="12700" cmpd="sng">
            <a:solidFill>
              <a:srgbClr val="C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0" name="Elbow Connector 19"/>
          <p:cNvCxnSpPr/>
          <p:nvPr/>
        </p:nvCxnSpPr>
        <p:spPr>
          <a:xfrm>
            <a:off x="1963479" y="2296633"/>
            <a:ext cx="1156120" cy="341542"/>
          </a:xfrm>
          <a:prstGeom prst="bentConnector3">
            <a:avLst>
              <a:gd name="adj1" fmla="val -276"/>
            </a:avLst>
          </a:prstGeom>
          <a:ln w="12700" cmpd="sng">
            <a:solidFill>
              <a:srgbClr val="C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7BC8A0BE-B490-4520-B6F1-EF2D295D2F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5709" y="1236006"/>
            <a:ext cx="5319628" cy="718512"/>
          </a:xfrm>
          <a:prstGeom prst="rect">
            <a:avLst/>
          </a:prstGeom>
          <a:ln w="19050">
            <a:solidFill>
              <a:srgbClr val="FF0000"/>
            </a:solidFill>
          </a:ln>
        </p:spPr>
      </p:pic>
      <p:pic>
        <p:nvPicPr>
          <p:cNvPr id="19" name="Picture 18">
            <a:extLst>
              <a:ext uri="{FF2B5EF4-FFF2-40B4-BE49-F238E27FC236}">
                <a16:creationId xmlns:a16="http://schemas.microsoft.com/office/drawing/2014/main" id="{B547CED3-3798-4AB5-BFE8-6B37FE293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5710" y="2270238"/>
            <a:ext cx="5319628" cy="718512"/>
          </a:xfrm>
          <a:prstGeom prst="rect">
            <a:avLst/>
          </a:prstGeom>
          <a:ln w="19050">
            <a:solidFill>
              <a:srgbClr val="FF0000"/>
            </a:solidFill>
          </a:ln>
        </p:spPr>
      </p:pic>
    </p:spTree>
    <p:extLst>
      <p:ext uri="{BB962C8B-B14F-4D97-AF65-F5344CB8AC3E}">
        <p14:creationId xmlns:p14="http://schemas.microsoft.com/office/powerpoint/2010/main" val="1230089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wrap="none"/>
          <a:lstStyle/>
          <a:p>
            <a:pPr>
              <a:spcBef>
                <a:spcPts val="624"/>
              </a:spcBef>
            </a:pPr>
            <a:r>
              <a:rPr lang="en-US" dirty="0"/>
              <a:t>4.c. What Information Is </a:t>
            </a:r>
            <a:br>
              <a:rPr lang="en-US" dirty="0"/>
            </a:br>
            <a:r>
              <a:rPr lang="en-US" dirty="0"/>
              <a:t>Available in the Labor Planning</a:t>
            </a:r>
            <a:br>
              <a:rPr lang="en-US" dirty="0"/>
            </a:br>
            <a:r>
              <a:rPr lang="en-US" dirty="0"/>
              <a:t>Plan File?</a:t>
            </a:r>
            <a:br>
              <a:rPr lang="en-US" dirty="0"/>
            </a:br>
            <a:endParaRPr lang="en-US" sz="1200" dirty="0"/>
          </a:p>
          <a:p>
            <a:r>
              <a:rPr lang="en-US" dirty="0">
                <a:sym typeface="Wingdings" panose="05000000000000000000" pitchFamily="2" charset="2"/>
              </a:rPr>
              <a:t></a:t>
            </a:r>
            <a:r>
              <a:rPr lang="en-US" dirty="0"/>
              <a:t> LaborPlan Categories</a:t>
            </a:r>
          </a:p>
          <a:p>
            <a:pPr>
              <a:spcBef>
                <a:spcPts val="624"/>
              </a:spcBef>
            </a:pPr>
            <a:endParaRPr lang="en-US" dirty="0"/>
          </a:p>
        </p:txBody>
      </p:sp>
      <p:sp>
        <p:nvSpPr>
          <p:cNvPr id="3" name="TextBox 2">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4" name="TextBox 3">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31</a:t>
            </a:r>
            <a:endParaRPr lang="en-US" dirty="0">
              <a:solidFill>
                <a:schemeClr val="bg2"/>
              </a:solidFill>
            </a:endParaRPr>
          </a:p>
        </p:txBody>
      </p:sp>
    </p:spTree>
    <p:extLst>
      <p:ext uri="{BB962C8B-B14F-4D97-AF65-F5344CB8AC3E}">
        <p14:creationId xmlns:p14="http://schemas.microsoft.com/office/powerpoint/2010/main" val="3018240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a:xfrm>
            <a:off x="457200" y="1123950"/>
            <a:ext cx="8105553" cy="1752600"/>
          </a:xfrm>
        </p:spPr>
        <p:txBody>
          <a:bodyPr>
            <a:noAutofit/>
          </a:bodyPr>
          <a:lstStyle/>
          <a:p>
            <a:r>
              <a:rPr lang="en-US" dirty="0"/>
              <a:t>The </a:t>
            </a:r>
            <a:r>
              <a:rPr lang="en-US" dirty="0" err="1"/>
              <a:t>FacultyPlan</a:t>
            </a:r>
            <a:r>
              <a:rPr lang="en-US" dirty="0"/>
              <a:t> and </a:t>
            </a:r>
            <a:r>
              <a:rPr lang="en-US" dirty="0" err="1"/>
              <a:t>StaffPlan</a:t>
            </a:r>
            <a:r>
              <a:rPr lang="en-US" dirty="0"/>
              <a:t> have the same categories of data</a:t>
            </a:r>
          </a:p>
          <a:p>
            <a:r>
              <a:rPr lang="en-US" dirty="0"/>
              <a:t>Controlled Positions </a:t>
            </a:r>
          </a:p>
          <a:p>
            <a:pPr lvl="1"/>
            <a:r>
              <a:rPr lang="en-US" sz="1800" dirty="0"/>
              <a:t>Individual Position Control Code (PCC) lines and</a:t>
            </a:r>
            <a:br>
              <a:rPr lang="en-US" sz="1800" dirty="0"/>
            </a:br>
            <a:r>
              <a:rPr lang="en-US" sz="1800" dirty="0"/>
              <a:t>distributions</a:t>
            </a:r>
          </a:p>
          <a:p>
            <a:pPr lvl="1">
              <a:spcAft>
                <a:spcPts val="600"/>
              </a:spcAft>
            </a:pPr>
            <a:r>
              <a:rPr lang="en-US" sz="1800" dirty="0"/>
              <a:t>This category of data will include budget and HR data</a:t>
            </a:r>
          </a:p>
        </p:txBody>
      </p:sp>
      <p:sp>
        <p:nvSpPr>
          <p:cNvPr id="5" name="Title 4"/>
          <p:cNvSpPr>
            <a:spLocks noGrp="1"/>
          </p:cNvSpPr>
          <p:nvPr>
            <p:ph type="title"/>
          </p:nvPr>
        </p:nvSpPr>
        <p:spPr/>
        <p:txBody>
          <a:bodyPr/>
          <a:lstStyle/>
          <a:p>
            <a:r>
              <a:rPr lang="en-US" dirty="0"/>
              <a:t>LaborPlan Categories – Layout of Rows</a:t>
            </a:r>
          </a:p>
        </p:txBody>
      </p:sp>
      <p:sp>
        <p:nvSpPr>
          <p:cNvPr id="4" name="TextBox 3">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7" name="TextBox 6">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32</a:t>
            </a:r>
            <a:endParaRPr lang="en-US" dirty="0">
              <a:solidFill>
                <a:schemeClr val="bg2"/>
              </a:solidFill>
            </a:endParaRPr>
          </a:p>
        </p:txBody>
      </p:sp>
      <p:pic>
        <p:nvPicPr>
          <p:cNvPr id="2" name="Picture 1"/>
          <p:cNvPicPr>
            <a:picLocks noChangeAspect="1"/>
          </p:cNvPicPr>
          <p:nvPr/>
        </p:nvPicPr>
        <p:blipFill>
          <a:blip r:embed="rId2"/>
          <a:stretch>
            <a:fillRect/>
          </a:stretch>
        </p:blipFill>
        <p:spPr>
          <a:xfrm>
            <a:off x="6634655" y="1886271"/>
            <a:ext cx="2103120" cy="203528"/>
          </a:xfrm>
          <a:prstGeom prst="rect">
            <a:avLst/>
          </a:prstGeom>
          <a:ln w="25400">
            <a:solidFill>
              <a:srgbClr val="C00000"/>
            </a:solidFill>
          </a:ln>
        </p:spPr>
      </p:pic>
      <p:pic>
        <p:nvPicPr>
          <p:cNvPr id="3" name="Picture 2"/>
          <p:cNvPicPr>
            <a:picLocks noChangeAspect="1"/>
          </p:cNvPicPr>
          <p:nvPr/>
        </p:nvPicPr>
        <p:blipFill>
          <a:blip r:embed="rId3"/>
          <a:stretch>
            <a:fillRect/>
          </a:stretch>
        </p:blipFill>
        <p:spPr>
          <a:xfrm>
            <a:off x="6817535" y="2260893"/>
            <a:ext cx="1920240" cy="181157"/>
          </a:xfrm>
          <a:prstGeom prst="rect">
            <a:avLst/>
          </a:prstGeom>
          <a:ln w="25400">
            <a:solidFill>
              <a:srgbClr val="C00000"/>
            </a:solidFill>
          </a:ln>
        </p:spPr>
      </p:pic>
      <p:pic>
        <p:nvPicPr>
          <p:cNvPr id="8" name="Picture 7"/>
          <p:cNvPicPr>
            <a:picLocks noChangeAspect="1"/>
          </p:cNvPicPr>
          <p:nvPr/>
        </p:nvPicPr>
        <p:blipFill>
          <a:blip r:embed="rId4"/>
          <a:stretch>
            <a:fillRect/>
          </a:stretch>
        </p:blipFill>
        <p:spPr>
          <a:xfrm>
            <a:off x="5994575" y="3595181"/>
            <a:ext cx="2743200" cy="195442"/>
          </a:xfrm>
          <a:prstGeom prst="rect">
            <a:avLst/>
          </a:prstGeom>
          <a:ln w="25400">
            <a:solidFill>
              <a:srgbClr val="C00000"/>
            </a:solidFill>
          </a:ln>
        </p:spPr>
      </p:pic>
      <p:pic>
        <p:nvPicPr>
          <p:cNvPr id="9" name="Picture 8"/>
          <p:cNvPicPr>
            <a:picLocks noChangeAspect="1"/>
          </p:cNvPicPr>
          <p:nvPr/>
        </p:nvPicPr>
        <p:blipFill>
          <a:blip r:embed="rId5"/>
          <a:stretch>
            <a:fillRect/>
          </a:stretch>
        </p:blipFill>
        <p:spPr>
          <a:xfrm>
            <a:off x="5720255" y="3211567"/>
            <a:ext cx="3017520" cy="207363"/>
          </a:xfrm>
          <a:prstGeom prst="rect">
            <a:avLst/>
          </a:prstGeom>
          <a:ln w="25400">
            <a:solidFill>
              <a:srgbClr val="C00000"/>
            </a:solidFill>
          </a:ln>
        </p:spPr>
      </p:pic>
      <p:sp>
        <p:nvSpPr>
          <p:cNvPr id="10" name="Content Placeholder 5"/>
          <p:cNvSpPr txBox="1">
            <a:spLocks/>
          </p:cNvSpPr>
          <p:nvPr/>
        </p:nvSpPr>
        <p:spPr>
          <a:xfrm>
            <a:off x="457199" y="2777067"/>
            <a:ext cx="8105554" cy="1997101"/>
          </a:xfrm>
          <a:prstGeom prst="rect">
            <a:avLst/>
          </a:prstGeom>
        </p:spPr>
        <p:txBody>
          <a:bodyPr>
            <a:noAutofit/>
          </a:bodyPr>
          <a:lstStyle>
            <a:lvl1pPr marL="342884" marR="0" indent="-342884" algn="l" defTabSz="914355" rtl="0" eaLnBrk="1" fontAlgn="auto" latinLnBrk="0" hangingPunct="1">
              <a:lnSpc>
                <a:spcPct val="100000"/>
              </a:lnSpc>
              <a:spcBef>
                <a:spcPct val="20000"/>
              </a:spcBef>
              <a:spcAft>
                <a:spcPts val="0"/>
              </a:spcAft>
              <a:buClr>
                <a:srgbClr val="005DA6"/>
              </a:buClr>
              <a:buSzTx/>
              <a:buFont typeface="Arial" panose="020B0604020202020204" pitchFamily="34" charset="0"/>
              <a:buChar char="•"/>
              <a:tabLst/>
              <a:defRPr sz="2000" kern="1200">
                <a:solidFill>
                  <a:schemeClr val="bg2">
                    <a:lumMod val="75000"/>
                    <a:lumOff val="25000"/>
                  </a:schemeClr>
                </a:solidFill>
                <a:latin typeface="+mn-lt"/>
                <a:ea typeface="+mn-ea"/>
                <a:cs typeface="+mn-cs"/>
              </a:defRPr>
            </a:lvl1pPr>
            <a:lvl2pPr marL="742913" marR="0" indent="-285736"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2000" kern="1200">
                <a:solidFill>
                  <a:schemeClr val="bg2">
                    <a:lumMod val="75000"/>
                    <a:lumOff val="25000"/>
                  </a:schemeClr>
                </a:solidFill>
                <a:latin typeface="+mn-lt"/>
                <a:ea typeface="+mn-ea"/>
                <a:cs typeface="+mn-cs"/>
              </a:defRPr>
            </a:lvl2pPr>
            <a:lvl3pPr marL="1142944" marR="0" indent="-228588" algn="l" defTabSz="914355" rtl="0" eaLnBrk="1" fontAlgn="auto" latinLnBrk="0" hangingPunct="1">
              <a:lnSpc>
                <a:spcPct val="100000"/>
              </a:lnSpc>
              <a:spcBef>
                <a:spcPct val="20000"/>
              </a:spcBef>
              <a:spcAft>
                <a:spcPts val="0"/>
              </a:spcAft>
              <a:buClr>
                <a:srgbClr val="005DA6"/>
              </a:buClr>
              <a:buSzTx/>
              <a:buFont typeface="Arial" panose="020B0604020202020204" pitchFamily="34" charset="0"/>
              <a:buChar char="•"/>
              <a:tabLst/>
              <a:defRPr sz="1800" kern="1200">
                <a:solidFill>
                  <a:schemeClr val="bg2">
                    <a:lumMod val="75000"/>
                    <a:lumOff val="25000"/>
                  </a:schemeClr>
                </a:solidFill>
                <a:latin typeface="+mn-lt"/>
                <a:ea typeface="+mn-ea"/>
                <a:cs typeface="+mn-cs"/>
              </a:defRPr>
            </a:lvl3pPr>
            <a:lvl4pPr marL="1600120" marR="0" indent="-228588"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1800" kern="1200">
                <a:solidFill>
                  <a:schemeClr val="bg2">
                    <a:lumMod val="75000"/>
                    <a:lumOff val="25000"/>
                  </a:schemeClr>
                </a:solidFill>
                <a:latin typeface="+mn-lt"/>
                <a:ea typeface="+mn-ea"/>
                <a:cs typeface="+mn-cs"/>
              </a:defRPr>
            </a:lvl4pPr>
            <a:lvl5pPr marL="2057297" marR="0" indent="-228588" algn="l" defTabSz="914355" rtl="0" eaLnBrk="1" fontAlgn="auto" latinLnBrk="0" hangingPunct="1">
              <a:lnSpc>
                <a:spcPct val="100000"/>
              </a:lnSpc>
              <a:spcBef>
                <a:spcPct val="20000"/>
              </a:spcBef>
              <a:spcAft>
                <a:spcPts val="0"/>
              </a:spcAft>
              <a:buClr>
                <a:srgbClr val="005DA6"/>
              </a:buClr>
              <a:buSzTx/>
              <a:buFont typeface="Calibri" panose="020F0502020204030204" pitchFamily="34" charset="0"/>
              <a:buChar char="»"/>
              <a:tabLst/>
              <a:defRPr sz="1600" kern="1200">
                <a:solidFill>
                  <a:schemeClr val="bg2">
                    <a:lumMod val="75000"/>
                    <a:lumOff val="25000"/>
                  </a:schemeClr>
                </a:solidFill>
                <a:latin typeface="+mn-lt"/>
                <a:ea typeface="+mn-ea"/>
                <a:cs typeface="+mn-cs"/>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Other Personnel Records – Non-Stipend</a:t>
            </a:r>
          </a:p>
          <a:p>
            <a:pPr lvl="1"/>
            <a:r>
              <a:rPr lang="en-US" sz="1800" dirty="0"/>
              <a:t>Records from the HR data load that could</a:t>
            </a:r>
            <a:br>
              <a:rPr lang="en-US" sz="1800" dirty="0"/>
            </a:br>
            <a:r>
              <a:rPr lang="en-US" sz="1800" dirty="0"/>
              <a:t>not be matched to a current PCC</a:t>
            </a:r>
          </a:p>
          <a:p>
            <a:pPr lvl="1"/>
            <a:r>
              <a:rPr lang="en-US" sz="1800" dirty="0"/>
              <a:t>This category of data will include only HR data</a:t>
            </a:r>
          </a:p>
          <a:p>
            <a:pPr lvl="1"/>
            <a:r>
              <a:rPr lang="en-US" sz="1800" dirty="0"/>
              <a:t>New employee records will show in this category until the user assigns them to a PCC</a:t>
            </a:r>
          </a:p>
        </p:txBody>
      </p:sp>
    </p:spTree>
    <p:extLst>
      <p:ext uri="{BB962C8B-B14F-4D97-AF65-F5344CB8AC3E}">
        <p14:creationId xmlns:p14="http://schemas.microsoft.com/office/powerpoint/2010/main" val="3640853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a:xfrm>
            <a:off x="457200" y="1123950"/>
            <a:ext cx="6730410" cy="3505200"/>
          </a:xfrm>
        </p:spPr>
        <p:txBody>
          <a:bodyPr>
            <a:noAutofit/>
          </a:bodyPr>
          <a:lstStyle/>
          <a:p>
            <a:r>
              <a:rPr lang="en-US" dirty="0"/>
              <a:t>Other Resources – Non-Stipend</a:t>
            </a:r>
          </a:p>
          <a:p>
            <a:pPr lvl="1"/>
            <a:r>
              <a:rPr lang="en-US" sz="1800" dirty="0"/>
              <a:t>Non-position specific budget items listed by </a:t>
            </a:r>
            <a:br>
              <a:rPr lang="en-US" sz="1800" dirty="0"/>
            </a:br>
            <a:r>
              <a:rPr lang="en-US" sz="1800" dirty="0"/>
              <a:t>Account Code</a:t>
            </a:r>
          </a:p>
          <a:p>
            <a:pPr lvl="1"/>
            <a:r>
              <a:rPr lang="en-US" sz="1800" dirty="0"/>
              <a:t>Examples: Salary savings, overtime, temp employee, etc.</a:t>
            </a:r>
          </a:p>
          <a:p>
            <a:pPr lvl="1">
              <a:spcAft>
                <a:spcPts val="600"/>
              </a:spcAft>
            </a:pPr>
            <a:r>
              <a:rPr lang="en-US" sz="1800" dirty="0"/>
              <a:t>This category of data will include only budget data</a:t>
            </a:r>
          </a:p>
          <a:p>
            <a:r>
              <a:rPr lang="en-US" dirty="0"/>
              <a:t>Stipends Only:</a:t>
            </a:r>
          </a:p>
          <a:p>
            <a:pPr lvl="1"/>
            <a:r>
              <a:rPr lang="en-US" sz="1800" dirty="0"/>
              <a:t>Records from the HR data load that include an employee name, but not a position code (All records not entered in Colleague’s Annual Wage screen)</a:t>
            </a:r>
          </a:p>
          <a:p>
            <a:pPr lvl="1"/>
            <a:r>
              <a:rPr lang="en-US" sz="1800" dirty="0"/>
              <a:t>Stipend specified budget items listed by Account String</a:t>
            </a:r>
          </a:p>
          <a:p>
            <a:pPr lvl="1"/>
            <a:r>
              <a:rPr lang="en-US" sz="1800" dirty="0"/>
              <a:t>This category of data can include both budget and HR data</a:t>
            </a:r>
          </a:p>
        </p:txBody>
      </p:sp>
      <p:sp>
        <p:nvSpPr>
          <p:cNvPr id="5" name="Title 4"/>
          <p:cNvSpPr>
            <a:spLocks noGrp="1"/>
          </p:cNvSpPr>
          <p:nvPr>
            <p:ph type="title"/>
          </p:nvPr>
        </p:nvSpPr>
        <p:spPr/>
        <p:txBody>
          <a:bodyPr/>
          <a:lstStyle/>
          <a:p>
            <a:r>
              <a:rPr lang="en-US" dirty="0"/>
              <a:t>LaborPlan Categories – Layout of Rows (cont.)</a:t>
            </a:r>
          </a:p>
        </p:txBody>
      </p:sp>
      <p:sp>
        <p:nvSpPr>
          <p:cNvPr id="4" name="TextBox 3">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7" name="TextBox 6">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33</a:t>
            </a:r>
            <a:endParaRPr lang="en-US" dirty="0">
              <a:solidFill>
                <a:schemeClr val="bg2"/>
              </a:solidFill>
            </a:endParaRPr>
          </a:p>
        </p:txBody>
      </p:sp>
      <p:pic>
        <p:nvPicPr>
          <p:cNvPr id="2" name="Picture 1"/>
          <p:cNvPicPr>
            <a:picLocks noChangeAspect="1"/>
          </p:cNvPicPr>
          <p:nvPr/>
        </p:nvPicPr>
        <p:blipFill>
          <a:blip r:embed="rId2"/>
          <a:stretch>
            <a:fillRect/>
          </a:stretch>
        </p:blipFill>
        <p:spPr>
          <a:xfrm>
            <a:off x="6309360" y="1488060"/>
            <a:ext cx="2377440" cy="189917"/>
          </a:xfrm>
          <a:prstGeom prst="rect">
            <a:avLst/>
          </a:prstGeom>
          <a:ln w="25400">
            <a:solidFill>
              <a:srgbClr val="C00000"/>
            </a:solidFill>
          </a:ln>
        </p:spPr>
      </p:pic>
      <p:pic>
        <p:nvPicPr>
          <p:cNvPr id="3" name="Picture 2"/>
          <p:cNvPicPr>
            <a:picLocks noChangeAspect="1"/>
          </p:cNvPicPr>
          <p:nvPr/>
        </p:nvPicPr>
        <p:blipFill>
          <a:blip r:embed="rId3"/>
          <a:stretch>
            <a:fillRect/>
          </a:stretch>
        </p:blipFill>
        <p:spPr>
          <a:xfrm>
            <a:off x="7132320" y="3227267"/>
            <a:ext cx="1554480" cy="185942"/>
          </a:xfrm>
          <a:prstGeom prst="rect">
            <a:avLst/>
          </a:prstGeom>
          <a:ln w="25400">
            <a:solidFill>
              <a:srgbClr val="C00000"/>
            </a:solidFill>
          </a:ln>
        </p:spPr>
      </p:pic>
      <p:pic>
        <p:nvPicPr>
          <p:cNvPr id="8" name="Picture 7"/>
          <p:cNvPicPr>
            <a:picLocks noChangeAspect="1"/>
          </p:cNvPicPr>
          <p:nvPr/>
        </p:nvPicPr>
        <p:blipFill>
          <a:blip r:embed="rId4"/>
          <a:stretch>
            <a:fillRect/>
          </a:stretch>
        </p:blipFill>
        <p:spPr>
          <a:xfrm>
            <a:off x="6400800" y="1856098"/>
            <a:ext cx="2286000" cy="190500"/>
          </a:xfrm>
          <a:prstGeom prst="rect">
            <a:avLst/>
          </a:prstGeom>
          <a:ln w="25400">
            <a:solidFill>
              <a:srgbClr val="C00000"/>
            </a:solidFill>
          </a:ln>
        </p:spPr>
      </p:pic>
      <p:pic>
        <p:nvPicPr>
          <p:cNvPr id="9" name="Picture 8"/>
          <p:cNvPicPr>
            <a:picLocks noChangeAspect="1"/>
          </p:cNvPicPr>
          <p:nvPr/>
        </p:nvPicPr>
        <p:blipFill>
          <a:blip r:embed="rId5"/>
          <a:stretch>
            <a:fillRect/>
          </a:stretch>
        </p:blipFill>
        <p:spPr>
          <a:xfrm>
            <a:off x="7315200" y="3621063"/>
            <a:ext cx="1371600" cy="193891"/>
          </a:xfrm>
          <a:prstGeom prst="rect">
            <a:avLst/>
          </a:prstGeom>
          <a:ln w="25400">
            <a:solidFill>
              <a:srgbClr val="C00000"/>
            </a:solidFill>
          </a:ln>
        </p:spPr>
      </p:pic>
    </p:spTree>
    <p:extLst>
      <p:ext uri="{BB962C8B-B14F-4D97-AF65-F5344CB8AC3E}">
        <p14:creationId xmlns:p14="http://schemas.microsoft.com/office/powerpoint/2010/main" val="3301739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p:txBody>
          <a:bodyPr>
            <a:normAutofit/>
          </a:bodyPr>
          <a:lstStyle/>
          <a:p>
            <a:r>
              <a:rPr lang="en-US" dirty="0"/>
              <a:t>PCCs are used to link Annual Pay to base funded positions in the budget</a:t>
            </a:r>
          </a:p>
          <a:p>
            <a:pPr lvl="1"/>
            <a:r>
              <a:rPr lang="en-US" sz="1800" dirty="0"/>
              <a:t>Only the UBO can assign PCCs</a:t>
            </a:r>
          </a:p>
          <a:p>
            <a:r>
              <a:rPr lang="en-US" dirty="0"/>
              <a:t>Plan File data will populate using a three-sided key combination of:</a:t>
            </a:r>
          </a:p>
          <a:p>
            <a:pPr lvl="1"/>
            <a:r>
              <a:rPr lang="en-US" sz="1800" dirty="0"/>
              <a:t>Position Control Codes (PCCs in Axiom)</a:t>
            </a:r>
          </a:p>
          <a:p>
            <a:pPr lvl="1"/>
            <a:r>
              <a:rPr lang="en-US" sz="1800" dirty="0"/>
              <a:t>PerPos (SU ID  and Position ID from HR module of Colleague)</a:t>
            </a:r>
          </a:p>
          <a:p>
            <a:pPr lvl="1"/>
            <a:r>
              <a:rPr lang="en-US" sz="1800" dirty="0"/>
              <a:t>Activity String (GL data from Axiom)</a:t>
            </a:r>
          </a:p>
          <a:p>
            <a:r>
              <a:rPr lang="en-US" dirty="0"/>
              <a:t>Reported FTE for each SCMA (and thus Division) will be based on FTE associated with PCCs in Axiom</a:t>
            </a:r>
          </a:p>
        </p:txBody>
      </p:sp>
      <p:sp>
        <p:nvSpPr>
          <p:cNvPr id="5" name="Title 4"/>
          <p:cNvSpPr>
            <a:spLocks noGrp="1"/>
          </p:cNvSpPr>
          <p:nvPr>
            <p:ph type="title"/>
          </p:nvPr>
        </p:nvSpPr>
        <p:spPr/>
        <p:txBody>
          <a:bodyPr/>
          <a:lstStyle/>
          <a:p>
            <a:r>
              <a:rPr lang="en-US" dirty="0"/>
              <a:t>LaborPlan Categories – Position Control Codes (PCCs)</a:t>
            </a:r>
          </a:p>
        </p:txBody>
      </p:sp>
      <p:sp>
        <p:nvSpPr>
          <p:cNvPr id="4" name="TextBox 3">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7" name="TextBox 6">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34</a:t>
            </a:r>
            <a:endParaRPr lang="en-US" dirty="0">
              <a:solidFill>
                <a:schemeClr val="bg2"/>
              </a:solidFill>
            </a:endParaRPr>
          </a:p>
        </p:txBody>
      </p:sp>
    </p:spTree>
    <p:extLst>
      <p:ext uri="{BB962C8B-B14F-4D97-AF65-F5344CB8AC3E}">
        <p14:creationId xmlns:p14="http://schemas.microsoft.com/office/powerpoint/2010/main" val="203918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p:txBody>
          <a:bodyPr>
            <a:noAutofit/>
          </a:bodyPr>
          <a:lstStyle/>
          <a:p>
            <a:r>
              <a:rPr lang="en-US" dirty="0"/>
              <a:t>The PCC coding convention includes the SCMA code, the employee type, and the numeric identifier for the PCC (ex. DKA – ST – 015)</a:t>
            </a:r>
          </a:p>
          <a:p>
            <a:pPr lvl="1"/>
            <a:r>
              <a:rPr lang="en-US" sz="1800" dirty="0"/>
              <a:t>SCMA: Three-digit alphabetic code as defined in the Organizational Hierarchy</a:t>
            </a:r>
          </a:p>
          <a:p>
            <a:pPr lvl="1"/>
            <a:r>
              <a:rPr lang="en-US" sz="1800" dirty="0"/>
              <a:t>Employee Type: as defined in the HR Module of Colleague</a:t>
            </a:r>
          </a:p>
          <a:p>
            <a:pPr lvl="2"/>
            <a:r>
              <a:rPr lang="en-US" sz="1600" dirty="0"/>
              <a:t>FA: Faculty</a:t>
            </a:r>
          </a:p>
          <a:p>
            <a:pPr lvl="2"/>
            <a:r>
              <a:rPr lang="en-US" sz="1600" dirty="0"/>
              <a:t>ST: Staff (Non-union)</a:t>
            </a:r>
          </a:p>
          <a:p>
            <a:pPr lvl="2"/>
            <a:r>
              <a:rPr lang="en-US" sz="1600" dirty="0"/>
              <a:t>SU: Staff (Union)</a:t>
            </a:r>
          </a:p>
          <a:p>
            <a:pPr lvl="1"/>
            <a:r>
              <a:rPr lang="en-US" sz="1800" dirty="0"/>
              <a:t>Numeric Sequence: The UBO will assign a three-digit numeric figure to each distinct PCC</a:t>
            </a:r>
          </a:p>
          <a:p>
            <a:pPr lvl="2">
              <a:spcAft>
                <a:spcPts val="600"/>
              </a:spcAft>
            </a:pPr>
            <a:r>
              <a:rPr lang="en-US" sz="1600" dirty="0"/>
              <a:t>In the few instances where a PCC spans SCMA units, the numeric figure will include a decimal followed by an additional figure (ex. DKA – ST – 015.2) </a:t>
            </a:r>
            <a:endParaRPr lang="en-US" dirty="0"/>
          </a:p>
          <a:p>
            <a:endParaRPr lang="en-US" dirty="0"/>
          </a:p>
        </p:txBody>
      </p:sp>
      <p:sp>
        <p:nvSpPr>
          <p:cNvPr id="5" name="Title 4"/>
          <p:cNvSpPr>
            <a:spLocks noGrp="1"/>
          </p:cNvSpPr>
          <p:nvPr>
            <p:ph type="title"/>
          </p:nvPr>
        </p:nvSpPr>
        <p:spPr/>
        <p:txBody>
          <a:bodyPr/>
          <a:lstStyle/>
          <a:p>
            <a:r>
              <a:rPr lang="en-US" dirty="0"/>
              <a:t>LaborPlan Categories – PCC Coding Convention</a:t>
            </a:r>
          </a:p>
        </p:txBody>
      </p:sp>
      <p:sp>
        <p:nvSpPr>
          <p:cNvPr id="4" name="TextBox 3">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7" name="TextBox 6">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35</a:t>
            </a:r>
            <a:endParaRPr lang="en-US" dirty="0">
              <a:solidFill>
                <a:schemeClr val="bg2"/>
              </a:solidFill>
            </a:endParaRPr>
          </a:p>
        </p:txBody>
      </p:sp>
    </p:spTree>
    <p:extLst>
      <p:ext uri="{BB962C8B-B14F-4D97-AF65-F5344CB8AC3E}">
        <p14:creationId xmlns:p14="http://schemas.microsoft.com/office/powerpoint/2010/main" val="1543547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p:txBody>
          <a:bodyPr>
            <a:noAutofit/>
          </a:bodyPr>
          <a:lstStyle/>
          <a:p>
            <a:r>
              <a:rPr lang="en-US" dirty="0"/>
              <a:t>Other Resources</a:t>
            </a:r>
          </a:p>
          <a:p>
            <a:pPr lvl="1"/>
            <a:r>
              <a:rPr lang="en-US" sz="1800" dirty="0"/>
              <a:t>Non-position specific budget items listed by Account Code</a:t>
            </a:r>
          </a:p>
          <a:p>
            <a:pPr lvl="1"/>
            <a:r>
              <a:rPr lang="en-US" sz="1800" dirty="0"/>
              <a:t>Will include items such as:</a:t>
            </a:r>
          </a:p>
          <a:p>
            <a:pPr lvl="2"/>
            <a:endParaRPr lang="en-US" sz="1600" dirty="0"/>
          </a:p>
          <a:p>
            <a:pPr marL="914356" lvl="2" indent="0">
              <a:spcAft>
                <a:spcPts val="600"/>
              </a:spcAft>
              <a:buNone/>
            </a:pPr>
            <a:endParaRPr lang="en-US" sz="1600" dirty="0"/>
          </a:p>
          <a:p>
            <a:pPr lvl="1"/>
            <a:r>
              <a:rPr lang="en-US" sz="1800" dirty="0"/>
              <a:t>Since there is no position associated with these resources, there is no way to align HR wage record data to these resources</a:t>
            </a:r>
            <a:r>
              <a:rPr lang="en-US" dirty="0"/>
              <a:t>	</a:t>
            </a:r>
          </a:p>
          <a:p>
            <a:r>
              <a:rPr lang="en-US" dirty="0"/>
              <a:t>Stipends Only</a:t>
            </a:r>
          </a:p>
          <a:p>
            <a:pPr lvl="1"/>
            <a:r>
              <a:rPr lang="en-US" sz="1800" dirty="0"/>
              <a:t>UBO budget records designated as stipends</a:t>
            </a:r>
          </a:p>
          <a:p>
            <a:pPr lvl="1"/>
            <a:r>
              <a:rPr lang="en-US" sz="1800" dirty="0"/>
              <a:t>Not included with ‘Other Resources’ since there may be HR wage record data to align with these resources</a:t>
            </a:r>
          </a:p>
        </p:txBody>
      </p:sp>
      <p:sp>
        <p:nvSpPr>
          <p:cNvPr id="5" name="Title 4"/>
          <p:cNvSpPr>
            <a:spLocks noGrp="1"/>
          </p:cNvSpPr>
          <p:nvPr>
            <p:ph type="title"/>
          </p:nvPr>
        </p:nvSpPr>
        <p:spPr/>
        <p:txBody>
          <a:bodyPr/>
          <a:lstStyle/>
          <a:p>
            <a:r>
              <a:rPr lang="en-US" dirty="0"/>
              <a:t>LaborPlan Categories – Non-Positional Salary Resources</a:t>
            </a:r>
          </a:p>
        </p:txBody>
      </p:sp>
      <p:sp>
        <p:nvSpPr>
          <p:cNvPr id="8" name="TextBox 7">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9" name="TextBox 8">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36</a:t>
            </a:r>
            <a:endParaRPr lang="en-US" dirty="0">
              <a:solidFill>
                <a:schemeClr val="bg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271247226"/>
              </p:ext>
            </p:extLst>
          </p:nvPr>
        </p:nvGraphicFramePr>
        <p:xfrm>
          <a:off x="1372926" y="2134870"/>
          <a:ext cx="6096000" cy="741680"/>
        </p:xfrm>
        <a:graphic>
          <a:graphicData uri="http://schemas.openxmlformats.org/drawingml/2006/table">
            <a:tbl>
              <a:tblPr firstRow="1" bandRow="1">
                <a:tableStyleId>{2D5ABB26-0587-4C30-8999-92F81FD0307C}</a:tableStyleId>
              </a:tblPr>
              <a:tblGrid>
                <a:gridCol w="2372138">
                  <a:extLst>
                    <a:ext uri="{9D8B030D-6E8A-4147-A177-3AD203B41FA5}">
                      <a16:colId xmlns:a16="http://schemas.microsoft.com/office/drawing/2014/main" val="4035201467"/>
                    </a:ext>
                  </a:extLst>
                </a:gridCol>
                <a:gridCol w="3723862">
                  <a:extLst>
                    <a:ext uri="{9D8B030D-6E8A-4147-A177-3AD203B41FA5}">
                      <a16:colId xmlns:a16="http://schemas.microsoft.com/office/drawing/2014/main" val="478796209"/>
                    </a:ext>
                  </a:extLst>
                </a:gridCol>
              </a:tblGrid>
              <a:tr h="370840">
                <a:tc>
                  <a:txBody>
                    <a:bodyPr/>
                    <a:lstStyle/>
                    <a:p>
                      <a:pPr marL="285750" indent="-285750">
                        <a:buClr>
                          <a:srgbClr val="005DA6"/>
                        </a:buClr>
                        <a:buFont typeface="Arial" panose="020B0604020202020204" pitchFamily="34" charset="0"/>
                        <a:buChar char="•"/>
                      </a:pPr>
                      <a:r>
                        <a:rPr lang="en-US" sz="1600" dirty="0">
                          <a:solidFill>
                            <a:schemeClr val="bg2">
                              <a:lumMod val="75000"/>
                              <a:lumOff val="25000"/>
                            </a:schemeClr>
                          </a:solidFill>
                        </a:rPr>
                        <a:t>Salary Savings</a:t>
                      </a:r>
                    </a:p>
                  </a:txBody>
                  <a:tcPr/>
                </a:tc>
                <a:tc>
                  <a:txBody>
                    <a:bodyPr/>
                    <a:lstStyle/>
                    <a:p>
                      <a:pPr marL="285750" indent="-285750">
                        <a:buClr>
                          <a:srgbClr val="005DA6"/>
                        </a:buClr>
                        <a:buFont typeface="Arial" panose="020B0604020202020204" pitchFamily="34" charset="0"/>
                        <a:buChar char="•"/>
                      </a:pPr>
                      <a:r>
                        <a:rPr lang="en-US" sz="1600" dirty="0">
                          <a:solidFill>
                            <a:schemeClr val="bg2">
                              <a:lumMod val="75000"/>
                              <a:lumOff val="25000"/>
                            </a:schemeClr>
                          </a:solidFill>
                        </a:rPr>
                        <a:t>Overtime</a:t>
                      </a:r>
                    </a:p>
                  </a:txBody>
                  <a:tcPr/>
                </a:tc>
                <a:extLst>
                  <a:ext uri="{0D108BD9-81ED-4DB2-BD59-A6C34878D82A}">
                    <a16:rowId xmlns:a16="http://schemas.microsoft.com/office/drawing/2014/main" val="1914666882"/>
                  </a:ext>
                </a:extLst>
              </a:tr>
              <a:tr h="370840">
                <a:tc>
                  <a:txBody>
                    <a:bodyPr/>
                    <a:lstStyle/>
                    <a:p>
                      <a:pPr marL="285750" indent="-285750">
                        <a:buClr>
                          <a:srgbClr val="005DA6"/>
                        </a:buClr>
                        <a:buFont typeface="Arial" panose="020B0604020202020204" pitchFamily="34" charset="0"/>
                        <a:buChar char="•"/>
                      </a:pPr>
                      <a:r>
                        <a:rPr lang="en-US" sz="1600" dirty="0">
                          <a:solidFill>
                            <a:schemeClr val="bg2">
                              <a:lumMod val="75000"/>
                              <a:lumOff val="25000"/>
                            </a:schemeClr>
                          </a:solidFill>
                        </a:rPr>
                        <a:t>Temporary Employee</a:t>
                      </a:r>
                    </a:p>
                  </a:txBody>
                  <a:tcPr/>
                </a:tc>
                <a:tc>
                  <a:txBody>
                    <a:bodyPr/>
                    <a:lstStyle/>
                    <a:p>
                      <a:pPr marL="285750" indent="-285750">
                        <a:buClr>
                          <a:srgbClr val="005DA6"/>
                        </a:buClr>
                        <a:buFont typeface="Arial" panose="020B0604020202020204" pitchFamily="34" charset="0"/>
                        <a:buChar char="•"/>
                      </a:pPr>
                      <a:r>
                        <a:rPr lang="en-US" sz="1600" dirty="0">
                          <a:solidFill>
                            <a:schemeClr val="bg2">
                              <a:lumMod val="75000"/>
                              <a:lumOff val="25000"/>
                            </a:schemeClr>
                          </a:solidFill>
                        </a:rPr>
                        <a:t>Other</a:t>
                      </a:r>
                    </a:p>
                  </a:txBody>
                  <a:tcPr/>
                </a:tc>
                <a:extLst>
                  <a:ext uri="{0D108BD9-81ED-4DB2-BD59-A6C34878D82A}">
                    <a16:rowId xmlns:a16="http://schemas.microsoft.com/office/drawing/2014/main" val="1832695456"/>
                  </a:ext>
                </a:extLst>
              </a:tr>
            </a:tbl>
          </a:graphicData>
        </a:graphic>
      </p:graphicFrame>
    </p:spTree>
    <p:extLst>
      <p:ext uri="{BB962C8B-B14F-4D97-AF65-F5344CB8AC3E}">
        <p14:creationId xmlns:p14="http://schemas.microsoft.com/office/powerpoint/2010/main" val="2821761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00388" y="3388242"/>
            <a:ext cx="7343222" cy="1249151"/>
          </a:xfrm>
          <a:prstGeom prst="rect">
            <a:avLst/>
          </a:prstGeom>
          <a:ln w="25400">
            <a:solidFill>
              <a:srgbClr val="C00000"/>
            </a:solidFill>
          </a:ln>
          <a:effectLst/>
        </p:spPr>
      </p:pic>
      <p:sp>
        <p:nvSpPr>
          <p:cNvPr id="3" name="Title 2"/>
          <p:cNvSpPr>
            <a:spLocks noGrp="1"/>
          </p:cNvSpPr>
          <p:nvPr>
            <p:ph type="title"/>
          </p:nvPr>
        </p:nvSpPr>
        <p:spPr/>
        <p:txBody>
          <a:bodyPr/>
          <a:lstStyle/>
          <a:p>
            <a:r>
              <a:rPr lang="en-US" dirty="0">
                <a:sym typeface="Wingdings" panose="05000000000000000000" pitchFamily="2" charset="2"/>
              </a:rPr>
              <a:t>LaborPlan Sections –  GoTo</a:t>
            </a:r>
            <a:endParaRPr lang="en-US" dirty="0"/>
          </a:p>
        </p:txBody>
      </p:sp>
      <p:sp>
        <p:nvSpPr>
          <p:cNvPr id="7" name="Content Placeholder 1"/>
          <p:cNvSpPr>
            <a:spLocks noGrp="1"/>
          </p:cNvSpPr>
          <p:nvPr>
            <p:ph idx="10"/>
          </p:nvPr>
        </p:nvSpPr>
        <p:spPr>
          <a:xfrm>
            <a:off x="457199" y="1123950"/>
            <a:ext cx="8229601" cy="2155167"/>
          </a:xfrm>
        </p:spPr>
        <p:txBody>
          <a:bodyPr>
            <a:noAutofit/>
          </a:bodyPr>
          <a:lstStyle/>
          <a:p>
            <a:r>
              <a:rPr lang="en-US" dirty="0"/>
              <a:t>For larger SCMA units, the </a:t>
            </a:r>
            <a:r>
              <a:rPr lang="en-US" dirty="0" err="1"/>
              <a:t>LaborPlan</a:t>
            </a:r>
            <a:r>
              <a:rPr lang="en-US" dirty="0"/>
              <a:t> worksheet is very long</a:t>
            </a:r>
          </a:p>
          <a:p>
            <a:r>
              <a:rPr lang="en-US" dirty="0"/>
              <a:t>The ‘GoTo options’ allow users to navigate to specific areas of their Labor Planning Plan File</a:t>
            </a:r>
          </a:p>
          <a:p>
            <a:r>
              <a:rPr lang="en-US" dirty="0"/>
              <a:t>Change View:</a:t>
            </a:r>
          </a:p>
          <a:p>
            <a:pPr lvl="1"/>
            <a:r>
              <a:rPr lang="en-US" sz="1800" dirty="0"/>
              <a:t>Step 1: Scroll to ‘File Options’ in AxiomMain ribbon</a:t>
            </a:r>
          </a:p>
          <a:p>
            <a:pPr lvl="1"/>
            <a:r>
              <a:rPr lang="en-US" sz="1800" dirty="0"/>
              <a:t>Step 2: Click on ‘</a:t>
            </a:r>
            <a:r>
              <a:rPr lang="en-US" sz="1800" dirty="0">
                <a:sym typeface="Wingdings" panose="05000000000000000000" pitchFamily="2" charset="2"/>
              </a:rPr>
              <a:t> GoTo</a:t>
            </a:r>
            <a:r>
              <a:rPr lang="en-US" sz="1800" dirty="0"/>
              <a:t>’</a:t>
            </a:r>
          </a:p>
        </p:txBody>
      </p:sp>
      <p:cxnSp>
        <p:nvCxnSpPr>
          <p:cNvPr id="13" name="Straight Arrow Connector 12">
            <a:extLst>
              <a:ext uri="{FF2B5EF4-FFF2-40B4-BE49-F238E27FC236}">
                <a16:creationId xmlns:a16="http://schemas.microsoft.com/office/drawing/2014/main" id="{3E7F0ED3-0B94-4D7D-AFA4-14B3B35D17E2}"/>
              </a:ext>
            </a:extLst>
          </p:cNvPr>
          <p:cNvCxnSpPr>
            <a:stCxn id="14" idx="1"/>
          </p:cNvCxnSpPr>
          <p:nvPr/>
        </p:nvCxnSpPr>
        <p:spPr>
          <a:xfrm flipH="1">
            <a:off x="3281950" y="3134089"/>
            <a:ext cx="1078127" cy="995916"/>
          </a:xfrm>
          <a:prstGeom prst="straightConnector1">
            <a:avLst/>
          </a:prstGeom>
          <a:ln w="19050" cmpd="sng">
            <a:solidFill>
              <a:schemeClr val="bg2">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360077" y="2980200"/>
            <a:ext cx="2232620" cy="307777"/>
          </a:xfrm>
          <a:prstGeom prst="rect">
            <a:avLst/>
          </a:prstGeom>
          <a:noFill/>
          <a:ln>
            <a:solidFill>
              <a:schemeClr val="bg2"/>
            </a:solidFill>
          </a:ln>
        </p:spPr>
        <p:txBody>
          <a:bodyPr wrap="square" rtlCol="0">
            <a:spAutoFit/>
          </a:bodyPr>
          <a:lstStyle/>
          <a:p>
            <a:pPr algn="ctr"/>
            <a:r>
              <a:rPr lang="en-US" sz="1400" dirty="0">
                <a:solidFill>
                  <a:schemeClr val="bg2"/>
                </a:solidFill>
              </a:rPr>
              <a:t>Click on dropdown arrow</a:t>
            </a:r>
          </a:p>
        </p:txBody>
      </p:sp>
      <p:sp>
        <p:nvSpPr>
          <p:cNvPr id="11" name="TextBox 10">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12" name="TextBox 11">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37</a:t>
            </a:r>
            <a:endParaRPr lang="en-US" dirty="0">
              <a:solidFill>
                <a:schemeClr val="bg2"/>
              </a:solidFill>
            </a:endParaRPr>
          </a:p>
        </p:txBody>
      </p:sp>
      <p:sp>
        <p:nvSpPr>
          <p:cNvPr id="15" name="Rectangle 14">
            <a:extLst>
              <a:ext uri="{FF2B5EF4-FFF2-40B4-BE49-F238E27FC236}">
                <a16:creationId xmlns:a16="http://schemas.microsoft.com/office/drawing/2014/main" id="{617999B4-54FF-43F1-84E1-96C69EE67C48}"/>
              </a:ext>
            </a:extLst>
          </p:cNvPr>
          <p:cNvSpPr/>
          <p:nvPr/>
        </p:nvSpPr>
        <p:spPr>
          <a:xfrm>
            <a:off x="1367624" y="3388242"/>
            <a:ext cx="747423" cy="223129"/>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17999B4-54FF-43F1-84E1-96C69EE67C48}"/>
              </a:ext>
            </a:extLst>
          </p:cNvPr>
          <p:cNvSpPr/>
          <p:nvPr/>
        </p:nvSpPr>
        <p:spPr>
          <a:xfrm>
            <a:off x="2534527" y="4018440"/>
            <a:ext cx="747423" cy="223129"/>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17999B4-54FF-43F1-84E1-96C69EE67C48}"/>
              </a:ext>
            </a:extLst>
          </p:cNvPr>
          <p:cNvSpPr/>
          <p:nvPr/>
        </p:nvSpPr>
        <p:spPr>
          <a:xfrm>
            <a:off x="3515802" y="4230270"/>
            <a:ext cx="747423" cy="165188"/>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7105376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stretch>
            <a:fillRect/>
          </a:stretch>
        </p:blipFill>
        <p:spPr>
          <a:xfrm>
            <a:off x="4794637" y="985524"/>
            <a:ext cx="3383280" cy="1603762"/>
          </a:xfrm>
          <a:prstGeom prst="rect">
            <a:avLst/>
          </a:prstGeom>
          <a:ln w="25400">
            <a:solidFill>
              <a:srgbClr val="C00000"/>
            </a:solidFill>
          </a:ln>
          <a:effectLst/>
        </p:spPr>
      </p:pic>
      <p:pic>
        <p:nvPicPr>
          <p:cNvPr id="23" name="Picture 22"/>
          <p:cNvPicPr>
            <a:picLocks noChangeAspect="1"/>
          </p:cNvPicPr>
          <p:nvPr/>
        </p:nvPicPr>
        <p:blipFill rotWithShape="1">
          <a:blip r:embed="rId4"/>
          <a:srcRect b="14123"/>
          <a:stretch/>
        </p:blipFill>
        <p:spPr>
          <a:xfrm>
            <a:off x="5180282" y="2838788"/>
            <a:ext cx="3370427" cy="1819355"/>
          </a:xfrm>
          <a:prstGeom prst="rect">
            <a:avLst/>
          </a:prstGeom>
          <a:ln w="25400">
            <a:solidFill>
              <a:srgbClr val="C00000"/>
            </a:solidFill>
          </a:ln>
          <a:effectLst/>
        </p:spPr>
      </p:pic>
      <p:sp>
        <p:nvSpPr>
          <p:cNvPr id="3" name="Title 2"/>
          <p:cNvSpPr>
            <a:spLocks noGrp="1"/>
          </p:cNvSpPr>
          <p:nvPr>
            <p:ph type="title"/>
          </p:nvPr>
        </p:nvSpPr>
        <p:spPr/>
        <p:txBody>
          <a:bodyPr/>
          <a:lstStyle/>
          <a:p>
            <a:r>
              <a:rPr lang="en-US" dirty="0">
                <a:sym typeface="Wingdings" panose="05000000000000000000" pitchFamily="2" charset="2"/>
              </a:rPr>
              <a:t>LaborPlan Sections –  GoTo (cont.)</a:t>
            </a:r>
            <a:endParaRPr lang="en-US" dirty="0"/>
          </a:p>
        </p:txBody>
      </p:sp>
      <p:sp>
        <p:nvSpPr>
          <p:cNvPr id="7" name="Content Placeholder 1"/>
          <p:cNvSpPr>
            <a:spLocks noGrp="1"/>
          </p:cNvSpPr>
          <p:nvPr>
            <p:ph idx="10"/>
          </p:nvPr>
        </p:nvSpPr>
        <p:spPr>
          <a:xfrm>
            <a:off x="457198" y="1123949"/>
            <a:ext cx="4337439" cy="1719361"/>
          </a:xfrm>
        </p:spPr>
        <p:txBody>
          <a:bodyPr>
            <a:noAutofit/>
          </a:bodyPr>
          <a:lstStyle/>
          <a:p>
            <a:pPr>
              <a:spcAft>
                <a:spcPts val="600"/>
              </a:spcAft>
            </a:pPr>
            <a:r>
              <a:rPr lang="en-US" dirty="0">
                <a:sym typeface="Wingdings" panose="05000000000000000000" pitchFamily="2" charset="2"/>
              </a:rPr>
              <a:t>‘ </a:t>
            </a:r>
            <a:r>
              <a:rPr lang="en-US" dirty="0"/>
              <a:t>GoTo’ dropdown offers navigation tools for both the Summary and LaborPlan worksheets</a:t>
            </a:r>
          </a:p>
          <a:p>
            <a:pPr>
              <a:spcAft>
                <a:spcPts val="600"/>
              </a:spcAft>
            </a:pPr>
            <a:r>
              <a:rPr lang="en-US" dirty="0"/>
              <a:t>Select an area, then click on your selection</a:t>
            </a:r>
          </a:p>
        </p:txBody>
      </p:sp>
      <p:pic>
        <p:nvPicPr>
          <p:cNvPr id="4" name="Picture 3"/>
          <p:cNvPicPr>
            <a:picLocks noChangeAspect="1"/>
          </p:cNvPicPr>
          <p:nvPr/>
        </p:nvPicPr>
        <p:blipFill>
          <a:blip r:embed="rId5"/>
          <a:stretch>
            <a:fillRect/>
          </a:stretch>
        </p:blipFill>
        <p:spPr>
          <a:xfrm>
            <a:off x="621822" y="3249214"/>
            <a:ext cx="1969074" cy="1442231"/>
          </a:xfrm>
          <a:prstGeom prst="rect">
            <a:avLst/>
          </a:prstGeom>
          <a:ln w="25400">
            <a:solidFill>
              <a:srgbClr val="C00000"/>
            </a:solidFill>
          </a:ln>
          <a:effectLst/>
        </p:spPr>
      </p:pic>
      <p:sp>
        <p:nvSpPr>
          <p:cNvPr id="5" name="Left Brace 4"/>
          <p:cNvSpPr/>
          <p:nvPr/>
        </p:nvSpPr>
        <p:spPr>
          <a:xfrm rot="10800000">
            <a:off x="2645115" y="3990111"/>
            <a:ext cx="241004" cy="611579"/>
          </a:xfrm>
          <a:prstGeom prst="leftBrace">
            <a:avLst/>
          </a:prstGeom>
          <a:ln w="12700" cmpd="sng">
            <a:solidFill>
              <a:schemeClr val="bg2">
                <a:lumMod val="75000"/>
                <a:lumOff val="2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2" name="TextBox 11"/>
          <p:cNvSpPr txBox="1"/>
          <p:nvPr/>
        </p:nvSpPr>
        <p:spPr>
          <a:xfrm>
            <a:off x="2910495" y="4142011"/>
            <a:ext cx="551655" cy="307777"/>
          </a:xfrm>
          <a:prstGeom prst="rect">
            <a:avLst/>
          </a:prstGeom>
          <a:noFill/>
          <a:ln>
            <a:solidFill>
              <a:schemeClr val="bg2"/>
            </a:solidFill>
          </a:ln>
        </p:spPr>
        <p:txBody>
          <a:bodyPr wrap="square" rtlCol="0">
            <a:spAutoFit/>
          </a:bodyPr>
          <a:lstStyle/>
          <a:p>
            <a:pPr algn="ctr"/>
            <a:r>
              <a:rPr lang="en-US" sz="1400" dirty="0">
                <a:solidFill>
                  <a:schemeClr val="bg2"/>
                </a:solidFill>
              </a:rPr>
              <a:t>Area</a:t>
            </a:r>
          </a:p>
        </p:txBody>
      </p:sp>
      <p:cxnSp>
        <p:nvCxnSpPr>
          <p:cNvPr id="15" name="Straight Arrow Connector 14">
            <a:extLst>
              <a:ext uri="{FF2B5EF4-FFF2-40B4-BE49-F238E27FC236}">
                <a16:creationId xmlns:a16="http://schemas.microsoft.com/office/drawing/2014/main" id="{3E7F0ED3-0B94-4D7D-AFA4-14B3B35D17E2}"/>
              </a:ext>
            </a:extLst>
          </p:cNvPr>
          <p:cNvCxnSpPr>
            <a:stCxn id="21" idx="0"/>
          </p:cNvCxnSpPr>
          <p:nvPr/>
        </p:nvCxnSpPr>
        <p:spPr>
          <a:xfrm flipV="1">
            <a:off x="3941492" y="1884459"/>
            <a:ext cx="916755" cy="1577710"/>
          </a:xfrm>
          <a:prstGeom prst="straightConnector1">
            <a:avLst/>
          </a:prstGeom>
          <a:ln w="19050" cmpd="sng">
            <a:solidFill>
              <a:schemeClr val="bg2">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3E7F0ED3-0B94-4D7D-AFA4-14B3B35D17E2}"/>
              </a:ext>
            </a:extLst>
          </p:cNvPr>
          <p:cNvCxnSpPr>
            <a:stCxn id="21" idx="3"/>
          </p:cNvCxnSpPr>
          <p:nvPr/>
        </p:nvCxnSpPr>
        <p:spPr>
          <a:xfrm>
            <a:off x="4660373" y="3616058"/>
            <a:ext cx="587280" cy="179940"/>
          </a:xfrm>
          <a:prstGeom prst="straightConnector1">
            <a:avLst/>
          </a:prstGeom>
          <a:ln w="19050" cmpd="sng">
            <a:solidFill>
              <a:schemeClr val="bg2">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222611" y="3462169"/>
            <a:ext cx="1437762" cy="307777"/>
          </a:xfrm>
          <a:prstGeom prst="rect">
            <a:avLst/>
          </a:prstGeom>
          <a:noFill/>
          <a:ln>
            <a:solidFill>
              <a:schemeClr val="bg2"/>
            </a:solidFill>
          </a:ln>
        </p:spPr>
        <p:txBody>
          <a:bodyPr wrap="square" rtlCol="0">
            <a:spAutoFit/>
          </a:bodyPr>
          <a:lstStyle/>
          <a:p>
            <a:pPr algn="ctr"/>
            <a:r>
              <a:rPr lang="en-US" sz="1400" dirty="0">
                <a:solidFill>
                  <a:schemeClr val="bg2"/>
                </a:solidFill>
              </a:rPr>
              <a:t>Make Selection</a:t>
            </a:r>
          </a:p>
        </p:txBody>
      </p:sp>
      <p:sp>
        <p:nvSpPr>
          <p:cNvPr id="14" name="TextBox 13">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16" name="TextBox 15">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38</a:t>
            </a:r>
            <a:endParaRPr lang="en-US" dirty="0">
              <a:solidFill>
                <a:schemeClr val="bg2"/>
              </a:solidFill>
            </a:endParaRPr>
          </a:p>
        </p:txBody>
      </p:sp>
      <p:sp>
        <p:nvSpPr>
          <p:cNvPr id="17" name="Rectangle 16">
            <a:extLst>
              <a:ext uri="{FF2B5EF4-FFF2-40B4-BE49-F238E27FC236}">
                <a16:creationId xmlns:a16="http://schemas.microsoft.com/office/drawing/2014/main" id="{617999B4-54FF-43F1-84E1-96C69EE67C48}"/>
              </a:ext>
            </a:extLst>
          </p:cNvPr>
          <p:cNvSpPr/>
          <p:nvPr/>
        </p:nvSpPr>
        <p:spPr>
          <a:xfrm>
            <a:off x="626603" y="3870355"/>
            <a:ext cx="1977412" cy="832681"/>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17999B4-54FF-43F1-84E1-96C69EE67C48}"/>
              </a:ext>
            </a:extLst>
          </p:cNvPr>
          <p:cNvSpPr/>
          <p:nvPr/>
        </p:nvSpPr>
        <p:spPr>
          <a:xfrm>
            <a:off x="5260772" y="3786886"/>
            <a:ext cx="1458080" cy="176578"/>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617999B4-54FF-43F1-84E1-96C69EE67C48}"/>
              </a:ext>
            </a:extLst>
          </p:cNvPr>
          <p:cNvSpPr/>
          <p:nvPr/>
        </p:nvSpPr>
        <p:spPr>
          <a:xfrm>
            <a:off x="4888386" y="1655231"/>
            <a:ext cx="1281826" cy="181519"/>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2111924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srcRect l="24840" t="6271" r="41506" b="56671"/>
          <a:stretch/>
        </p:blipFill>
        <p:spPr bwMode="auto">
          <a:xfrm>
            <a:off x="5108736" y="1253755"/>
            <a:ext cx="3265943" cy="2021874"/>
          </a:xfrm>
          <a:prstGeom prst="rect">
            <a:avLst/>
          </a:prstGeom>
          <a:ln w="25400">
            <a:solidFill>
              <a:srgbClr val="C00000"/>
            </a:solidFill>
          </a:ln>
          <a:effectLst/>
          <a:extLst>
            <a:ext uri="{53640926-AAD7-44D8-BBD7-CCE9431645EC}">
              <a14:shadowObscured xmlns:a14="http://schemas.microsoft.com/office/drawing/2010/main"/>
            </a:ext>
          </a:extLst>
        </p:spPr>
      </p:pic>
      <p:sp>
        <p:nvSpPr>
          <p:cNvPr id="3" name="Title 2"/>
          <p:cNvSpPr>
            <a:spLocks noGrp="1"/>
          </p:cNvSpPr>
          <p:nvPr>
            <p:ph type="title"/>
          </p:nvPr>
        </p:nvSpPr>
        <p:spPr/>
        <p:txBody>
          <a:bodyPr/>
          <a:lstStyle/>
          <a:p>
            <a:r>
              <a:rPr lang="en-US" dirty="0">
                <a:sym typeface="Wingdings" panose="05000000000000000000" pitchFamily="2" charset="2"/>
              </a:rPr>
              <a:t>LaborPlan Sections  GoTo (cont.)</a:t>
            </a:r>
            <a:endParaRPr lang="en-US" dirty="0"/>
          </a:p>
        </p:txBody>
      </p:sp>
      <p:sp>
        <p:nvSpPr>
          <p:cNvPr id="7" name="Content Placeholder 1"/>
          <p:cNvSpPr>
            <a:spLocks noGrp="1"/>
          </p:cNvSpPr>
          <p:nvPr>
            <p:ph idx="10"/>
          </p:nvPr>
        </p:nvSpPr>
        <p:spPr>
          <a:xfrm>
            <a:off x="457199" y="1123949"/>
            <a:ext cx="4420054" cy="2151679"/>
          </a:xfrm>
        </p:spPr>
        <p:txBody>
          <a:bodyPr>
            <a:noAutofit/>
          </a:bodyPr>
          <a:lstStyle/>
          <a:p>
            <a:r>
              <a:rPr lang="en-US" dirty="0"/>
              <a:t>Selecting an item in either LaborPlan option causes the report to scroll so that your selection is shown in the first row of the LaborPlan</a:t>
            </a:r>
          </a:p>
          <a:p>
            <a:pPr>
              <a:spcAft>
                <a:spcPts val="600"/>
              </a:spcAft>
            </a:pPr>
            <a:r>
              <a:rPr lang="en-US" dirty="0"/>
              <a:t>Click on ‘Default View’ under ‘Change View’ to undo selections</a:t>
            </a:r>
          </a:p>
        </p:txBody>
      </p:sp>
      <p:cxnSp>
        <p:nvCxnSpPr>
          <p:cNvPr id="22" name="Straight Arrow Connector 21">
            <a:extLst>
              <a:ext uri="{FF2B5EF4-FFF2-40B4-BE49-F238E27FC236}">
                <a16:creationId xmlns:a16="http://schemas.microsoft.com/office/drawing/2014/main" id="{3E7F0ED3-0B94-4D7D-AFA4-14B3B35D17E2}"/>
              </a:ext>
            </a:extLst>
          </p:cNvPr>
          <p:cNvCxnSpPr/>
          <p:nvPr/>
        </p:nvCxnSpPr>
        <p:spPr>
          <a:xfrm flipH="1">
            <a:off x="4616609" y="2765503"/>
            <a:ext cx="2018369" cy="775053"/>
          </a:xfrm>
          <a:prstGeom prst="straightConnector1">
            <a:avLst/>
          </a:prstGeom>
          <a:ln w="19050" cmpd="sng">
            <a:solidFill>
              <a:schemeClr val="bg2">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p:nvPicPr>
        <p:blipFill>
          <a:blip r:embed="rId4"/>
          <a:stretch>
            <a:fillRect/>
          </a:stretch>
        </p:blipFill>
        <p:spPr>
          <a:xfrm>
            <a:off x="5172640" y="3502048"/>
            <a:ext cx="2034951" cy="673590"/>
          </a:xfrm>
          <a:prstGeom prst="rect">
            <a:avLst/>
          </a:prstGeom>
          <a:ln w="25400">
            <a:solidFill>
              <a:srgbClr val="C00000"/>
            </a:solidFill>
          </a:ln>
          <a:effectLst/>
        </p:spPr>
      </p:pic>
      <p:pic>
        <p:nvPicPr>
          <p:cNvPr id="25" name="Picture 24"/>
          <p:cNvPicPr>
            <a:picLocks noChangeAspect="1"/>
          </p:cNvPicPr>
          <p:nvPr/>
        </p:nvPicPr>
        <p:blipFill>
          <a:blip r:embed="rId5"/>
          <a:stretch>
            <a:fillRect/>
          </a:stretch>
        </p:blipFill>
        <p:spPr>
          <a:xfrm>
            <a:off x="7348316" y="3951297"/>
            <a:ext cx="1338484" cy="662246"/>
          </a:xfrm>
          <a:prstGeom prst="rect">
            <a:avLst/>
          </a:prstGeom>
          <a:ln w="25400">
            <a:solidFill>
              <a:srgbClr val="C00000"/>
            </a:solidFill>
          </a:ln>
          <a:effectLst/>
        </p:spPr>
      </p:pic>
      <p:pic>
        <p:nvPicPr>
          <p:cNvPr id="6" name="Content Placeholder 5"/>
          <p:cNvPicPr>
            <a:picLocks noGrp="1" noChangeAspect="1"/>
          </p:cNvPicPr>
          <p:nvPr>
            <p:ph idx="11"/>
          </p:nvPr>
        </p:nvPicPr>
        <p:blipFill>
          <a:blip r:embed="rId6"/>
          <a:stretch>
            <a:fillRect/>
          </a:stretch>
        </p:blipFill>
        <p:spPr>
          <a:xfrm>
            <a:off x="578009" y="3275628"/>
            <a:ext cx="4038600" cy="1171637"/>
          </a:xfrm>
          <a:prstGeom prst="rect">
            <a:avLst/>
          </a:prstGeom>
          <a:ln w="25400">
            <a:solidFill>
              <a:srgbClr val="C00000"/>
            </a:solidFill>
          </a:ln>
          <a:effectLst/>
        </p:spPr>
      </p:pic>
      <p:sp>
        <p:nvSpPr>
          <p:cNvPr id="13" name="TextBox 12">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14" name="TextBox 13">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39</a:t>
            </a:r>
            <a:endParaRPr lang="en-US" dirty="0">
              <a:solidFill>
                <a:schemeClr val="bg2"/>
              </a:solidFill>
            </a:endParaRPr>
          </a:p>
        </p:txBody>
      </p:sp>
      <p:sp>
        <p:nvSpPr>
          <p:cNvPr id="16" name="Rectangle 15">
            <a:extLst>
              <a:ext uri="{FF2B5EF4-FFF2-40B4-BE49-F238E27FC236}">
                <a16:creationId xmlns:a16="http://schemas.microsoft.com/office/drawing/2014/main" id="{617999B4-54FF-43F1-84E1-96C69EE67C48}"/>
              </a:ext>
            </a:extLst>
          </p:cNvPr>
          <p:cNvSpPr/>
          <p:nvPr/>
        </p:nvSpPr>
        <p:spPr>
          <a:xfrm>
            <a:off x="7348316" y="4282420"/>
            <a:ext cx="781546" cy="331123"/>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17999B4-54FF-43F1-84E1-96C69EE67C48}"/>
              </a:ext>
            </a:extLst>
          </p:cNvPr>
          <p:cNvSpPr/>
          <p:nvPr/>
        </p:nvSpPr>
        <p:spPr>
          <a:xfrm>
            <a:off x="5172640" y="3672520"/>
            <a:ext cx="781546" cy="200592"/>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18" name="Straight Arrow Connector 17">
            <a:extLst>
              <a:ext uri="{FF2B5EF4-FFF2-40B4-BE49-F238E27FC236}">
                <a16:creationId xmlns:a16="http://schemas.microsoft.com/office/drawing/2014/main" id="{3E7F0ED3-0B94-4D7D-AFA4-14B3B35D17E2}"/>
              </a:ext>
            </a:extLst>
          </p:cNvPr>
          <p:cNvCxnSpPr>
            <a:endCxn id="16" idx="1"/>
          </p:cNvCxnSpPr>
          <p:nvPr/>
        </p:nvCxnSpPr>
        <p:spPr>
          <a:xfrm>
            <a:off x="5625793" y="3879811"/>
            <a:ext cx="1722523" cy="568171"/>
          </a:xfrm>
          <a:prstGeom prst="straightConnector1">
            <a:avLst/>
          </a:prstGeom>
          <a:ln w="19050" cmpd="sng">
            <a:solidFill>
              <a:schemeClr val="bg2">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617999B4-54FF-43F1-84E1-96C69EE67C48}"/>
              </a:ext>
            </a:extLst>
          </p:cNvPr>
          <p:cNvSpPr/>
          <p:nvPr/>
        </p:nvSpPr>
        <p:spPr>
          <a:xfrm>
            <a:off x="5108736" y="2111557"/>
            <a:ext cx="1526242" cy="200592"/>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617999B4-54FF-43F1-84E1-96C69EE67C48}"/>
              </a:ext>
            </a:extLst>
          </p:cNvPr>
          <p:cNvSpPr/>
          <p:nvPr/>
        </p:nvSpPr>
        <p:spPr>
          <a:xfrm>
            <a:off x="6634977" y="2689912"/>
            <a:ext cx="1739701" cy="177054"/>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535490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a:xfrm>
            <a:off x="457199" y="1123950"/>
            <a:ext cx="8319837" cy="3505200"/>
          </a:xfrm>
        </p:spPr>
        <p:txBody>
          <a:bodyPr>
            <a:noAutofit/>
          </a:bodyPr>
          <a:lstStyle/>
          <a:p>
            <a:r>
              <a:rPr lang="en-US" dirty="0"/>
              <a:t>Users interact with the Axiom budget tool via Reports and Plan Files</a:t>
            </a:r>
          </a:p>
          <a:p>
            <a:r>
              <a:rPr lang="en-US" dirty="0"/>
              <a:t>Reports:</a:t>
            </a:r>
          </a:p>
          <a:p>
            <a:pPr lvl="1"/>
            <a:r>
              <a:rPr lang="en-US" sz="1800" dirty="0"/>
              <a:t>Reports are accessed through either the Axiom Web Client or Windows Client</a:t>
            </a:r>
          </a:p>
          <a:p>
            <a:pPr lvl="1"/>
            <a:r>
              <a:rPr lang="en-US" sz="1800" dirty="0"/>
              <a:t>Users access and review information available in Axiom via reports</a:t>
            </a:r>
          </a:p>
          <a:p>
            <a:pPr lvl="1"/>
            <a:r>
              <a:rPr lang="en-US" sz="1800" dirty="0"/>
              <a:t>Users interact with reports by changing view options and/or exporting data</a:t>
            </a:r>
          </a:p>
          <a:p>
            <a:r>
              <a:rPr lang="en-US" dirty="0"/>
              <a:t>Plan Files:</a:t>
            </a:r>
          </a:p>
          <a:p>
            <a:pPr lvl="1"/>
            <a:r>
              <a:rPr lang="en-US" sz="1800" dirty="0"/>
              <a:t>Plan Files can only be accessed through the Axiom Windows Client</a:t>
            </a:r>
          </a:p>
          <a:p>
            <a:pPr lvl="1"/>
            <a:r>
              <a:rPr lang="en-US" sz="1800" dirty="0"/>
              <a:t>Users access information, input data, and initiate processes via Plan Files</a:t>
            </a:r>
          </a:p>
          <a:p>
            <a:pPr lvl="1"/>
            <a:r>
              <a:rPr lang="en-US" sz="1800" dirty="0"/>
              <a:t>Users have the option of saving information back to Axiom tables via Plan Files</a:t>
            </a:r>
          </a:p>
        </p:txBody>
      </p:sp>
      <p:sp>
        <p:nvSpPr>
          <p:cNvPr id="5" name="Title 4"/>
          <p:cNvSpPr>
            <a:spLocks noGrp="1"/>
          </p:cNvSpPr>
          <p:nvPr>
            <p:ph type="title"/>
          </p:nvPr>
        </p:nvSpPr>
        <p:spPr/>
        <p:txBody>
          <a:bodyPr/>
          <a:lstStyle/>
          <a:p>
            <a:r>
              <a:rPr lang="en-US" dirty="0"/>
              <a:t>What is an Axiom Plan File?</a:t>
            </a:r>
          </a:p>
        </p:txBody>
      </p:sp>
      <p:sp>
        <p:nvSpPr>
          <p:cNvPr id="4" name="TextBox 3">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7" name="TextBox 6">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4</a:t>
            </a:r>
            <a:endParaRPr lang="en-US" dirty="0">
              <a:solidFill>
                <a:schemeClr val="bg2"/>
              </a:solidFill>
            </a:endParaRPr>
          </a:p>
        </p:txBody>
      </p:sp>
    </p:spTree>
    <p:extLst>
      <p:ext uri="{BB962C8B-B14F-4D97-AF65-F5344CB8AC3E}">
        <p14:creationId xmlns:p14="http://schemas.microsoft.com/office/powerpoint/2010/main" val="10676963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wrap="none"/>
          <a:lstStyle/>
          <a:p>
            <a:pPr>
              <a:spcBef>
                <a:spcPts val="624"/>
              </a:spcBef>
            </a:pPr>
            <a:r>
              <a:rPr lang="en-US" dirty="0"/>
              <a:t>4.d What Information Is </a:t>
            </a:r>
            <a:br>
              <a:rPr lang="en-US" dirty="0"/>
            </a:br>
            <a:r>
              <a:rPr lang="en-US" dirty="0"/>
              <a:t>Available in the Labor Planning</a:t>
            </a:r>
            <a:br>
              <a:rPr lang="en-US" dirty="0"/>
            </a:br>
            <a:r>
              <a:rPr lang="en-US" dirty="0"/>
              <a:t>Plan File?</a:t>
            </a:r>
            <a:br>
              <a:rPr lang="en-US" dirty="0"/>
            </a:br>
            <a:endParaRPr lang="en-US" sz="1200" dirty="0"/>
          </a:p>
          <a:p>
            <a:r>
              <a:rPr lang="en-US" dirty="0">
                <a:sym typeface="Wingdings" panose="05000000000000000000" pitchFamily="2" charset="2"/>
              </a:rPr>
              <a:t></a:t>
            </a:r>
            <a:r>
              <a:rPr lang="en-US" dirty="0"/>
              <a:t> </a:t>
            </a:r>
            <a:r>
              <a:rPr lang="en-US" dirty="0" err="1"/>
              <a:t>LaborPlan</a:t>
            </a:r>
            <a:r>
              <a:rPr lang="en-US" dirty="0"/>
              <a:t> Sections: General</a:t>
            </a:r>
            <a:br>
              <a:rPr lang="en-US" dirty="0"/>
            </a:br>
            <a:r>
              <a:rPr lang="en-US" dirty="0"/>
              <a:t> &amp; Foundational</a:t>
            </a:r>
          </a:p>
          <a:p>
            <a:pPr>
              <a:spcBef>
                <a:spcPts val="624"/>
              </a:spcBef>
            </a:pPr>
            <a:endParaRPr lang="en-US" dirty="0"/>
          </a:p>
        </p:txBody>
      </p:sp>
      <p:sp>
        <p:nvSpPr>
          <p:cNvPr id="3" name="TextBox 2">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4" name="TextBox 3">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40</a:t>
            </a:r>
            <a:endParaRPr lang="en-US" dirty="0">
              <a:solidFill>
                <a:schemeClr val="bg2"/>
              </a:solidFill>
            </a:endParaRPr>
          </a:p>
        </p:txBody>
      </p:sp>
    </p:spTree>
    <p:extLst>
      <p:ext uri="{BB962C8B-B14F-4D97-AF65-F5344CB8AC3E}">
        <p14:creationId xmlns:p14="http://schemas.microsoft.com/office/powerpoint/2010/main" val="7611977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a:xfrm>
            <a:off x="457200" y="1081668"/>
            <a:ext cx="8229600" cy="3547482"/>
          </a:xfrm>
        </p:spPr>
        <p:txBody>
          <a:bodyPr>
            <a:noAutofit/>
          </a:bodyPr>
          <a:lstStyle/>
          <a:p>
            <a:r>
              <a:rPr lang="en-US" dirty="0"/>
              <a:t>The Initial Data Review has multiple columns that are split into two sections named:</a:t>
            </a:r>
          </a:p>
          <a:p>
            <a:pPr lvl="1">
              <a:spcAft>
                <a:spcPts val="5400"/>
              </a:spcAft>
            </a:pPr>
            <a:r>
              <a:rPr lang="en-US" sz="1800" dirty="0"/>
              <a:t>General – Highlighted in grey</a:t>
            </a:r>
          </a:p>
          <a:p>
            <a:pPr lvl="1">
              <a:spcBef>
                <a:spcPts val="1200"/>
              </a:spcBef>
              <a:spcAft>
                <a:spcPts val="6000"/>
              </a:spcAft>
            </a:pPr>
            <a:r>
              <a:rPr lang="en-US" sz="1800" dirty="0"/>
              <a:t>Foundational – Highlighted in pink</a:t>
            </a:r>
            <a:endParaRPr lang="en-US" dirty="0"/>
          </a:p>
        </p:txBody>
      </p:sp>
      <p:sp>
        <p:nvSpPr>
          <p:cNvPr id="5" name="Title 4"/>
          <p:cNvSpPr>
            <a:spLocks noGrp="1"/>
          </p:cNvSpPr>
          <p:nvPr>
            <p:ph type="title"/>
          </p:nvPr>
        </p:nvSpPr>
        <p:spPr/>
        <p:txBody>
          <a:bodyPr/>
          <a:lstStyle/>
          <a:p>
            <a:r>
              <a:rPr lang="en-US" dirty="0"/>
              <a:t>LaborPlan Sections: Initial Data Review</a:t>
            </a:r>
          </a:p>
        </p:txBody>
      </p:sp>
      <p:pic>
        <p:nvPicPr>
          <p:cNvPr id="2" name="Picture 1"/>
          <p:cNvPicPr>
            <a:picLocks noChangeAspect="1"/>
          </p:cNvPicPr>
          <p:nvPr/>
        </p:nvPicPr>
        <p:blipFill>
          <a:blip r:embed="rId2"/>
          <a:stretch>
            <a:fillRect/>
          </a:stretch>
        </p:blipFill>
        <p:spPr>
          <a:xfrm>
            <a:off x="503683" y="2157756"/>
            <a:ext cx="8025462" cy="510984"/>
          </a:xfrm>
          <a:prstGeom prst="rect">
            <a:avLst/>
          </a:prstGeom>
          <a:ln w="25400">
            <a:solidFill>
              <a:srgbClr val="C00000"/>
            </a:solidFill>
          </a:ln>
          <a:effectLst/>
        </p:spPr>
      </p:pic>
      <p:pic>
        <p:nvPicPr>
          <p:cNvPr id="8" name="Picture 7"/>
          <p:cNvPicPr>
            <a:picLocks noChangeAspect="1"/>
          </p:cNvPicPr>
          <p:nvPr/>
        </p:nvPicPr>
        <p:blipFill>
          <a:blip r:embed="rId3"/>
          <a:stretch>
            <a:fillRect/>
          </a:stretch>
        </p:blipFill>
        <p:spPr>
          <a:xfrm>
            <a:off x="2076449" y="3430503"/>
            <a:ext cx="4991100" cy="628650"/>
          </a:xfrm>
          <a:prstGeom prst="rect">
            <a:avLst/>
          </a:prstGeom>
          <a:ln w="25400">
            <a:solidFill>
              <a:srgbClr val="C00000"/>
            </a:solidFill>
          </a:ln>
          <a:effectLst/>
        </p:spPr>
      </p:pic>
      <p:sp>
        <p:nvSpPr>
          <p:cNvPr id="7" name="TextBox 6">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9" name="TextBox 8">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41</a:t>
            </a:r>
            <a:endParaRPr lang="en-US" dirty="0">
              <a:solidFill>
                <a:schemeClr val="bg2"/>
              </a:solidFill>
            </a:endParaRPr>
          </a:p>
        </p:txBody>
      </p:sp>
    </p:spTree>
    <p:extLst>
      <p:ext uri="{BB962C8B-B14F-4D97-AF65-F5344CB8AC3E}">
        <p14:creationId xmlns:p14="http://schemas.microsoft.com/office/powerpoint/2010/main" val="9773462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a:xfrm>
            <a:off x="457200" y="2040790"/>
            <a:ext cx="8229600" cy="2588360"/>
          </a:xfrm>
        </p:spPr>
        <p:txBody>
          <a:bodyPr>
            <a:normAutofit/>
          </a:bodyPr>
          <a:lstStyle/>
          <a:p>
            <a:r>
              <a:rPr lang="en-US" dirty="0"/>
              <a:t>Section is color-coded dark grey with inactive cells that cannot be edited</a:t>
            </a:r>
          </a:p>
          <a:p>
            <a:r>
              <a:rPr lang="en-US" dirty="0"/>
              <a:t>Portions of the General section are included in a frozen pane so data remains visible as you scrolls right in the LaborPlan</a:t>
            </a:r>
          </a:p>
          <a:p>
            <a:r>
              <a:rPr lang="en-US" dirty="0"/>
              <a:t>Header Data is shown in two rows:</a:t>
            </a:r>
          </a:p>
          <a:p>
            <a:pPr lvl="1"/>
            <a:r>
              <a:rPr lang="en-US" sz="1800" dirty="0"/>
              <a:t>Upper Row: PCC and PerPos Data</a:t>
            </a:r>
          </a:p>
          <a:p>
            <a:pPr lvl="1"/>
            <a:r>
              <a:rPr lang="en-US" sz="1800" dirty="0"/>
              <a:t>Lower Row: Account String Data</a:t>
            </a:r>
          </a:p>
        </p:txBody>
      </p:sp>
      <p:sp>
        <p:nvSpPr>
          <p:cNvPr id="5" name="Title 4"/>
          <p:cNvSpPr>
            <a:spLocks noGrp="1"/>
          </p:cNvSpPr>
          <p:nvPr>
            <p:ph type="title"/>
          </p:nvPr>
        </p:nvSpPr>
        <p:spPr/>
        <p:txBody>
          <a:bodyPr/>
          <a:lstStyle/>
          <a:p>
            <a:r>
              <a:rPr lang="en-US" dirty="0"/>
              <a:t>LaborPlan Sections: General</a:t>
            </a:r>
          </a:p>
        </p:txBody>
      </p:sp>
      <p:pic>
        <p:nvPicPr>
          <p:cNvPr id="2" name="Picture 1"/>
          <p:cNvPicPr>
            <a:picLocks noChangeAspect="1"/>
          </p:cNvPicPr>
          <p:nvPr/>
        </p:nvPicPr>
        <p:blipFill>
          <a:blip r:embed="rId2"/>
          <a:stretch>
            <a:fillRect/>
          </a:stretch>
        </p:blipFill>
        <p:spPr>
          <a:xfrm>
            <a:off x="410182" y="1031819"/>
            <a:ext cx="8323636" cy="529969"/>
          </a:xfrm>
          <a:prstGeom prst="rect">
            <a:avLst/>
          </a:prstGeom>
          <a:ln w="25400">
            <a:solidFill>
              <a:srgbClr val="C00000"/>
            </a:solidFill>
          </a:ln>
          <a:effectLst/>
        </p:spPr>
      </p:pic>
      <p:cxnSp>
        <p:nvCxnSpPr>
          <p:cNvPr id="7" name="Straight Arrow Connector 6">
            <a:extLst>
              <a:ext uri="{FF2B5EF4-FFF2-40B4-BE49-F238E27FC236}">
                <a16:creationId xmlns:a16="http://schemas.microsoft.com/office/drawing/2014/main" id="{3E7F0ED3-0B94-4D7D-AFA4-14B3B35D17E2}"/>
              </a:ext>
            </a:extLst>
          </p:cNvPr>
          <p:cNvCxnSpPr>
            <a:stCxn id="10" idx="3"/>
          </p:cNvCxnSpPr>
          <p:nvPr/>
        </p:nvCxnSpPr>
        <p:spPr>
          <a:xfrm flipV="1">
            <a:off x="3838074" y="1561788"/>
            <a:ext cx="252663" cy="253822"/>
          </a:xfrm>
          <a:prstGeom prst="straightConnector1">
            <a:avLst/>
          </a:prstGeom>
          <a:ln w="12700" cmpd="sng">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900868" y="1677110"/>
            <a:ext cx="937206" cy="276999"/>
          </a:xfrm>
          <a:prstGeom prst="rect">
            <a:avLst/>
          </a:prstGeom>
          <a:noFill/>
          <a:ln>
            <a:solidFill>
              <a:schemeClr val="bg2"/>
            </a:solidFill>
          </a:ln>
        </p:spPr>
        <p:txBody>
          <a:bodyPr wrap="square" rtlCol="0">
            <a:spAutoFit/>
          </a:bodyPr>
          <a:lstStyle/>
          <a:p>
            <a:pPr algn="ctr"/>
            <a:r>
              <a:rPr lang="en-US" sz="1200" dirty="0">
                <a:solidFill>
                  <a:schemeClr val="bg2"/>
                </a:solidFill>
              </a:rPr>
              <a:t>Freeze Pane</a:t>
            </a:r>
          </a:p>
        </p:txBody>
      </p:sp>
      <p:sp>
        <p:nvSpPr>
          <p:cNvPr id="8" name="TextBox 7">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9" name="TextBox 8">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42</a:t>
            </a:r>
            <a:endParaRPr lang="en-US" dirty="0">
              <a:solidFill>
                <a:schemeClr val="bg2"/>
              </a:solidFill>
            </a:endParaRPr>
          </a:p>
        </p:txBody>
      </p:sp>
    </p:spTree>
    <p:extLst>
      <p:ext uri="{BB962C8B-B14F-4D97-AF65-F5344CB8AC3E}">
        <p14:creationId xmlns:p14="http://schemas.microsoft.com/office/powerpoint/2010/main" val="2276687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a:xfrm>
            <a:off x="457200" y="2201779"/>
            <a:ext cx="8229600" cy="2427370"/>
          </a:xfrm>
        </p:spPr>
        <p:txBody>
          <a:bodyPr>
            <a:noAutofit/>
          </a:bodyPr>
          <a:lstStyle/>
          <a:p>
            <a:pPr>
              <a:spcAft>
                <a:spcPts val="600"/>
              </a:spcAft>
            </a:pPr>
            <a:r>
              <a:rPr lang="en-US" dirty="0"/>
              <a:t>PCC: Eight-digit code assigned by UBO and held in Axiom</a:t>
            </a:r>
          </a:p>
          <a:p>
            <a:r>
              <a:rPr lang="en-US" dirty="0"/>
              <a:t>Position: Position ID code as held in the PerPos record in Colleague</a:t>
            </a:r>
          </a:p>
          <a:p>
            <a:pPr lvl="1"/>
            <a:r>
              <a:rPr lang="en-US" sz="1800" dirty="0"/>
              <a:t>Job Title: the formal job title held in Colleague </a:t>
            </a:r>
          </a:p>
          <a:p>
            <a:pPr lvl="1">
              <a:spcAft>
                <a:spcPts val="600"/>
              </a:spcAft>
            </a:pPr>
            <a:r>
              <a:rPr lang="en-US" sz="1800" dirty="0"/>
              <a:t>Rank: the Faculty rank associated as indicated by the Position ID </a:t>
            </a:r>
          </a:p>
          <a:p>
            <a:r>
              <a:rPr lang="en-US" dirty="0"/>
              <a:t>EmpID: Employee ID code as held in the PerPos record in Colleague</a:t>
            </a:r>
          </a:p>
          <a:p>
            <a:pPr lvl="1"/>
            <a:r>
              <a:rPr lang="en-US" sz="1800" dirty="0"/>
              <a:t>Employee Name: The name attached to the EmpID in Colleague</a:t>
            </a:r>
          </a:p>
        </p:txBody>
      </p:sp>
      <p:sp>
        <p:nvSpPr>
          <p:cNvPr id="5" name="Title 4"/>
          <p:cNvSpPr>
            <a:spLocks noGrp="1"/>
          </p:cNvSpPr>
          <p:nvPr>
            <p:ph type="title"/>
          </p:nvPr>
        </p:nvSpPr>
        <p:spPr/>
        <p:txBody>
          <a:bodyPr/>
          <a:lstStyle/>
          <a:p>
            <a:r>
              <a:rPr lang="en-US" dirty="0"/>
              <a:t>LaborPlan Sections: PCC and PerPos Data</a:t>
            </a:r>
          </a:p>
        </p:txBody>
      </p:sp>
      <p:pic>
        <p:nvPicPr>
          <p:cNvPr id="8" name="Picture 7"/>
          <p:cNvPicPr>
            <a:picLocks noChangeAspect="1"/>
          </p:cNvPicPr>
          <p:nvPr/>
        </p:nvPicPr>
        <p:blipFill>
          <a:blip r:embed="rId2"/>
          <a:stretch>
            <a:fillRect/>
          </a:stretch>
        </p:blipFill>
        <p:spPr>
          <a:xfrm>
            <a:off x="589547" y="916068"/>
            <a:ext cx="7964905" cy="1058815"/>
          </a:xfrm>
          <a:prstGeom prst="rect">
            <a:avLst/>
          </a:prstGeom>
          <a:ln w="25400">
            <a:solidFill>
              <a:srgbClr val="C00000"/>
            </a:solidFill>
          </a:ln>
          <a:effectLst/>
        </p:spPr>
      </p:pic>
      <p:sp>
        <p:nvSpPr>
          <p:cNvPr id="7" name="Rectangle 6">
            <a:extLst>
              <a:ext uri="{FF2B5EF4-FFF2-40B4-BE49-F238E27FC236}">
                <a16:creationId xmlns:a16="http://schemas.microsoft.com/office/drawing/2014/main" id="{617999B4-54FF-43F1-84E1-96C69EE67C48}"/>
              </a:ext>
            </a:extLst>
          </p:cNvPr>
          <p:cNvSpPr/>
          <p:nvPr/>
        </p:nvSpPr>
        <p:spPr>
          <a:xfrm>
            <a:off x="875185" y="1480457"/>
            <a:ext cx="5732444" cy="337457"/>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10" name="TextBox 9">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43</a:t>
            </a:r>
            <a:endParaRPr lang="en-US" dirty="0">
              <a:solidFill>
                <a:schemeClr val="bg2"/>
              </a:solidFill>
            </a:endParaRPr>
          </a:p>
        </p:txBody>
      </p:sp>
      <p:sp>
        <p:nvSpPr>
          <p:cNvPr id="12" name="Rectangle 11">
            <a:extLst>
              <a:ext uri="{FF2B5EF4-FFF2-40B4-BE49-F238E27FC236}">
                <a16:creationId xmlns:a16="http://schemas.microsoft.com/office/drawing/2014/main" id="{617999B4-54FF-43F1-84E1-96C69EE67C48}"/>
              </a:ext>
            </a:extLst>
          </p:cNvPr>
          <p:cNvSpPr/>
          <p:nvPr/>
        </p:nvSpPr>
        <p:spPr>
          <a:xfrm>
            <a:off x="875185" y="925813"/>
            <a:ext cx="5732444" cy="266883"/>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0075215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a:xfrm>
            <a:off x="457200" y="2201779"/>
            <a:ext cx="8229600" cy="2427370"/>
          </a:xfrm>
        </p:spPr>
        <p:txBody>
          <a:bodyPr>
            <a:normAutofit/>
          </a:bodyPr>
          <a:lstStyle/>
          <a:p>
            <a:pPr>
              <a:spcAft>
                <a:spcPts val="600"/>
              </a:spcAft>
            </a:pPr>
            <a:r>
              <a:rPr lang="en-US" dirty="0"/>
              <a:t>PCC: Eight-digit code assigned by UBO and held in Axiom</a:t>
            </a:r>
          </a:p>
          <a:p>
            <a:r>
              <a:rPr lang="en-US" dirty="0"/>
              <a:t>Account String</a:t>
            </a:r>
          </a:p>
          <a:p>
            <a:pPr lvl="1"/>
            <a:r>
              <a:rPr lang="en-US" dirty="0"/>
              <a:t>Location is always ‘0’ so it is not required in Axiom</a:t>
            </a:r>
          </a:p>
          <a:p>
            <a:pPr lvl="1"/>
            <a:r>
              <a:rPr lang="en-US" dirty="0"/>
              <a:t>PCCs are only created for operating funds, so budget records for PCCs will only ever exist in Account Strings within the operating funds (11, 12, 15, 18)</a:t>
            </a:r>
          </a:p>
        </p:txBody>
      </p:sp>
      <p:sp>
        <p:nvSpPr>
          <p:cNvPr id="5" name="Title 4"/>
          <p:cNvSpPr>
            <a:spLocks noGrp="1"/>
          </p:cNvSpPr>
          <p:nvPr>
            <p:ph type="title"/>
          </p:nvPr>
        </p:nvSpPr>
        <p:spPr/>
        <p:txBody>
          <a:bodyPr/>
          <a:lstStyle/>
          <a:p>
            <a:r>
              <a:rPr lang="en-US" dirty="0"/>
              <a:t>LaborPlan Sections:  Account String Data</a:t>
            </a:r>
          </a:p>
        </p:txBody>
      </p:sp>
      <p:pic>
        <p:nvPicPr>
          <p:cNvPr id="8" name="Picture 7"/>
          <p:cNvPicPr>
            <a:picLocks noChangeAspect="1"/>
          </p:cNvPicPr>
          <p:nvPr/>
        </p:nvPicPr>
        <p:blipFill>
          <a:blip r:embed="rId2"/>
          <a:stretch>
            <a:fillRect/>
          </a:stretch>
        </p:blipFill>
        <p:spPr>
          <a:xfrm>
            <a:off x="589547" y="916068"/>
            <a:ext cx="7964905" cy="1058815"/>
          </a:xfrm>
          <a:prstGeom prst="rect">
            <a:avLst/>
          </a:prstGeom>
          <a:ln w="25400">
            <a:solidFill>
              <a:srgbClr val="C00000"/>
            </a:solidFill>
          </a:ln>
          <a:effectLst/>
        </p:spPr>
      </p:pic>
      <p:sp>
        <p:nvSpPr>
          <p:cNvPr id="7" name="Rectangle 6">
            <a:extLst>
              <a:ext uri="{FF2B5EF4-FFF2-40B4-BE49-F238E27FC236}">
                <a16:creationId xmlns:a16="http://schemas.microsoft.com/office/drawing/2014/main" id="{617999B4-54FF-43F1-84E1-96C69EE67C48}"/>
              </a:ext>
            </a:extLst>
          </p:cNvPr>
          <p:cNvSpPr/>
          <p:nvPr/>
        </p:nvSpPr>
        <p:spPr>
          <a:xfrm>
            <a:off x="1463013" y="1806154"/>
            <a:ext cx="6440015" cy="168729"/>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a:extLst>
              <a:ext uri="{FF2B5EF4-FFF2-40B4-BE49-F238E27FC236}">
                <a16:creationId xmlns:a16="http://schemas.microsoft.com/office/drawing/2014/main" id="{617999B4-54FF-43F1-84E1-96C69EE67C48}"/>
              </a:ext>
            </a:extLst>
          </p:cNvPr>
          <p:cNvSpPr/>
          <p:nvPr/>
        </p:nvSpPr>
        <p:spPr>
          <a:xfrm>
            <a:off x="875185" y="1480458"/>
            <a:ext cx="587828" cy="152400"/>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TextBox 9">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11" name="TextBox 10">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44</a:t>
            </a:r>
            <a:endParaRPr lang="en-US" dirty="0">
              <a:solidFill>
                <a:schemeClr val="bg2"/>
              </a:solidFill>
            </a:endParaRPr>
          </a:p>
        </p:txBody>
      </p:sp>
      <p:sp>
        <p:nvSpPr>
          <p:cNvPr id="12" name="Rectangle 11">
            <a:extLst>
              <a:ext uri="{FF2B5EF4-FFF2-40B4-BE49-F238E27FC236}">
                <a16:creationId xmlns:a16="http://schemas.microsoft.com/office/drawing/2014/main" id="{617999B4-54FF-43F1-84E1-96C69EE67C48}"/>
              </a:ext>
            </a:extLst>
          </p:cNvPr>
          <p:cNvSpPr/>
          <p:nvPr/>
        </p:nvSpPr>
        <p:spPr>
          <a:xfrm>
            <a:off x="1463013" y="1178593"/>
            <a:ext cx="6440015" cy="204948"/>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17999B4-54FF-43F1-84E1-96C69EE67C48}"/>
              </a:ext>
            </a:extLst>
          </p:cNvPr>
          <p:cNvSpPr/>
          <p:nvPr/>
        </p:nvSpPr>
        <p:spPr>
          <a:xfrm>
            <a:off x="875185" y="1027058"/>
            <a:ext cx="587828" cy="152400"/>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203610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a:xfrm>
            <a:off x="457200" y="1940312"/>
            <a:ext cx="8229600" cy="2688838"/>
          </a:xfrm>
        </p:spPr>
        <p:txBody>
          <a:bodyPr>
            <a:noAutofit/>
          </a:bodyPr>
          <a:lstStyle/>
          <a:p>
            <a:r>
              <a:rPr lang="en-US" dirty="0"/>
              <a:t>This section reflects data provided in the prior year’s Labor Plan File as foundational for the current fiscal year</a:t>
            </a:r>
          </a:p>
          <a:p>
            <a:r>
              <a:rPr lang="en-US" dirty="0"/>
              <a:t>Foundational Year Comments: as recorded in the prior year’s Labor Plan File</a:t>
            </a:r>
            <a:endParaRPr lang="en-US" sz="1800" dirty="0"/>
          </a:p>
          <a:p>
            <a:r>
              <a:rPr lang="en-US" dirty="0"/>
              <a:t>Budgeted Amount: </a:t>
            </a:r>
          </a:p>
          <a:p>
            <a:pPr lvl="1"/>
            <a:r>
              <a:rPr lang="en-US" sz="1800" dirty="0"/>
              <a:t>Budgeted annual amount for the given PCC </a:t>
            </a:r>
          </a:p>
          <a:p>
            <a:pPr lvl="1"/>
            <a:r>
              <a:rPr lang="en-US" sz="1800" dirty="0"/>
              <a:t>BUDGET DATA IN THE FOUNDATIONAL SECTION INCLUDES ONLY BASE BUDGET RESOURCES</a:t>
            </a:r>
          </a:p>
        </p:txBody>
      </p:sp>
      <p:sp>
        <p:nvSpPr>
          <p:cNvPr id="5" name="Title 4"/>
          <p:cNvSpPr>
            <a:spLocks noGrp="1"/>
          </p:cNvSpPr>
          <p:nvPr>
            <p:ph type="title"/>
          </p:nvPr>
        </p:nvSpPr>
        <p:spPr/>
        <p:txBody>
          <a:bodyPr/>
          <a:lstStyle/>
          <a:p>
            <a:r>
              <a:rPr lang="en-US" dirty="0"/>
              <a:t>LaborPlan Sections: Foundational</a:t>
            </a:r>
          </a:p>
        </p:txBody>
      </p:sp>
      <p:pic>
        <p:nvPicPr>
          <p:cNvPr id="3" name="Picture 2"/>
          <p:cNvPicPr>
            <a:picLocks noChangeAspect="1"/>
          </p:cNvPicPr>
          <p:nvPr/>
        </p:nvPicPr>
        <p:blipFill>
          <a:blip r:embed="rId2"/>
          <a:stretch>
            <a:fillRect/>
          </a:stretch>
        </p:blipFill>
        <p:spPr>
          <a:xfrm>
            <a:off x="2076450" y="1019639"/>
            <a:ext cx="4991100" cy="628650"/>
          </a:xfrm>
          <a:prstGeom prst="rect">
            <a:avLst/>
          </a:prstGeom>
          <a:ln w="25400">
            <a:solidFill>
              <a:srgbClr val="C00000"/>
            </a:solidFill>
          </a:ln>
          <a:effectLst/>
        </p:spPr>
      </p:pic>
      <p:sp>
        <p:nvSpPr>
          <p:cNvPr id="8" name="Rectangle 7">
            <a:extLst>
              <a:ext uri="{FF2B5EF4-FFF2-40B4-BE49-F238E27FC236}">
                <a16:creationId xmlns:a16="http://schemas.microsoft.com/office/drawing/2014/main" id="{617999B4-54FF-43F1-84E1-96C69EE67C48}"/>
              </a:ext>
            </a:extLst>
          </p:cNvPr>
          <p:cNvSpPr/>
          <p:nvPr/>
        </p:nvSpPr>
        <p:spPr>
          <a:xfrm>
            <a:off x="2076450" y="1019639"/>
            <a:ext cx="2729726" cy="628650"/>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 name="TextBox 6">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9" name="TextBox 8">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45</a:t>
            </a:r>
            <a:endParaRPr lang="en-US" dirty="0">
              <a:solidFill>
                <a:schemeClr val="bg2"/>
              </a:solidFill>
            </a:endParaRPr>
          </a:p>
        </p:txBody>
      </p:sp>
    </p:spTree>
    <p:extLst>
      <p:ext uri="{BB962C8B-B14F-4D97-AF65-F5344CB8AC3E}">
        <p14:creationId xmlns:p14="http://schemas.microsoft.com/office/powerpoint/2010/main" val="21635927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a:xfrm>
            <a:off x="457200" y="1848778"/>
            <a:ext cx="8229600" cy="2780372"/>
          </a:xfrm>
        </p:spPr>
        <p:txBody>
          <a:bodyPr>
            <a:noAutofit/>
          </a:bodyPr>
          <a:lstStyle/>
          <a:p>
            <a:r>
              <a:rPr lang="en-US" dirty="0"/>
              <a:t>FTE: the budgeted FTE associated with the Budget Amount  </a:t>
            </a:r>
          </a:p>
          <a:p>
            <a:r>
              <a:rPr lang="en-US" dirty="0"/>
              <a:t>Budget Dist Pct (Distribution Percentage): </a:t>
            </a:r>
          </a:p>
          <a:p>
            <a:pPr lvl="1"/>
            <a:r>
              <a:rPr lang="en-US" sz="1800" dirty="0"/>
              <a:t>These metrics allow Axiom to calculate budget distributions for any future changes to the PCC</a:t>
            </a:r>
          </a:p>
          <a:p>
            <a:pPr lvl="1"/>
            <a:r>
              <a:rPr lang="en-US" sz="1800" dirty="0"/>
              <a:t>Every PCC, no matter its total FTE, has a total Budget Dist Pct of 100%</a:t>
            </a:r>
          </a:p>
          <a:p>
            <a:pPr lvl="1"/>
            <a:r>
              <a:rPr lang="en-US" sz="1800" dirty="0"/>
              <a:t>Example: .8 FTE split between Account String A (.5 FTE) and Account String B (.3 FTE) has a Budgeted Dist Pct of 62.5% (.6 rounded) in Account String A and 37.5% (.4 rounded) in Account String B</a:t>
            </a:r>
          </a:p>
          <a:p>
            <a:r>
              <a:rPr lang="en-US" dirty="0"/>
              <a:t>Assigned Work Units and Total Work Units: Faculty metric as provided</a:t>
            </a:r>
          </a:p>
        </p:txBody>
      </p:sp>
      <p:sp>
        <p:nvSpPr>
          <p:cNvPr id="5" name="Title 4"/>
          <p:cNvSpPr>
            <a:spLocks noGrp="1"/>
          </p:cNvSpPr>
          <p:nvPr>
            <p:ph type="title"/>
          </p:nvPr>
        </p:nvSpPr>
        <p:spPr/>
        <p:txBody>
          <a:bodyPr/>
          <a:lstStyle/>
          <a:p>
            <a:r>
              <a:rPr lang="en-US" dirty="0"/>
              <a:t>LaborPlan Sections: Foundational (cont.)</a:t>
            </a:r>
          </a:p>
        </p:txBody>
      </p:sp>
      <p:pic>
        <p:nvPicPr>
          <p:cNvPr id="3" name="Picture 2"/>
          <p:cNvPicPr>
            <a:picLocks noChangeAspect="1"/>
          </p:cNvPicPr>
          <p:nvPr/>
        </p:nvPicPr>
        <p:blipFill>
          <a:blip r:embed="rId2"/>
          <a:stretch>
            <a:fillRect/>
          </a:stretch>
        </p:blipFill>
        <p:spPr>
          <a:xfrm>
            <a:off x="2076450" y="1019639"/>
            <a:ext cx="4991100" cy="628650"/>
          </a:xfrm>
          <a:prstGeom prst="rect">
            <a:avLst/>
          </a:prstGeom>
          <a:ln w="25400">
            <a:solidFill>
              <a:srgbClr val="C00000"/>
            </a:solidFill>
          </a:ln>
          <a:effectLst/>
        </p:spPr>
      </p:pic>
      <p:sp>
        <p:nvSpPr>
          <p:cNvPr id="8" name="Rectangle 7">
            <a:extLst>
              <a:ext uri="{FF2B5EF4-FFF2-40B4-BE49-F238E27FC236}">
                <a16:creationId xmlns:a16="http://schemas.microsoft.com/office/drawing/2014/main" id="{617999B4-54FF-43F1-84E1-96C69EE67C48}"/>
              </a:ext>
            </a:extLst>
          </p:cNvPr>
          <p:cNvSpPr/>
          <p:nvPr/>
        </p:nvSpPr>
        <p:spPr>
          <a:xfrm>
            <a:off x="4763894" y="1019639"/>
            <a:ext cx="2303656" cy="628650"/>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 name="TextBox 6">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9" name="TextBox 8">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46</a:t>
            </a:r>
            <a:endParaRPr lang="en-US" dirty="0">
              <a:solidFill>
                <a:schemeClr val="bg2"/>
              </a:solidFill>
            </a:endParaRPr>
          </a:p>
        </p:txBody>
      </p:sp>
    </p:spTree>
    <p:extLst>
      <p:ext uri="{BB962C8B-B14F-4D97-AF65-F5344CB8AC3E}">
        <p14:creationId xmlns:p14="http://schemas.microsoft.com/office/powerpoint/2010/main" val="36461706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043"/>
          <a:stretch/>
        </p:blipFill>
        <p:spPr>
          <a:xfrm>
            <a:off x="895350" y="1076558"/>
            <a:ext cx="7353300" cy="1380893"/>
          </a:xfrm>
          <a:prstGeom prst="rect">
            <a:avLst/>
          </a:prstGeom>
          <a:ln w="25400">
            <a:solidFill>
              <a:srgbClr val="C00000"/>
            </a:solidFill>
          </a:ln>
          <a:effectLst/>
        </p:spPr>
      </p:pic>
      <p:sp>
        <p:nvSpPr>
          <p:cNvPr id="6" name="Content Placeholder 5"/>
          <p:cNvSpPr>
            <a:spLocks noGrp="1"/>
          </p:cNvSpPr>
          <p:nvPr>
            <p:ph idx="10"/>
          </p:nvPr>
        </p:nvSpPr>
        <p:spPr>
          <a:xfrm>
            <a:off x="457200" y="2737161"/>
            <a:ext cx="8229600" cy="1891988"/>
          </a:xfrm>
        </p:spPr>
        <p:txBody>
          <a:bodyPr>
            <a:noAutofit/>
          </a:bodyPr>
          <a:lstStyle/>
          <a:p>
            <a:r>
              <a:rPr lang="en-US" dirty="0"/>
              <a:t>PCC and PerPos (Person ID &amp; Position (ID)</a:t>
            </a:r>
          </a:p>
          <a:p>
            <a:r>
              <a:rPr lang="en-US" dirty="0"/>
              <a:t>But Account Strings are different:  Activity 111111 and Activity 222222</a:t>
            </a:r>
          </a:p>
          <a:p>
            <a:r>
              <a:rPr lang="en-US" dirty="0"/>
              <a:t>FTE is 1.0 total but FTE (and thus budget) is split: </a:t>
            </a:r>
          </a:p>
          <a:p>
            <a:pPr lvl="1"/>
            <a:r>
              <a:rPr lang="en-US" sz="1800" dirty="0"/>
              <a:t>.29 FTE in Activity 111111 </a:t>
            </a:r>
            <a:r>
              <a:rPr lang="en-US" sz="1800" dirty="0">
                <a:sym typeface="Wingdings" panose="05000000000000000000" pitchFamily="2" charset="2"/>
              </a:rPr>
              <a:t> Budgeted Dist Pct of 29% (0.3 rounded)</a:t>
            </a:r>
            <a:endParaRPr lang="en-US" sz="1800" dirty="0"/>
          </a:p>
          <a:p>
            <a:pPr lvl="1"/>
            <a:r>
              <a:rPr lang="en-US" sz="1800" dirty="0"/>
              <a:t>.71 FTE in Activity 222222 </a:t>
            </a:r>
            <a:r>
              <a:rPr lang="en-US" sz="1800" dirty="0">
                <a:sym typeface="Wingdings" panose="05000000000000000000" pitchFamily="2" charset="2"/>
              </a:rPr>
              <a:t> Budgeted Dist Pct of 71% (0.7 rounded)</a:t>
            </a:r>
            <a:endParaRPr lang="en-US" sz="1800" dirty="0"/>
          </a:p>
        </p:txBody>
      </p:sp>
      <p:sp>
        <p:nvSpPr>
          <p:cNvPr id="5" name="Title 4"/>
          <p:cNvSpPr>
            <a:spLocks noGrp="1"/>
          </p:cNvSpPr>
          <p:nvPr>
            <p:ph type="title"/>
          </p:nvPr>
        </p:nvSpPr>
        <p:spPr/>
        <p:txBody>
          <a:bodyPr/>
          <a:lstStyle/>
          <a:p>
            <a:r>
              <a:rPr lang="en-US" dirty="0"/>
              <a:t>LaborPlan Sections: Example of Split Distribution</a:t>
            </a:r>
          </a:p>
        </p:txBody>
      </p:sp>
      <p:sp>
        <p:nvSpPr>
          <p:cNvPr id="8" name="Rectangle 7">
            <a:extLst>
              <a:ext uri="{FF2B5EF4-FFF2-40B4-BE49-F238E27FC236}">
                <a16:creationId xmlns:a16="http://schemas.microsoft.com/office/drawing/2014/main" id="{617999B4-54FF-43F1-84E1-96C69EE67C48}"/>
              </a:ext>
            </a:extLst>
          </p:cNvPr>
          <p:cNvSpPr/>
          <p:nvPr/>
        </p:nvSpPr>
        <p:spPr>
          <a:xfrm>
            <a:off x="1237785" y="1721008"/>
            <a:ext cx="2620536" cy="412595"/>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 name="Rectangle 6">
            <a:extLst>
              <a:ext uri="{FF2B5EF4-FFF2-40B4-BE49-F238E27FC236}">
                <a16:creationId xmlns:a16="http://schemas.microsoft.com/office/drawing/2014/main" id="{617999B4-54FF-43F1-84E1-96C69EE67C48}"/>
              </a:ext>
            </a:extLst>
          </p:cNvPr>
          <p:cNvSpPr/>
          <p:nvPr/>
        </p:nvSpPr>
        <p:spPr>
          <a:xfrm>
            <a:off x="3858321" y="2129418"/>
            <a:ext cx="3066585" cy="326638"/>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10" name="TextBox 9">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47</a:t>
            </a:r>
            <a:endParaRPr lang="en-US" dirty="0">
              <a:solidFill>
                <a:schemeClr val="bg2"/>
              </a:solidFill>
            </a:endParaRPr>
          </a:p>
        </p:txBody>
      </p:sp>
    </p:spTree>
    <p:extLst>
      <p:ext uri="{BB962C8B-B14F-4D97-AF65-F5344CB8AC3E}">
        <p14:creationId xmlns:p14="http://schemas.microsoft.com/office/powerpoint/2010/main" val="8260518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1543050"/>
            <a:ext cx="4421841" cy="3236770"/>
          </a:xfrm>
        </p:spPr>
        <p:txBody>
          <a:bodyPr wrap="none"/>
          <a:lstStyle/>
          <a:p>
            <a:pPr>
              <a:spcBef>
                <a:spcPts val="624"/>
              </a:spcBef>
            </a:pPr>
            <a:r>
              <a:rPr lang="en-US" dirty="0"/>
              <a:t>4.e What Information Is </a:t>
            </a:r>
            <a:br>
              <a:rPr lang="en-US" dirty="0"/>
            </a:br>
            <a:r>
              <a:rPr lang="en-US" dirty="0"/>
              <a:t>Available in the Labor Planning</a:t>
            </a:r>
            <a:br>
              <a:rPr lang="en-US" dirty="0"/>
            </a:br>
            <a:r>
              <a:rPr lang="en-US" dirty="0"/>
              <a:t>Plan File?</a:t>
            </a:r>
            <a:br>
              <a:rPr lang="en-US" dirty="0"/>
            </a:br>
            <a:endParaRPr lang="en-US" sz="1200" dirty="0"/>
          </a:p>
          <a:p>
            <a:pPr marL="457200" indent="-457200">
              <a:buFont typeface="Wingdings" panose="05000000000000000000" pitchFamily="2" charset="2"/>
              <a:buChar char="à"/>
            </a:pPr>
            <a:r>
              <a:rPr lang="en-US" dirty="0" err="1"/>
              <a:t>LaborPlan</a:t>
            </a:r>
            <a:r>
              <a:rPr lang="en-US" dirty="0"/>
              <a:t> Sections: Current</a:t>
            </a:r>
            <a:br>
              <a:rPr lang="en-US" dirty="0"/>
            </a:br>
            <a:r>
              <a:rPr lang="en-US" dirty="0"/>
              <a:t>HR System Information</a:t>
            </a:r>
          </a:p>
          <a:p>
            <a:pPr marL="457200" indent="-457200">
              <a:buFont typeface="Wingdings" panose="05000000000000000000" pitchFamily="2" charset="2"/>
              <a:buChar char="à"/>
            </a:pPr>
            <a:r>
              <a:rPr lang="en-US" dirty="0" err="1">
                <a:solidFill>
                  <a:schemeClr val="bg2"/>
                </a:solidFill>
              </a:rPr>
              <a:t>LaborPlan</a:t>
            </a:r>
            <a:r>
              <a:rPr lang="en-US" dirty="0">
                <a:solidFill>
                  <a:schemeClr val="bg2"/>
                </a:solidFill>
              </a:rPr>
              <a:t> Sections: Current</a:t>
            </a:r>
            <a:br>
              <a:rPr lang="en-US" dirty="0">
                <a:solidFill>
                  <a:schemeClr val="bg2"/>
                </a:solidFill>
              </a:rPr>
            </a:br>
            <a:r>
              <a:rPr lang="en-US" dirty="0">
                <a:solidFill>
                  <a:schemeClr val="bg2"/>
                </a:solidFill>
              </a:rPr>
              <a:t>Year Resource Management</a:t>
            </a:r>
          </a:p>
          <a:p>
            <a:pPr>
              <a:spcBef>
                <a:spcPts val="624"/>
              </a:spcBef>
            </a:pPr>
            <a:endParaRPr lang="en-US" dirty="0"/>
          </a:p>
        </p:txBody>
      </p:sp>
      <p:sp>
        <p:nvSpPr>
          <p:cNvPr id="3" name="TextBox 2">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4" name="TextBox 3">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48</a:t>
            </a:r>
            <a:endParaRPr lang="en-US" dirty="0">
              <a:solidFill>
                <a:schemeClr val="bg2"/>
              </a:solidFill>
            </a:endParaRPr>
          </a:p>
        </p:txBody>
      </p:sp>
    </p:spTree>
    <p:extLst>
      <p:ext uri="{BB962C8B-B14F-4D97-AF65-F5344CB8AC3E}">
        <p14:creationId xmlns:p14="http://schemas.microsoft.com/office/powerpoint/2010/main" val="24617007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a:xfrm>
            <a:off x="457200" y="2040790"/>
            <a:ext cx="8229600" cy="2588360"/>
          </a:xfrm>
        </p:spPr>
        <p:txBody>
          <a:bodyPr>
            <a:noAutofit/>
          </a:bodyPr>
          <a:lstStyle/>
          <a:p>
            <a:r>
              <a:rPr lang="en-US" dirty="0"/>
              <a:t>Section is color-coded orange with inactive cells that cannot be edited</a:t>
            </a:r>
          </a:p>
          <a:p>
            <a:r>
              <a:rPr lang="en-US" dirty="0"/>
              <a:t>This data reflects HR record information current as of the last nightly data import</a:t>
            </a:r>
          </a:p>
          <a:p>
            <a:pPr lvl="1"/>
            <a:r>
              <a:rPr lang="en-US" sz="1800" dirty="0"/>
              <a:t>Very occasionally, this section will be notated to indicate that HR records are historic rather than current</a:t>
            </a:r>
          </a:p>
          <a:p>
            <a:pPr lvl="1"/>
            <a:r>
              <a:rPr lang="en-US" sz="1800" dirty="0"/>
              <a:t>This section of data cannot be updated by the user</a:t>
            </a:r>
          </a:p>
        </p:txBody>
      </p:sp>
      <p:sp>
        <p:nvSpPr>
          <p:cNvPr id="5" name="Title 4"/>
          <p:cNvSpPr>
            <a:spLocks noGrp="1"/>
          </p:cNvSpPr>
          <p:nvPr>
            <p:ph type="title"/>
          </p:nvPr>
        </p:nvSpPr>
        <p:spPr/>
        <p:txBody>
          <a:bodyPr/>
          <a:lstStyle/>
          <a:p>
            <a:r>
              <a:rPr lang="en-US" dirty="0"/>
              <a:t>LaborPlan Sections: Current HR System Information</a:t>
            </a:r>
          </a:p>
        </p:txBody>
      </p:sp>
      <p:sp>
        <p:nvSpPr>
          <p:cNvPr id="8" name="TextBox 7">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9" name="TextBox 8">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49</a:t>
            </a:r>
            <a:endParaRPr lang="en-US" dirty="0">
              <a:solidFill>
                <a:schemeClr val="bg2"/>
              </a:solidFill>
            </a:endParaRPr>
          </a:p>
        </p:txBody>
      </p:sp>
      <p:pic>
        <p:nvPicPr>
          <p:cNvPr id="3" name="Picture 2"/>
          <p:cNvPicPr>
            <a:picLocks noChangeAspect="1"/>
          </p:cNvPicPr>
          <p:nvPr/>
        </p:nvPicPr>
        <p:blipFill>
          <a:blip r:embed="rId2"/>
          <a:stretch>
            <a:fillRect/>
          </a:stretch>
        </p:blipFill>
        <p:spPr>
          <a:xfrm>
            <a:off x="2652711" y="969820"/>
            <a:ext cx="3838575" cy="762000"/>
          </a:xfrm>
          <a:prstGeom prst="rect">
            <a:avLst/>
          </a:prstGeom>
          <a:solidFill>
            <a:schemeClr val="bg1"/>
          </a:solidFill>
          <a:ln w="25400">
            <a:solidFill>
              <a:srgbClr val="C00000"/>
            </a:solidFill>
          </a:ln>
        </p:spPr>
      </p:pic>
    </p:spTree>
    <p:extLst>
      <p:ext uri="{BB962C8B-B14F-4D97-AF65-F5344CB8AC3E}">
        <p14:creationId xmlns:p14="http://schemas.microsoft.com/office/powerpoint/2010/main" val="3847388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a:xfrm>
            <a:off x="457199" y="1123950"/>
            <a:ext cx="8319837" cy="3505200"/>
          </a:xfrm>
        </p:spPr>
        <p:txBody>
          <a:bodyPr>
            <a:noAutofit/>
          </a:bodyPr>
          <a:lstStyle/>
          <a:p>
            <a:r>
              <a:rPr lang="en-US" dirty="0"/>
              <a:t>The Labor Planning Plan File:</a:t>
            </a:r>
          </a:p>
          <a:p>
            <a:pPr lvl="1"/>
            <a:r>
              <a:rPr lang="en-US" sz="1800" dirty="0"/>
              <a:t>Is accessible to those at the SCMA and Divisional levels of the Org Hierarchy</a:t>
            </a:r>
          </a:p>
          <a:p>
            <a:pPr lvl="1"/>
            <a:r>
              <a:rPr lang="en-US" sz="1800" dirty="0"/>
              <a:t>Presents data to users based on their span of financial oversight</a:t>
            </a:r>
          </a:p>
          <a:p>
            <a:pPr lvl="1"/>
            <a:r>
              <a:rPr lang="en-US" sz="1800" dirty="0"/>
              <a:t>Displays information for faculty and staff Object Codes</a:t>
            </a:r>
          </a:p>
          <a:p>
            <a:pPr lvl="2"/>
            <a:r>
              <a:rPr lang="en-US" sz="1600" dirty="0"/>
              <a:t>Provides an itemization of the position-based budget details </a:t>
            </a:r>
          </a:p>
          <a:p>
            <a:pPr lvl="2"/>
            <a:r>
              <a:rPr lang="en-US" sz="1600" dirty="0"/>
              <a:t>Provides current, Object Code level operating budget data for all Activities across all Reporting Units within the SCMA</a:t>
            </a:r>
          </a:p>
          <a:p>
            <a:pPr lvl="2"/>
            <a:r>
              <a:rPr lang="en-US" sz="1600" dirty="0"/>
              <a:t>Provides data from the HR module of Colleague for all faculty and staff position records across all funds</a:t>
            </a:r>
          </a:p>
          <a:p>
            <a:pPr lvl="2"/>
            <a:r>
              <a:rPr lang="en-US" sz="1600" dirty="0"/>
              <a:t>Allows for itemization of non-position-specific budget resources</a:t>
            </a:r>
          </a:p>
          <a:p>
            <a:pPr lvl="2"/>
            <a:r>
              <a:rPr lang="en-US" sz="1600" dirty="0"/>
              <a:t>Does not provide payroll information nor student employee information</a:t>
            </a:r>
          </a:p>
        </p:txBody>
      </p:sp>
      <p:sp>
        <p:nvSpPr>
          <p:cNvPr id="5" name="Title 4"/>
          <p:cNvSpPr>
            <a:spLocks noGrp="1"/>
          </p:cNvSpPr>
          <p:nvPr>
            <p:ph type="title"/>
          </p:nvPr>
        </p:nvSpPr>
        <p:spPr/>
        <p:txBody>
          <a:bodyPr/>
          <a:lstStyle/>
          <a:p>
            <a:r>
              <a:rPr lang="en-US" dirty="0"/>
              <a:t>What is the Labor Planning Plan File?</a:t>
            </a:r>
          </a:p>
        </p:txBody>
      </p:sp>
      <p:sp>
        <p:nvSpPr>
          <p:cNvPr id="4" name="TextBox 3">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7" name="TextBox 6">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5</a:t>
            </a:r>
            <a:endParaRPr lang="en-US" dirty="0">
              <a:solidFill>
                <a:schemeClr val="bg2"/>
              </a:solidFill>
            </a:endParaRPr>
          </a:p>
        </p:txBody>
      </p:sp>
    </p:spTree>
    <p:extLst>
      <p:ext uri="{BB962C8B-B14F-4D97-AF65-F5344CB8AC3E}">
        <p14:creationId xmlns:p14="http://schemas.microsoft.com/office/powerpoint/2010/main" val="13767726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a:xfrm>
            <a:off x="457200" y="2040790"/>
            <a:ext cx="8424530" cy="2588360"/>
          </a:xfrm>
        </p:spPr>
        <p:txBody>
          <a:bodyPr>
            <a:noAutofit/>
          </a:bodyPr>
          <a:lstStyle/>
          <a:p>
            <a:r>
              <a:rPr lang="en-US" dirty="0"/>
              <a:t>Start and End:</a:t>
            </a:r>
          </a:p>
          <a:p>
            <a:pPr lvl="1"/>
            <a:r>
              <a:rPr lang="en-US" sz="1800" dirty="0"/>
              <a:t>Each HR record will indicate the start and end date for the record</a:t>
            </a:r>
          </a:p>
          <a:p>
            <a:pPr lvl="1"/>
            <a:r>
              <a:rPr lang="en-US" sz="1800" dirty="0"/>
              <a:t>Any start date after 7/1 of the current fiscal year indicates one of the following:</a:t>
            </a:r>
          </a:p>
          <a:p>
            <a:pPr lvl="2"/>
            <a:r>
              <a:rPr lang="en-US" sz="1600" dirty="0"/>
              <a:t>New employee that started within the fiscal year</a:t>
            </a:r>
          </a:p>
          <a:p>
            <a:pPr lvl="2"/>
            <a:r>
              <a:rPr lang="en-US" sz="1600" dirty="0"/>
              <a:t>HR record adjustment such as MRR review or stipend record </a:t>
            </a:r>
          </a:p>
          <a:p>
            <a:pPr lvl="1"/>
            <a:r>
              <a:rPr lang="en-US" sz="1800" dirty="0"/>
              <a:t>An end date before 6/30 of the current fiscal year indicates one of the following:</a:t>
            </a:r>
          </a:p>
          <a:p>
            <a:pPr lvl="2"/>
            <a:r>
              <a:rPr lang="en-US" sz="1600" dirty="0"/>
              <a:t>An employee has left the university (the position may now be open)</a:t>
            </a:r>
          </a:p>
          <a:p>
            <a:pPr lvl="2"/>
            <a:r>
              <a:rPr lang="en-US" sz="1600" dirty="0"/>
              <a:t>HR record adjustment such as MRR review or stipend record</a:t>
            </a:r>
          </a:p>
        </p:txBody>
      </p:sp>
      <p:sp>
        <p:nvSpPr>
          <p:cNvPr id="5" name="Title 4"/>
          <p:cNvSpPr>
            <a:spLocks noGrp="1"/>
          </p:cNvSpPr>
          <p:nvPr>
            <p:ph type="title"/>
          </p:nvPr>
        </p:nvSpPr>
        <p:spPr/>
        <p:txBody>
          <a:bodyPr/>
          <a:lstStyle/>
          <a:p>
            <a:r>
              <a:rPr lang="en-US" dirty="0"/>
              <a:t>LaborPlan Sections: Current HR System Information (cont.)</a:t>
            </a:r>
          </a:p>
        </p:txBody>
      </p:sp>
      <p:sp>
        <p:nvSpPr>
          <p:cNvPr id="8" name="TextBox 7">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9" name="TextBox 8">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50</a:t>
            </a:r>
            <a:endParaRPr lang="en-US" dirty="0">
              <a:solidFill>
                <a:schemeClr val="bg2"/>
              </a:solidFill>
            </a:endParaRPr>
          </a:p>
        </p:txBody>
      </p:sp>
      <p:pic>
        <p:nvPicPr>
          <p:cNvPr id="3" name="Picture 2"/>
          <p:cNvPicPr>
            <a:picLocks noChangeAspect="1"/>
          </p:cNvPicPr>
          <p:nvPr/>
        </p:nvPicPr>
        <p:blipFill>
          <a:blip r:embed="rId2"/>
          <a:stretch>
            <a:fillRect/>
          </a:stretch>
        </p:blipFill>
        <p:spPr>
          <a:xfrm>
            <a:off x="2652711" y="969820"/>
            <a:ext cx="3838575" cy="762000"/>
          </a:xfrm>
          <a:prstGeom prst="rect">
            <a:avLst/>
          </a:prstGeom>
          <a:solidFill>
            <a:schemeClr val="bg1"/>
          </a:solidFill>
          <a:ln w="25400">
            <a:solidFill>
              <a:srgbClr val="C00000"/>
            </a:solidFill>
          </a:ln>
        </p:spPr>
      </p:pic>
      <p:sp>
        <p:nvSpPr>
          <p:cNvPr id="7" name="Rectangle 6">
            <a:extLst>
              <a:ext uri="{FF2B5EF4-FFF2-40B4-BE49-F238E27FC236}">
                <a16:creationId xmlns:a16="http://schemas.microsoft.com/office/drawing/2014/main" id="{617999B4-54FF-43F1-84E1-96C69EE67C48}"/>
              </a:ext>
            </a:extLst>
          </p:cNvPr>
          <p:cNvSpPr/>
          <p:nvPr/>
        </p:nvSpPr>
        <p:spPr>
          <a:xfrm>
            <a:off x="2652711" y="1319225"/>
            <a:ext cx="1288424" cy="360719"/>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8009423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a:xfrm>
            <a:off x="457200" y="2040790"/>
            <a:ext cx="8424530" cy="2588360"/>
          </a:xfrm>
        </p:spPr>
        <p:txBody>
          <a:bodyPr>
            <a:noAutofit/>
          </a:bodyPr>
          <a:lstStyle/>
          <a:p>
            <a:r>
              <a:rPr lang="en-US" dirty="0"/>
              <a:t>Amount: indicated the Annual Salary, Wage, or Contract for the record</a:t>
            </a:r>
          </a:p>
          <a:p>
            <a:r>
              <a:rPr lang="en-US" dirty="0"/>
              <a:t>FTE: Calculation of the number of work hours expected in the fiscal year divided by an annual load of 1,950 hours (52 weeks X 37.5 </a:t>
            </a:r>
            <a:r>
              <a:rPr lang="en-US" dirty="0" err="1"/>
              <a:t>hrs</a:t>
            </a:r>
            <a:r>
              <a:rPr lang="en-US" dirty="0"/>
              <a:t>/</a:t>
            </a:r>
            <a:r>
              <a:rPr lang="en-US" dirty="0" err="1"/>
              <a:t>wk</a:t>
            </a:r>
            <a:r>
              <a:rPr lang="en-US" dirty="0"/>
              <a:t>)</a:t>
            </a:r>
          </a:p>
          <a:p>
            <a:r>
              <a:rPr lang="en-US" dirty="0"/>
              <a:t>No. Pay Per: Number of pay periods expected in the fiscal year:</a:t>
            </a:r>
          </a:p>
          <a:p>
            <a:pPr lvl="1"/>
            <a:r>
              <a:rPr lang="en-US" sz="1800" dirty="0"/>
              <a:t>Regular staff and faculty records in the PCC section will have 24</a:t>
            </a:r>
          </a:p>
          <a:p>
            <a:pPr lvl="1"/>
            <a:r>
              <a:rPr lang="en-US" sz="1800" dirty="0"/>
              <a:t>Stipends will have 1</a:t>
            </a:r>
          </a:p>
          <a:p>
            <a:r>
              <a:rPr lang="en-US" dirty="0"/>
              <a:t>Dist. </a:t>
            </a:r>
            <a:r>
              <a:rPr lang="en-US" dirty="0" err="1"/>
              <a:t>Pct</a:t>
            </a:r>
            <a:r>
              <a:rPr lang="en-US" dirty="0"/>
              <a:t>: Every HR record has a total </a:t>
            </a:r>
            <a:r>
              <a:rPr lang="en-US" dirty="0" err="1"/>
              <a:t>Dist</a:t>
            </a:r>
            <a:r>
              <a:rPr lang="en-US" dirty="0"/>
              <a:t> </a:t>
            </a:r>
            <a:r>
              <a:rPr lang="en-US" dirty="0" err="1"/>
              <a:t>Pct</a:t>
            </a:r>
            <a:r>
              <a:rPr lang="en-US" dirty="0"/>
              <a:t> of 100%</a:t>
            </a:r>
          </a:p>
        </p:txBody>
      </p:sp>
      <p:sp>
        <p:nvSpPr>
          <p:cNvPr id="5" name="Title 4"/>
          <p:cNvSpPr>
            <a:spLocks noGrp="1"/>
          </p:cNvSpPr>
          <p:nvPr>
            <p:ph type="title"/>
          </p:nvPr>
        </p:nvSpPr>
        <p:spPr/>
        <p:txBody>
          <a:bodyPr/>
          <a:lstStyle/>
          <a:p>
            <a:r>
              <a:rPr lang="en-US" dirty="0"/>
              <a:t>LaborPlan Sections: Current HR System Information (cont.)</a:t>
            </a:r>
          </a:p>
        </p:txBody>
      </p:sp>
      <p:sp>
        <p:nvSpPr>
          <p:cNvPr id="8" name="TextBox 7">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9" name="TextBox 8">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51</a:t>
            </a:r>
            <a:endParaRPr lang="en-US" dirty="0">
              <a:solidFill>
                <a:schemeClr val="bg2"/>
              </a:solidFill>
            </a:endParaRPr>
          </a:p>
        </p:txBody>
      </p:sp>
      <p:pic>
        <p:nvPicPr>
          <p:cNvPr id="3" name="Picture 2"/>
          <p:cNvPicPr>
            <a:picLocks noChangeAspect="1"/>
          </p:cNvPicPr>
          <p:nvPr/>
        </p:nvPicPr>
        <p:blipFill>
          <a:blip r:embed="rId2"/>
          <a:stretch>
            <a:fillRect/>
          </a:stretch>
        </p:blipFill>
        <p:spPr>
          <a:xfrm>
            <a:off x="2652711" y="969820"/>
            <a:ext cx="3838575" cy="762000"/>
          </a:xfrm>
          <a:prstGeom prst="rect">
            <a:avLst/>
          </a:prstGeom>
          <a:solidFill>
            <a:schemeClr val="bg1"/>
          </a:solidFill>
          <a:ln w="25400">
            <a:solidFill>
              <a:srgbClr val="C00000"/>
            </a:solidFill>
          </a:ln>
        </p:spPr>
      </p:pic>
      <p:sp>
        <p:nvSpPr>
          <p:cNvPr id="7" name="Rectangle 6">
            <a:extLst>
              <a:ext uri="{FF2B5EF4-FFF2-40B4-BE49-F238E27FC236}">
                <a16:creationId xmlns:a16="http://schemas.microsoft.com/office/drawing/2014/main" id="{617999B4-54FF-43F1-84E1-96C69EE67C48}"/>
              </a:ext>
            </a:extLst>
          </p:cNvPr>
          <p:cNvSpPr/>
          <p:nvPr/>
        </p:nvSpPr>
        <p:spPr>
          <a:xfrm>
            <a:off x="3914440" y="1319225"/>
            <a:ext cx="2576845" cy="360719"/>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40293657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a:xfrm>
            <a:off x="457200" y="2040790"/>
            <a:ext cx="8229600" cy="2588360"/>
          </a:xfrm>
        </p:spPr>
        <p:txBody>
          <a:bodyPr>
            <a:noAutofit/>
          </a:bodyPr>
          <a:lstStyle/>
          <a:p>
            <a:r>
              <a:rPr lang="en-US" dirty="0"/>
              <a:t>Section is color-coded light blue with inactive cells that cannot be edited</a:t>
            </a:r>
          </a:p>
          <a:p>
            <a:r>
              <a:rPr lang="en-US" dirty="0"/>
              <a:t>This section was added by the UBO in March 2021 to capture the Final FY21 Base snapshot.  </a:t>
            </a:r>
          </a:p>
          <a:p>
            <a:pPr lvl="1"/>
            <a:r>
              <a:rPr lang="en-US" sz="1800" dirty="0"/>
              <a:t>Snapshot was taken from the “Upcoming Budget Year” as of March and reconciliations against </a:t>
            </a:r>
            <a:r>
              <a:rPr lang="en-US" sz="1800" dirty="0" err="1"/>
              <a:t>PowerBI</a:t>
            </a:r>
            <a:r>
              <a:rPr lang="en-US" sz="1800" dirty="0"/>
              <a:t> was completed before snapshot was made.  </a:t>
            </a:r>
          </a:p>
          <a:p>
            <a:pPr lvl="1"/>
            <a:r>
              <a:rPr lang="en-US" sz="1800" dirty="0"/>
              <a:t>This section of data cannot be updated by the user.  Please reach out to UBO (ubo@seattleu.edu) if you have any questions.</a:t>
            </a:r>
          </a:p>
        </p:txBody>
      </p:sp>
      <p:sp>
        <p:nvSpPr>
          <p:cNvPr id="5" name="Title 4"/>
          <p:cNvSpPr>
            <a:spLocks noGrp="1"/>
          </p:cNvSpPr>
          <p:nvPr>
            <p:ph type="title"/>
          </p:nvPr>
        </p:nvSpPr>
        <p:spPr/>
        <p:txBody>
          <a:bodyPr/>
          <a:lstStyle/>
          <a:p>
            <a:r>
              <a:rPr lang="en-US" dirty="0"/>
              <a:t>LaborPlan Sections: Current Year Resource Management</a:t>
            </a:r>
          </a:p>
        </p:txBody>
      </p:sp>
      <p:sp>
        <p:nvSpPr>
          <p:cNvPr id="8" name="TextBox 7">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9" name="TextBox 8">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52</a:t>
            </a:r>
            <a:endParaRPr lang="en-US" dirty="0">
              <a:solidFill>
                <a:schemeClr val="bg2"/>
              </a:solidFill>
            </a:endParaRPr>
          </a:p>
        </p:txBody>
      </p:sp>
      <p:pic>
        <p:nvPicPr>
          <p:cNvPr id="4" name="Picture 3" descr="Table&#10;&#10;Description automatically generated with medium confidence">
            <a:extLst>
              <a:ext uri="{FF2B5EF4-FFF2-40B4-BE49-F238E27FC236}">
                <a16:creationId xmlns:a16="http://schemas.microsoft.com/office/drawing/2014/main" id="{BACF5844-62F3-4F4E-A7CA-C22E2A6E0A13}"/>
              </a:ext>
            </a:extLst>
          </p:cNvPr>
          <p:cNvPicPr>
            <a:picLocks noChangeAspect="1"/>
          </p:cNvPicPr>
          <p:nvPr/>
        </p:nvPicPr>
        <p:blipFill>
          <a:blip r:embed="rId2"/>
          <a:stretch>
            <a:fillRect/>
          </a:stretch>
        </p:blipFill>
        <p:spPr>
          <a:xfrm>
            <a:off x="2371862" y="969820"/>
            <a:ext cx="4669215" cy="730432"/>
          </a:xfrm>
          <a:prstGeom prst="rect">
            <a:avLst/>
          </a:prstGeom>
          <a:ln w="31750">
            <a:solidFill>
              <a:srgbClr val="C00000"/>
            </a:solidFill>
          </a:ln>
        </p:spPr>
      </p:pic>
    </p:spTree>
    <p:extLst>
      <p:ext uri="{BB962C8B-B14F-4D97-AF65-F5344CB8AC3E}">
        <p14:creationId xmlns:p14="http://schemas.microsoft.com/office/powerpoint/2010/main" val="3775819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1543050"/>
            <a:ext cx="4495800" cy="1274657"/>
          </a:xfrm>
        </p:spPr>
        <p:txBody>
          <a:bodyPr wrap="none"/>
          <a:lstStyle/>
          <a:p>
            <a:pPr>
              <a:spcBef>
                <a:spcPts val="624"/>
              </a:spcBef>
            </a:pPr>
            <a:r>
              <a:rPr lang="en-US" dirty="0"/>
              <a:t>4.f What Information Is </a:t>
            </a:r>
            <a:br>
              <a:rPr lang="en-US" dirty="0"/>
            </a:br>
            <a:r>
              <a:rPr lang="en-US" dirty="0"/>
              <a:t>Available in the Labor Planning</a:t>
            </a:r>
            <a:br>
              <a:rPr lang="en-US" dirty="0"/>
            </a:br>
            <a:r>
              <a:rPr lang="en-US" dirty="0"/>
              <a:t>Plan File?</a:t>
            </a:r>
            <a:br>
              <a:rPr lang="en-US" dirty="0"/>
            </a:br>
            <a:endParaRPr lang="en-US" sz="1200" dirty="0"/>
          </a:p>
          <a:p>
            <a:r>
              <a:rPr lang="en-US" dirty="0">
                <a:sym typeface="Wingdings" panose="05000000000000000000" pitchFamily="2" charset="2"/>
              </a:rPr>
              <a:t></a:t>
            </a:r>
            <a:r>
              <a:rPr lang="en-US" dirty="0"/>
              <a:t> </a:t>
            </a:r>
            <a:r>
              <a:rPr lang="en-US" dirty="0" err="1"/>
              <a:t>LaborPlan</a:t>
            </a:r>
            <a:r>
              <a:rPr lang="en-US" dirty="0"/>
              <a:t> Sections: Plan for</a:t>
            </a:r>
            <a:br>
              <a:rPr lang="en-US" dirty="0"/>
            </a:br>
            <a:r>
              <a:rPr lang="en-US" dirty="0"/>
              <a:t>[Upcoming Fiscal Year] Base</a:t>
            </a:r>
            <a:br>
              <a:rPr lang="en-US" dirty="0"/>
            </a:br>
            <a:r>
              <a:rPr lang="en-US" dirty="0"/>
              <a:t>Budget</a:t>
            </a:r>
          </a:p>
          <a:p>
            <a:pPr>
              <a:spcBef>
                <a:spcPts val="624"/>
              </a:spcBef>
            </a:pPr>
            <a:endParaRPr lang="en-US" dirty="0"/>
          </a:p>
        </p:txBody>
      </p:sp>
      <p:sp>
        <p:nvSpPr>
          <p:cNvPr id="3" name="TextBox 2">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4" name="TextBox 3">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53</a:t>
            </a:r>
            <a:endParaRPr lang="en-US" dirty="0">
              <a:solidFill>
                <a:schemeClr val="bg2"/>
              </a:solidFill>
            </a:endParaRPr>
          </a:p>
        </p:txBody>
      </p:sp>
    </p:spTree>
    <p:extLst>
      <p:ext uri="{BB962C8B-B14F-4D97-AF65-F5344CB8AC3E}">
        <p14:creationId xmlns:p14="http://schemas.microsoft.com/office/powerpoint/2010/main" val="31700764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a:xfrm>
            <a:off x="457200" y="2242361"/>
            <a:ext cx="8229600" cy="2386789"/>
          </a:xfrm>
        </p:spPr>
        <p:txBody>
          <a:bodyPr>
            <a:noAutofit/>
          </a:bodyPr>
          <a:lstStyle/>
          <a:p>
            <a:r>
              <a:rPr lang="en-US" dirty="0"/>
              <a:t>This section can be edited by users as indicated by the blue highlighted cells in the line items</a:t>
            </a:r>
          </a:p>
          <a:p>
            <a:r>
              <a:rPr lang="en-US" dirty="0"/>
              <a:t>When Labor Plan Files are rolled forward in a new fiscal year, this Plan data becomes the Foundational data in the new files</a:t>
            </a:r>
          </a:p>
          <a:p>
            <a:r>
              <a:rPr lang="en-US" dirty="0"/>
              <a:t>The UBO will work with SCMA Financial Managers at the beginning of the fiscal year and in the fall to ensure this section of data is updated to align with base budget data available in Colleague</a:t>
            </a:r>
          </a:p>
        </p:txBody>
      </p:sp>
      <p:sp>
        <p:nvSpPr>
          <p:cNvPr id="5" name="Title 4"/>
          <p:cNvSpPr>
            <a:spLocks noGrp="1"/>
          </p:cNvSpPr>
          <p:nvPr>
            <p:ph type="title"/>
          </p:nvPr>
        </p:nvSpPr>
        <p:spPr/>
        <p:txBody>
          <a:bodyPr/>
          <a:lstStyle/>
          <a:p>
            <a:r>
              <a:rPr lang="en-US" dirty="0"/>
              <a:t>LaborPlan Sections: Plan for [Next Fiscal Year] Base Budget</a:t>
            </a:r>
          </a:p>
        </p:txBody>
      </p:sp>
      <p:sp>
        <p:nvSpPr>
          <p:cNvPr id="7" name="TextBox 6">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9" name="TextBox 8">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54</a:t>
            </a:r>
            <a:endParaRPr lang="en-US" dirty="0">
              <a:solidFill>
                <a:schemeClr val="bg2"/>
              </a:solidFill>
            </a:endParaRPr>
          </a:p>
        </p:txBody>
      </p:sp>
      <p:sp>
        <p:nvSpPr>
          <p:cNvPr id="4" name="TextBox 3"/>
          <p:cNvSpPr txBox="1"/>
          <p:nvPr/>
        </p:nvSpPr>
        <p:spPr>
          <a:xfrm>
            <a:off x="3749749" y="1878681"/>
            <a:ext cx="3437861" cy="276999"/>
          </a:xfrm>
          <a:prstGeom prst="rect">
            <a:avLst/>
          </a:prstGeom>
          <a:noFill/>
        </p:spPr>
        <p:txBody>
          <a:bodyPr wrap="square" rtlCol="0">
            <a:spAutoFit/>
          </a:bodyPr>
          <a:lstStyle/>
          <a:p>
            <a:r>
              <a:rPr lang="en-US" sz="1200" dirty="0">
                <a:solidFill>
                  <a:srgbClr val="C00000"/>
                </a:solidFill>
              </a:rPr>
              <a:t>[Next Fiscal Year] in this example is FY22</a:t>
            </a:r>
          </a:p>
        </p:txBody>
      </p:sp>
      <p:pic>
        <p:nvPicPr>
          <p:cNvPr id="8" name="Picture 7" descr="A picture containing text&#10;&#10;Description automatically generated">
            <a:extLst>
              <a:ext uri="{FF2B5EF4-FFF2-40B4-BE49-F238E27FC236}">
                <a16:creationId xmlns:a16="http://schemas.microsoft.com/office/drawing/2014/main" id="{F4E6D9BC-9C1C-4EB6-A477-18DE52D66E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309" y="1091187"/>
            <a:ext cx="4648200" cy="619125"/>
          </a:xfrm>
          <a:prstGeom prst="rect">
            <a:avLst/>
          </a:prstGeom>
          <a:ln w="19050">
            <a:solidFill>
              <a:srgbClr val="FF0000"/>
            </a:solidFill>
          </a:ln>
        </p:spPr>
      </p:pic>
    </p:spTree>
    <p:extLst>
      <p:ext uri="{BB962C8B-B14F-4D97-AF65-F5344CB8AC3E}">
        <p14:creationId xmlns:p14="http://schemas.microsoft.com/office/powerpoint/2010/main" val="18543276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914399" y="987867"/>
            <a:ext cx="7315200" cy="1195751"/>
          </a:xfrm>
          <a:prstGeom prst="rect">
            <a:avLst/>
          </a:prstGeom>
          <a:ln w="25400">
            <a:solidFill>
              <a:srgbClr val="C00000"/>
            </a:solidFill>
          </a:ln>
        </p:spPr>
      </p:pic>
      <p:sp>
        <p:nvSpPr>
          <p:cNvPr id="5" name="Title 4"/>
          <p:cNvSpPr>
            <a:spLocks noGrp="1"/>
          </p:cNvSpPr>
          <p:nvPr>
            <p:ph type="title"/>
          </p:nvPr>
        </p:nvSpPr>
        <p:spPr/>
        <p:txBody>
          <a:bodyPr/>
          <a:lstStyle/>
          <a:p>
            <a:r>
              <a:rPr lang="en-US" dirty="0"/>
              <a:t>LaborPlan Sections: Planning Data for PCCs</a:t>
            </a:r>
          </a:p>
        </p:txBody>
      </p:sp>
      <p:sp>
        <p:nvSpPr>
          <p:cNvPr id="9" name="TextBox 8">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10" name="TextBox 9">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55</a:t>
            </a:r>
            <a:endParaRPr lang="en-US" dirty="0">
              <a:solidFill>
                <a:schemeClr val="bg2"/>
              </a:solidFill>
            </a:endParaRPr>
          </a:p>
        </p:txBody>
      </p:sp>
      <p:sp>
        <p:nvSpPr>
          <p:cNvPr id="13" name="TextBox 12"/>
          <p:cNvSpPr txBox="1"/>
          <p:nvPr/>
        </p:nvSpPr>
        <p:spPr>
          <a:xfrm>
            <a:off x="1134140" y="1467293"/>
            <a:ext cx="999460" cy="91440"/>
          </a:xfrm>
          <a:prstGeom prst="rect">
            <a:avLst/>
          </a:prstGeom>
          <a:solidFill>
            <a:schemeClr val="bg2"/>
          </a:solidFill>
        </p:spPr>
        <p:txBody>
          <a:bodyPr wrap="square" rtlCol="0">
            <a:spAutoFit/>
          </a:bodyPr>
          <a:lstStyle/>
          <a:p>
            <a:r>
              <a:rPr lang="en-US" sz="800" dirty="0"/>
              <a:t> </a:t>
            </a:r>
          </a:p>
        </p:txBody>
      </p:sp>
      <p:sp>
        <p:nvSpPr>
          <p:cNvPr id="14" name="TextBox 13"/>
          <p:cNvSpPr txBox="1"/>
          <p:nvPr/>
        </p:nvSpPr>
        <p:spPr>
          <a:xfrm>
            <a:off x="1286540" y="1619692"/>
            <a:ext cx="1796902" cy="91440"/>
          </a:xfrm>
          <a:prstGeom prst="rect">
            <a:avLst/>
          </a:prstGeom>
          <a:solidFill>
            <a:schemeClr val="bg2"/>
          </a:solidFill>
        </p:spPr>
        <p:txBody>
          <a:bodyPr wrap="square" rtlCol="0">
            <a:spAutoFit/>
          </a:bodyPr>
          <a:lstStyle/>
          <a:p>
            <a:r>
              <a:rPr lang="en-US" sz="800" dirty="0"/>
              <a:t> </a:t>
            </a:r>
          </a:p>
        </p:txBody>
      </p:sp>
      <p:sp>
        <p:nvSpPr>
          <p:cNvPr id="15" name="TextBox 14"/>
          <p:cNvSpPr txBox="1"/>
          <p:nvPr/>
        </p:nvSpPr>
        <p:spPr>
          <a:xfrm>
            <a:off x="1286540" y="1619693"/>
            <a:ext cx="999460" cy="91440"/>
          </a:xfrm>
          <a:prstGeom prst="rect">
            <a:avLst/>
          </a:prstGeom>
          <a:solidFill>
            <a:schemeClr val="bg2"/>
          </a:solidFill>
        </p:spPr>
        <p:txBody>
          <a:bodyPr wrap="square" rtlCol="0">
            <a:spAutoFit/>
          </a:bodyPr>
          <a:lstStyle/>
          <a:p>
            <a:r>
              <a:rPr lang="en-US" sz="800" dirty="0"/>
              <a:t> </a:t>
            </a:r>
          </a:p>
        </p:txBody>
      </p:sp>
      <p:sp>
        <p:nvSpPr>
          <p:cNvPr id="16" name="TextBox 15"/>
          <p:cNvSpPr txBox="1"/>
          <p:nvPr/>
        </p:nvSpPr>
        <p:spPr>
          <a:xfrm>
            <a:off x="2497354" y="1742670"/>
            <a:ext cx="472674" cy="182880"/>
          </a:xfrm>
          <a:prstGeom prst="rect">
            <a:avLst/>
          </a:prstGeom>
          <a:solidFill>
            <a:schemeClr val="bg2"/>
          </a:solidFill>
        </p:spPr>
        <p:txBody>
          <a:bodyPr wrap="square" rtlCol="0">
            <a:spAutoFit/>
          </a:bodyPr>
          <a:lstStyle/>
          <a:p>
            <a:r>
              <a:rPr lang="en-US" sz="800" dirty="0"/>
              <a:t> </a:t>
            </a:r>
          </a:p>
        </p:txBody>
      </p:sp>
      <p:sp>
        <p:nvSpPr>
          <p:cNvPr id="17" name="Content Placeholder 5"/>
          <p:cNvSpPr>
            <a:spLocks noGrp="1"/>
          </p:cNvSpPr>
          <p:nvPr>
            <p:ph idx="10"/>
          </p:nvPr>
        </p:nvSpPr>
        <p:spPr>
          <a:xfrm>
            <a:off x="457200" y="2751455"/>
            <a:ext cx="8229600" cy="1877696"/>
          </a:xfrm>
        </p:spPr>
        <p:txBody>
          <a:bodyPr>
            <a:noAutofit/>
          </a:bodyPr>
          <a:lstStyle/>
          <a:p>
            <a:pPr marL="457200" indent="-457200">
              <a:buFont typeface="+mj-lt"/>
              <a:buAutoNum type="arabicPeriod"/>
            </a:pPr>
            <a:r>
              <a:rPr lang="en-US" dirty="0"/>
              <a:t>Grey Line: The total of all Employee-Position record data available for the individual PCC (not available for user edit)</a:t>
            </a:r>
          </a:p>
          <a:p>
            <a:pPr marL="457200" indent="-457200">
              <a:buFont typeface="+mj-lt"/>
              <a:buAutoNum type="arabicPeriod"/>
            </a:pPr>
            <a:r>
              <a:rPr lang="en-US" dirty="0"/>
              <a:t>Light Grey Line: The Total of all distribution data available for the Employee-Position Record (not available for user edit)</a:t>
            </a:r>
          </a:p>
          <a:p>
            <a:pPr marL="457200" indent="-457200">
              <a:buFont typeface="+mj-lt"/>
              <a:buAutoNum type="arabicPeriod"/>
            </a:pPr>
            <a:r>
              <a:rPr lang="en-US" dirty="0"/>
              <a:t>Lines with Blue and Green cells: Users can input GL and budget specific data for each GL distribution line of an Employee Position Record</a:t>
            </a:r>
          </a:p>
        </p:txBody>
      </p:sp>
      <p:sp>
        <p:nvSpPr>
          <p:cNvPr id="18" name="TextBox 17"/>
          <p:cNvSpPr txBox="1"/>
          <p:nvPr/>
        </p:nvSpPr>
        <p:spPr>
          <a:xfrm flipH="1">
            <a:off x="3455583" y="1394561"/>
            <a:ext cx="134679" cy="246221"/>
          </a:xfrm>
          <a:prstGeom prst="rect">
            <a:avLst/>
          </a:prstGeom>
          <a:noFill/>
        </p:spPr>
        <p:txBody>
          <a:bodyPr wrap="square" rtlCol="0">
            <a:spAutoFit/>
          </a:bodyPr>
          <a:lstStyle/>
          <a:p>
            <a:r>
              <a:rPr lang="en-US" sz="1000" b="1" dirty="0">
                <a:solidFill>
                  <a:srgbClr val="C00000"/>
                </a:solidFill>
              </a:rPr>
              <a:t>1</a:t>
            </a:r>
          </a:p>
        </p:txBody>
      </p:sp>
      <p:sp>
        <p:nvSpPr>
          <p:cNvPr id="19" name="TextBox 18"/>
          <p:cNvSpPr txBox="1"/>
          <p:nvPr/>
        </p:nvSpPr>
        <p:spPr>
          <a:xfrm flipH="1">
            <a:off x="3455583" y="1523023"/>
            <a:ext cx="134679" cy="246221"/>
          </a:xfrm>
          <a:prstGeom prst="rect">
            <a:avLst/>
          </a:prstGeom>
          <a:noFill/>
        </p:spPr>
        <p:txBody>
          <a:bodyPr wrap="square" rtlCol="0">
            <a:spAutoFit/>
          </a:bodyPr>
          <a:lstStyle/>
          <a:p>
            <a:r>
              <a:rPr lang="en-US" sz="1000" b="1" dirty="0">
                <a:solidFill>
                  <a:srgbClr val="C00000"/>
                </a:solidFill>
              </a:rPr>
              <a:t>2</a:t>
            </a:r>
          </a:p>
        </p:txBody>
      </p:sp>
      <p:sp>
        <p:nvSpPr>
          <p:cNvPr id="20" name="TextBox 19"/>
          <p:cNvSpPr txBox="1"/>
          <p:nvPr/>
        </p:nvSpPr>
        <p:spPr>
          <a:xfrm flipH="1">
            <a:off x="3455582" y="1704876"/>
            <a:ext cx="134679" cy="246221"/>
          </a:xfrm>
          <a:prstGeom prst="rect">
            <a:avLst/>
          </a:prstGeom>
          <a:noFill/>
        </p:spPr>
        <p:txBody>
          <a:bodyPr wrap="square" rtlCol="0">
            <a:spAutoFit/>
          </a:bodyPr>
          <a:lstStyle/>
          <a:p>
            <a:r>
              <a:rPr lang="en-US" sz="1000" b="1" dirty="0">
                <a:solidFill>
                  <a:srgbClr val="C00000"/>
                </a:solidFill>
              </a:rPr>
              <a:t>3</a:t>
            </a:r>
          </a:p>
        </p:txBody>
      </p:sp>
      <p:sp>
        <p:nvSpPr>
          <p:cNvPr id="21" name="TextBox 20"/>
          <p:cNvSpPr txBox="1"/>
          <p:nvPr/>
        </p:nvSpPr>
        <p:spPr>
          <a:xfrm>
            <a:off x="2551813" y="2326220"/>
            <a:ext cx="4040372" cy="338554"/>
          </a:xfrm>
          <a:prstGeom prst="rect">
            <a:avLst/>
          </a:prstGeom>
          <a:noFill/>
          <a:ln w="22225">
            <a:solidFill>
              <a:srgbClr val="C00000"/>
            </a:solidFill>
          </a:ln>
        </p:spPr>
        <p:txBody>
          <a:bodyPr wrap="square" rtlCol="0">
            <a:spAutoFit/>
          </a:bodyPr>
          <a:lstStyle/>
          <a:p>
            <a:pPr algn="ctr"/>
            <a:r>
              <a:rPr lang="en-US" sz="1600" dirty="0">
                <a:solidFill>
                  <a:srgbClr val="C00000"/>
                </a:solidFill>
              </a:rPr>
              <a:t>NOTE: Line 3 + Line 3 = Line 2 + Line 2 = Line 1</a:t>
            </a:r>
          </a:p>
        </p:txBody>
      </p:sp>
    </p:spTree>
    <p:extLst>
      <p:ext uri="{BB962C8B-B14F-4D97-AF65-F5344CB8AC3E}">
        <p14:creationId xmlns:p14="http://schemas.microsoft.com/office/powerpoint/2010/main" val="22347097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wrap="none"/>
          <a:lstStyle/>
          <a:p>
            <a:r>
              <a:rPr lang="en-US" dirty="0"/>
              <a:t>7. How Do I Save My Labor </a:t>
            </a:r>
            <a:br>
              <a:rPr lang="en-US" dirty="0"/>
            </a:br>
            <a:r>
              <a:rPr lang="en-US" dirty="0"/>
              <a:t>Planning Plan File?</a:t>
            </a:r>
          </a:p>
        </p:txBody>
      </p:sp>
      <p:sp>
        <p:nvSpPr>
          <p:cNvPr id="3" name="TextBox 2">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4" name="TextBox 3">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56</a:t>
            </a:r>
            <a:endParaRPr lang="en-US" dirty="0">
              <a:solidFill>
                <a:schemeClr val="bg2"/>
              </a:solidFill>
            </a:endParaRPr>
          </a:p>
        </p:txBody>
      </p:sp>
    </p:spTree>
    <p:extLst>
      <p:ext uri="{BB962C8B-B14F-4D97-AF65-F5344CB8AC3E}">
        <p14:creationId xmlns:p14="http://schemas.microsoft.com/office/powerpoint/2010/main" val="210478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25158"/>
          <a:stretch/>
        </p:blipFill>
        <p:spPr>
          <a:xfrm>
            <a:off x="4860620" y="1692175"/>
            <a:ext cx="3655533" cy="1316736"/>
          </a:xfrm>
          <a:prstGeom prst="rect">
            <a:avLst/>
          </a:prstGeom>
          <a:ln w="25400">
            <a:solidFill>
              <a:srgbClr val="C00000"/>
            </a:solidFill>
          </a:ln>
          <a:effectLst/>
        </p:spPr>
      </p:pic>
      <p:sp>
        <p:nvSpPr>
          <p:cNvPr id="2" name="Content Placeholder 1"/>
          <p:cNvSpPr>
            <a:spLocks noGrp="1"/>
          </p:cNvSpPr>
          <p:nvPr>
            <p:ph idx="10"/>
          </p:nvPr>
        </p:nvSpPr>
        <p:spPr>
          <a:xfrm>
            <a:off x="457199" y="1123949"/>
            <a:ext cx="7973123" cy="3736899"/>
          </a:xfrm>
        </p:spPr>
        <p:txBody>
          <a:bodyPr>
            <a:noAutofit/>
          </a:bodyPr>
          <a:lstStyle/>
          <a:p>
            <a:r>
              <a:rPr lang="en-US" dirty="0"/>
              <a:t>To Save:</a:t>
            </a:r>
          </a:p>
          <a:p>
            <a:pPr lvl="1"/>
            <a:r>
              <a:rPr lang="en-US" sz="1800" dirty="0"/>
              <a:t>Step 1: Scroll to ‘File Options’ in </a:t>
            </a:r>
            <a:br>
              <a:rPr lang="en-US" sz="1800" dirty="0"/>
            </a:br>
            <a:r>
              <a:rPr lang="en-US" sz="1800" dirty="0"/>
              <a:t>AxiomMain ribbon</a:t>
            </a:r>
          </a:p>
          <a:p>
            <a:pPr lvl="1"/>
            <a:r>
              <a:rPr lang="en-US" sz="1800" dirty="0"/>
              <a:t>Step 2: Click on ‘Save’ (Do not open</a:t>
            </a:r>
            <a:br>
              <a:rPr lang="en-US" sz="1800" dirty="0"/>
            </a:br>
            <a:r>
              <a:rPr lang="en-US" sz="1800" dirty="0"/>
              <a:t> dropdown)</a:t>
            </a:r>
          </a:p>
          <a:p>
            <a:pPr lvl="1"/>
            <a:r>
              <a:rPr lang="en-US" sz="1800" dirty="0"/>
              <a:t>Step 3: ‘Save to Database Status’  </a:t>
            </a:r>
            <a:br>
              <a:rPr lang="en-US" sz="1800" dirty="0"/>
            </a:br>
            <a:r>
              <a:rPr lang="en-US" sz="1800" dirty="0"/>
              <a:t>window will appear</a:t>
            </a:r>
          </a:p>
          <a:p>
            <a:pPr lvl="1"/>
            <a:r>
              <a:rPr lang="en-US" sz="1800" dirty="0"/>
              <a:t>Step 4: Click ‘OK’</a:t>
            </a:r>
          </a:p>
          <a:p>
            <a:endParaRPr lang="en-US" dirty="0"/>
          </a:p>
        </p:txBody>
      </p:sp>
      <p:sp>
        <p:nvSpPr>
          <p:cNvPr id="4" name="Title 3"/>
          <p:cNvSpPr>
            <a:spLocks noGrp="1"/>
          </p:cNvSpPr>
          <p:nvPr>
            <p:ph type="title"/>
          </p:nvPr>
        </p:nvSpPr>
        <p:spPr/>
        <p:txBody>
          <a:bodyPr/>
          <a:lstStyle/>
          <a:p>
            <a:r>
              <a:rPr lang="en-US" dirty="0"/>
              <a:t>Saving Your Data</a:t>
            </a:r>
          </a:p>
        </p:txBody>
      </p:sp>
      <p:pic>
        <p:nvPicPr>
          <p:cNvPr id="5" name="Picture 4"/>
          <p:cNvPicPr>
            <a:picLocks noChangeAspect="1"/>
          </p:cNvPicPr>
          <p:nvPr/>
        </p:nvPicPr>
        <p:blipFill>
          <a:blip r:embed="rId4"/>
          <a:stretch>
            <a:fillRect/>
          </a:stretch>
        </p:blipFill>
        <p:spPr>
          <a:xfrm>
            <a:off x="4904133" y="3242529"/>
            <a:ext cx="3568506" cy="1320272"/>
          </a:xfrm>
          <a:prstGeom prst="rect">
            <a:avLst/>
          </a:prstGeom>
          <a:ln w="25400">
            <a:solidFill>
              <a:srgbClr val="C00000"/>
            </a:solidFill>
          </a:ln>
          <a:effectLst/>
        </p:spPr>
      </p:pic>
      <p:cxnSp>
        <p:nvCxnSpPr>
          <p:cNvPr id="13" name="Straight Arrow Connector 12">
            <a:extLst>
              <a:ext uri="{FF2B5EF4-FFF2-40B4-BE49-F238E27FC236}">
                <a16:creationId xmlns:a16="http://schemas.microsoft.com/office/drawing/2014/main" id="{3E7F0ED3-0B94-4D7D-AFA4-14B3B35D17E2}"/>
              </a:ext>
            </a:extLst>
          </p:cNvPr>
          <p:cNvCxnSpPr/>
          <p:nvPr/>
        </p:nvCxnSpPr>
        <p:spPr>
          <a:xfrm>
            <a:off x="6768560" y="2227000"/>
            <a:ext cx="1270990" cy="1970312"/>
          </a:xfrm>
          <a:prstGeom prst="straightConnector1">
            <a:avLst/>
          </a:prstGeom>
          <a:ln w="19050" cmpd="sng">
            <a:solidFill>
              <a:schemeClr val="bg2">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15" name="TextBox 14">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57</a:t>
            </a:r>
            <a:endParaRPr lang="en-US" dirty="0">
              <a:solidFill>
                <a:schemeClr val="bg2"/>
              </a:solidFill>
            </a:endParaRPr>
          </a:p>
        </p:txBody>
      </p:sp>
      <p:sp>
        <p:nvSpPr>
          <p:cNvPr id="16" name="Rectangle 15">
            <a:extLst>
              <a:ext uri="{FF2B5EF4-FFF2-40B4-BE49-F238E27FC236}">
                <a16:creationId xmlns:a16="http://schemas.microsoft.com/office/drawing/2014/main" id="{617999B4-54FF-43F1-84E1-96C69EE67C48}"/>
              </a:ext>
            </a:extLst>
          </p:cNvPr>
          <p:cNvSpPr/>
          <p:nvPr/>
        </p:nvSpPr>
        <p:spPr>
          <a:xfrm>
            <a:off x="7648777" y="2751293"/>
            <a:ext cx="781546" cy="200592"/>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17999B4-54FF-43F1-84E1-96C69EE67C48}"/>
              </a:ext>
            </a:extLst>
          </p:cNvPr>
          <p:cNvSpPr/>
          <p:nvPr/>
        </p:nvSpPr>
        <p:spPr>
          <a:xfrm>
            <a:off x="6381238" y="2016874"/>
            <a:ext cx="781546" cy="200592"/>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7999B4-54FF-43F1-84E1-96C69EE67C48}"/>
              </a:ext>
            </a:extLst>
          </p:cNvPr>
          <p:cNvSpPr/>
          <p:nvPr/>
        </p:nvSpPr>
        <p:spPr>
          <a:xfrm>
            <a:off x="7828376" y="4264739"/>
            <a:ext cx="601946" cy="200592"/>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9775812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p:txBody>
          <a:bodyPr>
            <a:noAutofit/>
          </a:bodyPr>
          <a:lstStyle/>
          <a:p>
            <a:pPr>
              <a:spcAft>
                <a:spcPts val="1200"/>
              </a:spcAft>
            </a:pPr>
            <a:r>
              <a:rPr lang="en-US" dirty="0"/>
              <a:t>Once your Labor Planning Plan File is saved, all your changes will be present when you next open the Plan File</a:t>
            </a:r>
          </a:p>
          <a:p>
            <a:r>
              <a:rPr lang="en-US" dirty="0"/>
              <a:t>Remember - The Labor Planning Plan File is a self-contained module in Axiom</a:t>
            </a:r>
          </a:p>
          <a:p>
            <a:pPr lvl="1"/>
            <a:r>
              <a:rPr lang="en-US" sz="1800" dirty="0"/>
              <a:t>It does not pull from or push data into other Axiom modules</a:t>
            </a:r>
          </a:p>
          <a:p>
            <a:pPr lvl="1">
              <a:spcAft>
                <a:spcPts val="600"/>
              </a:spcAft>
            </a:pPr>
            <a:r>
              <a:rPr lang="en-US" sz="1800" dirty="0"/>
              <a:t>It does not trigger any processes within or beyond Axiom </a:t>
            </a:r>
          </a:p>
          <a:p>
            <a:r>
              <a:rPr lang="en-US" dirty="0"/>
              <a:t>The Labor Planning Plan File will often highlight the need for direct action </a:t>
            </a:r>
          </a:p>
          <a:p>
            <a:pPr lvl="1"/>
            <a:r>
              <a:rPr lang="en-US" sz="1800" dirty="0"/>
              <a:t>Budget Transfers (base and/or one-time)</a:t>
            </a:r>
          </a:p>
          <a:p>
            <a:pPr lvl="1"/>
            <a:r>
              <a:rPr lang="en-US" sz="1800" dirty="0"/>
              <a:t>Payroll change requests (change to GL or distribution)</a:t>
            </a:r>
          </a:p>
          <a:p>
            <a:pPr lvl="1">
              <a:spcAft>
                <a:spcPts val="600"/>
              </a:spcAft>
            </a:pPr>
            <a:r>
              <a:rPr lang="en-US" sz="1800" dirty="0"/>
              <a:t>New funding budget entries (address funding shortfalls)</a:t>
            </a:r>
          </a:p>
        </p:txBody>
      </p:sp>
      <p:sp>
        <p:nvSpPr>
          <p:cNvPr id="5" name="Title 4"/>
          <p:cNvSpPr>
            <a:spLocks noGrp="1"/>
          </p:cNvSpPr>
          <p:nvPr>
            <p:ph type="title"/>
          </p:nvPr>
        </p:nvSpPr>
        <p:spPr/>
        <p:txBody>
          <a:bodyPr/>
          <a:lstStyle/>
          <a:p>
            <a:r>
              <a:rPr lang="en-US" dirty="0"/>
              <a:t>Saved Data</a:t>
            </a:r>
          </a:p>
        </p:txBody>
      </p:sp>
      <p:sp>
        <p:nvSpPr>
          <p:cNvPr id="4" name="TextBox 3">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7" name="TextBox 6">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58</a:t>
            </a:r>
            <a:endParaRPr lang="en-US" dirty="0">
              <a:solidFill>
                <a:schemeClr val="bg2"/>
              </a:solidFill>
            </a:endParaRPr>
          </a:p>
        </p:txBody>
      </p:sp>
    </p:spTree>
    <p:extLst>
      <p:ext uri="{BB962C8B-B14F-4D97-AF65-F5344CB8AC3E}">
        <p14:creationId xmlns:p14="http://schemas.microsoft.com/office/powerpoint/2010/main" val="6532966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8. Where Can I Get Help With My Labor Planning Plan File?</a:t>
            </a:r>
          </a:p>
        </p:txBody>
      </p:sp>
      <p:sp>
        <p:nvSpPr>
          <p:cNvPr id="3" name="TextBox 2">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4" name="TextBox 3">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59</a:t>
            </a:r>
            <a:endParaRPr lang="en-US" dirty="0">
              <a:solidFill>
                <a:schemeClr val="bg2"/>
              </a:solidFill>
            </a:endParaRPr>
          </a:p>
        </p:txBody>
      </p:sp>
    </p:spTree>
    <p:extLst>
      <p:ext uri="{BB962C8B-B14F-4D97-AF65-F5344CB8AC3E}">
        <p14:creationId xmlns:p14="http://schemas.microsoft.com/office/powerpoint/2010/main" val="1557289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a:xfrm>
            <a:off x="457199" y="1123950"/>
            <a:ext cx="8319837" cy="3505200"/>
          </a:xfrm>
        </p:spPr>
        <p:txBody>
          <a:bodyPr>
            <a:noAutofit/>
          </a:bodyPr>
          <a:lstStyle/>
          <a:p>
            <a:r>
              <a:rPr lang="en-US" dirty="0"/>
              <a:t>The Labor Planning Plan File is a self-contained module in Axiom</a:t>
            </a:r>
          </a:p>
          <a:p>
            <a:pPr lvl="1"/>
            <a:r>
              <a:rPr lang="en-US" sz="1800" dirty="0"/>
              <a:t>It does not pull from or push data into other Axiom modules</a:t>
            </a:r>
          </a:p>
          <a:p>
            <a:pPr lvl="1">
              <a:spcAft>
                <a:spcPts val="600"/>
              </a:spcAft>
            </a:pPr>
            <a:r>
              <a:rPr lang="en-US" sz="1800" dirty="0"/>
              <a:t>It does not trigger any processes within or beyond Axiom </a:t>
            </a:r>
          </a:p>
          <a:p>
            <a:pPr>
              <a:spcAft>
                <a:spcPts val="600"/>
              </a:spcAft>
            </a:pPr>
            <a:r>
              <a:rPr lang="en-US" dirty="0"/>
              <a:t>The primary purpose of the Labor Planning Plan File is to aid financial managers at the SCMA level and above in reviewing, reconciling, and planning for faculty and staff salary resources</a:t>
            </a:r>
          </a:p>
          <a:p>
            <a:r>
              <a:rPr lang="en-US" dirty="0"/>
              <a:t>The Labor Planning Plan File will often highlight the need for direct action </a:t>
            </a:r>
          </a:p>
          <a:p>
            <a:pPr lvl="1"/>
            <a:r>
              <a:rPr lang="en-US" sz="1800" dirty="0"/>
              <a:t>Budget Transfers (base and/or one-time)</a:t>
            </a:r>
          </a:p>
          <a:p>
            <a:pPr lvl="1"/>
            <a:r>
              <a:rPr lang="en-US" sz="1800" dirty="0"/>
              <a:t>Payroll change requests (change to GL or distribution)</a:t>
            </a:r>
          </a:p>
          <a:p>
            <a:pPr lvl="1">
              <a:spcAft>
                <a:spcPts val="600"/>
              </a:spcAft>
            </a:pPr>
            <a:r>
              <a:rPr lang="en-US" sz="1800" dirty="0"/>
              <a:t>New funding budget entries (address funding shortfalls)</a:t>
            </a:r>
          </a:p>
        </p:txBody>
      </p:sp>
      <p:sp>
        <p:nvSpPr>
          <p:cNvPr id="5" name="Title 4"/>
          <p:cNvSpPr>
            <a:spLocks noGrp="1"/>
          </p:cNvSpPr>
          <p:nvPr>
            <p:ph type="title"/>
          </p:nvPr>
        </p:nvSpPr>
        <p:spPr/>
        <p:txBody>
          <a:bodyPr/>
          <a:lstStyle/>
          <a:p>
            <a:r>
              <a:rPr lang="en-US" dirty="0"/>
              <a:t>What is the Purpose of the Labor Planning Plan File?</a:t>
            </a:r>
          </a:p>
        </p:txBody>
      </p:sp>
      <p:sp>
        <p:nvSpPr>
          <p:cNvPr id="4" name="TextBox 3">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7" name="TextBox 6">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6</a:t>
            </a:r>
            <a:endParaRPr lang="en-US" dirty="0">
              <a:solidFill>
                <a:schemeClr val="bg2"/>
              </a:solidFill>
            </a:endParaRPr>
          </a:p>
        </p:txBody>
      </p:sp>
    </p:spTree>
    <p:extLst>
      <p:ext uri="{BB962C8B-B14F-4D97-AF65-F5344CB8AC3E}">
        <p14:creationId xmlns:p14="http://schemas.microsoft.com/office/powerpoint/2010/main" val="2609757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457200" y="875152"/>
            <a:ext cx="8229600" cy="3899016"/>
          </a:xfrm>
        </p:spPr>
        <p:txBody>
          <a:bodyPr>
            <a:noAutofit/>
          </a:bodyPr>
          <a:lstStyle/>
          <a:p>
            <a:r>
              <a:rPr lang="en-US" dirty="0"/>
              <a:t>UBO Website:</a:t>
            </a:r>
          </a:p>
          <a:p>
            <a:pPr lvl="1"/>
            <a:r>
              <a:rPr lang="en-US" sz="1800" dirty="0"/>
              <a:t>Current training materials for the Axiom System, modules, and processes are available on the </a:t>
            </a:r>
            <a:r>
              <a:rPr lang="en-US" sz="1800" dirty="0">
                <a:hlinkClick r:id="rId2"/>
              </a:rPr>
              <a:t>UBO website</a:t>
            </a:r>
            <a:r>
              <a:rPr lang="en-US" sz="1800" dirty="0"/>
              <a:t>.</a:t>
            </a:r>
          </a:p>
          <a:p>
            <a:r>
              <a:rPr lang="en-US" dirty="0"/>
              <a:t>Contact the UBO</a:t>
            </a:r>
          </a:p>
          <a:p>
            <a:pPr lvl="1"/>
            <a:r>
              <a:rPr lang="en-US" sz="1800" dirty="0"/>
              <a:t>Axiom General Questions: </a:t>
            </a:r>
            <a:r>
              <a:rPr lang="en-US" sz="1800" dirty="0">
                <a:hlinkClick r:id="rId3"/>
              </a:rPr>
              <a:t>ubo@seattleu.edu</a:t>
            </a:r>
            <a:endParaRPr lang="en-US" sz="1800" dirty="0"/>
          </a:p>
          <a:p>
            <a:pPr lvl="1"/>
            <a:r>
              <a:rPr lang="en-US" sz="1800" dirty="0"/>
              <a:t>Axiom Labor Planning: </a:t>
            </a:r>
            <a:r>
              <a:rPr lang="en-US" sz="1800"/>
              <a:t>Brent Hanada (</a:t>
            </a:r>
            <a:r>
              <a:rPr lang="en-US" sz="1800">
                <a:hlinkClick r:id="rId4"/>
              </a:rPr>
              <a:t>hanadab@seattleu.edu</a:t>
            </a:r>
            <a:r>
              <a:rPr lang="en-US" sz="1800"/>
              <a:t>) </a:t>
            </a:r>
            <a:endParaRPr lang="en-US" sz="1800" dirty="0"/>
          </a:p>
          <a:p>
            <a:pPr lvl="1"/>
            <a:r>
              <a:rPr lang="en-US" sz="1800" dirty="0"/>
              <a:t>Org Hierarchy and Axiom Permissions: Nick Conte (</a:t>
            </a:r>
            <a:r>
              <a:rPr lang="en-US" sz="1800" dirty="0">
                <a:hlinkClick r:id="rId5"/>
              </a:rPr>
              <a:t>nconte@seattleu.edu</a:t>
            </a:r>
            <a:r>
              <a:rPr lang="en-US" sz="1800" dirty="0"/>
              <a:t>) </a:t>
            </a:r>
          </a:p>
        </p:txBody>
      </p:sp>
      <p:sp>
        <p:nvSpPr>
          <p:cNvPr id="3" name="Title 2"/>
          <p:cNvSpPr>
            <a:spLocks noGrp="1"/>
          </p:cNvSpPr>
          <p:nvPr>
            <p:ph type="title"/>
          </p:nvPr>
        </p:nvSpPr>
        <p:spPr/>
        <p:txBody>
          <a:bodyPr/>
          <a:lstStyle/>
          <a:p>
            <a:r>
              <a:rPr lang="en-US" dirty="0"/>
              <a:t>Resources</a:t>
            </a:r>
          </a:p>
        </p:txBody>
      </p:sp>
      <p:sp>
        <p:nvSpPr>
          <p:cNvPr id="5" name="TextBox 4">
            <a:extLst>
              <a:ext uri="{FF2B5EF4-FFF2-40B4-BE49-F238E27FC236}">
                <a16:creationId xmlns:a16="http://schemas.microsoft.com/office/drawing/2014/main" id="{D0B6EC66-E7A5-4DE6-B5E1-1E1C60BDB3D1}"/>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60</a:t>
            </a:r>
            <a:endParaRPr lang="en-US" dirty="0">
              <a:solidFill>
                <a:schemeClr val="bg2"/>
              </a:solidFill>
            </a:endParaRPr>
          </a:p>
        </p:txBody>
      </p:sp>
      <p:sp>
        <p:nvSpPr>
          <p:cNvPr id="6" name="TextBox 5">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Tree>
    <p:extLst>
      <p:ext uri="{BB962C8B-B14F-4D97-AF65-F5344CB8AC3E}">
        <p14:creationId xmlns:p14="http://schemas.microsoft.com/office/powerpoint/2010/main" val="2662521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p:txBody>
          <a:bodyPr>
            <a:noAutofit/>
          </a:bodyPr>
          <a:lstStyle/>
          <a:p>
            <a:r>
              <a:rPr lang="en-US" dirty="0"/>
              <a:t>Nightly data integrations</a:t>
            </a:r>
          </a:p>
          <a:p>
            <a:pPr lvl="1"/>
            <a:r>
              <a:rPr lang="en-US" sz="1800" dirty="0"/>
              <a:t>GL and Object-level budget information pulled from Colleague XE</a:t>
            </a:r>
          </a:p>
          <a:p>
            <a:pPr lvl="1"/>
            <a:r>
              <a:rPr lang="en-US" sz="1800" dirty="0"/>
              <a:t>Org Hierarchy data pulled from Enterprise Data Warehouse (EDW)</a:t>
            </a:r>
          </a:p>
          <a:p>
            <a:pPr lvl="1"/>
            <a:r>
              <a:rPr lang="en-US" sz="1800" dirty="0"/>
              <a:t>Person and position data is pulled from the HR module of Colleague XE </a:t>
            </a:r>
          </a:p>
          <a:p>
            <a:r>
              <a:rPr lang="en-US" dirty="0"/>
              <a:t>User Input</a:t>
            </a:r>
          </a:p>
          <a:p>
            <a:pPr lvl="1"/>
            <a:r>
              <a:rPr lang="en-US" sz="1800" dirty="0"/>
              <a:t>In certain sections of the Labor Plan Files, users are able to record information regarding the use of labor resources in the current fiscal year and planning details for upcoming fiscal years </a:t>
            </a:r>
          </a:p>
          <a:p>
            <a:pPr lvl="1"/>
            <a:r>
              <a:rPr lang="en-US" sz="1800" dirty="0"/>
              <a:t>The UBO will work with users to ensure the Plan File equates with budget data in Colleague: at the beginning of the fiscal year and once the Budget Update has been implemented in the fall</a:t>
            </a:r>
          </a:p>
        </p:txBody>
      </p:sp>
      <p:sp>
        <p:nvSpPr>
          <p:cNvPr id="5" name="Title 4"/>
          <p:cNvSpPr>
            <a:spLocks noGrp="1"/>
          </p:cNvSpPr>
          <p:nvPr>
            <p:ph type="title"/>
          </p:nvPr>
        </p:nvSpPr>
        <p:spPr/>
        <p:txBody>
          <a:bodyPr/>
          <a:lstStyle/>
          <a:p>
            <a:r>
              <a:rPr lang="en-US" dirty="0"/>
              <a:t>Where Does the Data Come From?</a:t>
            </a:r>
          </a:p>
        </p:txBody>
      </p:sp>
      <p:sp>
        <p:nvSpPr>
          <p:cNvPr id="4" name="TextBox 3">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7" name="TextBox 6">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7</a:t>
            </a:r>
            <a:endParaRPr lang="en-US" dirty="0">
              <a:solidFill>
                <a:schemeClr val="bg2"/>
              </a:solidFill>
            </a:endParaRPr>
          </a:p>
        </p:txBody>
      </p:sp>
    </p:spTree>
    <p:extLst>
      <p:ext uri="{BB962C8B-B14F-4D97-AF65-F5344CB8AC3E}">
        <p14:creationId xmlns:p14="http://schemas.microsoft.com/office/powerpoint/2010/main" val="3007887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2. How Do I Get Into Axiom?</a:t>
            </a:r>
          </a:p>
          <a:p>
            <a:endParaRPr lang="en-US" dirty="0"/>
          </a:p>
        </p:txBody>
      </p:sp>
      <p:sp>
        <p:nvSpPr>
          <p:cNvPr id="3" name="TextBox 2">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
        <p:nvSpPr>
          <p:cNvPr id="4" name="TextBox 3">
            <a:extLst>
              <a:ext uri="{FF2B5EF4-FFF2-40B4-BE49-F238E27FC236}">
                <a16:creationId xmlns:a16="http://schemas.microsoft.com/office/drawing/2014/main" id="{43B5A705-AC07-4573-B8AF-923E1D08ABB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cs typeface="Calibri"/>
              </a:rPr>
              <a:t>8</a:t>
            </a:r>
            <a:endParaRPr lang="en-US" dirty="0">
              <a:solidFill>
                <a:schemeClr val="bg2"/>
              </a:solidFill>
            </a:endParaRPr>
          </a:p>
        </p:txBody>
      </p:sp>
    </p:spTree>
    <p:extLst>
      <p:ext uri="{BB962C8B-B14F-4D97-AF65-F5344CB8AC3E}">
        <p14:creationId xmlns:p14="http://schemas.microsoft.com/office/powerpoint/2010/main" val="2121975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457200" y="1123949"/>
            <a:ext cx="8159960" cy="3569163"/>
          </a:xfrm>
        </p:spPr>
        <p:txBody>
          <a:bodyPr>
            <a:noAutofit/>
          </a:bodyPr>
          <a:lstStyle/>
          <a:p>
            <a:r>
              <a:rPr lang="en-US" dirty="0"/>
              <a:t>Labor Plan Files can only be accessed via the Axiom Windows Client that is launched from the Axiom web homepage</a:t>
            </a:r>
          </a:p>
          <a:p>
            <a:r>
              <a:rPr lang="en-US" dirty="0"/>
              <a:t>Information about Accessing and Launching the Axiom software exists elsewhere:</a:t>
            </a:r>
          </a:p>
          <a:p>
            <a:pPr lvl="1">
              <a:spcBef>
                <a:spcPts val="0"/>
              </a:spcBef>
            </a:pPr>
            <a:r>
              <a:rPr lang="en-US" sz="1800" dirty="0"/>
              <a:t>The ‘Axiom Orientation and Navigation’ slide deck available on the </a:t>
            </a:r>
            <a:r>
              <a:rPr lang="en-US" sz="1800" dirty="0">
                <a:hlinkClick r:id="rId2"/>
              </a:rPr>
              <a:t>UBO website</a:t>
            </a:r>
            <a:endParaRPr lang="en-US" sz="1800" dirty="0"/>
          </a:p>
          <a:p>
            <a:pPr lvl="1">
              <a:spcBef>
                <a:spcPts val="0"/>
              </a:spcBef>
            </a:pPr>
            <a:r>
              <a:rPr lang="en-US" sz="1800" dirty="0"/>
              <a:t>Installation Guides available on the </a:t>
            </a:r>
            <a:r>
              <a:rPr lang="en-US" sz="1800" dirty="0">
                <a:hlinkClick r:id="rId2"/>
              </a:rPr>
              <a:t>UBO website</a:t>
            </a:r>
            <a:endParaRPr lang="en-US" sz="1800" dirty="0"/>
          </a:p>
          <a:p>
            <a:r>
              <a:rPr lang="en-US" dirty="0"/>
              <a:t>Axiom functions in both the Windows and Mac environments and can be accessed off-campus</a:t>
            </a:r>
          </a:p>
          <a:p>
            <a:pPr lvl="1">
              <a:spcBef>
                <a:spcPts val="0"/>
              </a:spcBef>
            </a:pPr>
            <a:r>
              <a:rPr lang="en-US" sz="1800" dirty="0"/>
              <a:t>Mac users will access Axiom via the Virtual Desktop</a:t>
            </a:r>
          </a:p>
          <a:p>
            <a:pPr lvl="1">
              <a:spcBef>
                <a:spcPts val="0"/>
              </a:spcBef>
            </a:pPr>
            <a:r>
              <a:rPr lang="en-US" sz="1800" dirty="0"/>
              <a:t>Information regarding the Virtual Desktop is available on the </a:t>
            </a:r>
            <a:r>
              <a:rPr lang="en-US" sz="1800" dirty="0">
                <a:hlinkClick r:id="rId3"/>
              </a:rPr>
              <a:t>Information Technology Services website</a:t>
            </a:r>
            <a:endParaRPr lang="en-US" sz="1800" dirty="0"/>
          </a:p>
        </p:txBody>
      </p:sp>
      <p:sp>
        <p:nvSpPr>
          <p:cNvPr id="4" name="Title 3"/>
          <p:cNvSpPr>
            <a:spLocks noGrp="1"/>
          </p:cNvSpPr>
          <p:nvPr>
            <p:ph type="title"/>
          </p:nvPr>
        </p:nvSpPr>
        <p:spPr/>
        <p:txBody>
          <a:bodyPr/>
          <a:lstStyle/>
          <a:p>
            <a:r>
              <a:rPr lang="en-US" dirty="0"/>
              <a:t>Launching Axiom</a:t>
            </a:r>
          </a:p>
        </p:txBody>
      </p:sp>
      <p:sp>
        <p:nvSpPr>
          <p:cNvPr id="3" name="TextBox 2">
            <a:extLst>
              <a:ext uri="{FF2B5EF4-FFF2-40B4-BE49-F238E27FC236}">
                <a16:creationId xmlns:a16="http://schemas.microsoft.com/office/drawing/2014/main" id="{802C7682-7982-4602-960F-DABA549EE0DD}"/>
              </a:ext>
            </a:extLst>
          </p:cNvPr>
          <p:cNvSpPr txBox="1"/>
          <p:nvPr/>
        </p:nvSpPr>
        <p:spPr>
          <a:xfrm>
            <a:off x="0" y="4779820"/>
            <a:ext cx="914399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dirty="0">
                <a:solidFill>
                  <a:schemeClr val="bg2"/>
                </a:solidFill>
              </a:rPr>
              <a:t>9</a:t>
            </a:r>
          </a:p>
        </p:txBody>
      </p:sp>
      <p:sp>
        <p:nvSpPr>
          <p:cNvPr id="6" name="TextBox 5">
            <a:extLst>
              <a:ext uri="{FF2B5EF4-FFF2-40B4-BE49-F238E27FC236}">
                <a16:creationId xmlns:a16="http://schemas.microsoft.com/office/drawing/2014/main" id="{D2EA8C36-6650-4487-899A-6F41237D8ACF}"/>
              </a:ext>
            </a:extLst>
          </p:cNvPr>
          <p:cNvSpPr txBox="1"/>
          <p:nvPr/>
        </p:nvSpPr>
        <p:spPr>
          <a:xfrm>
            <a:off x="7914290" y="4866501"/>
            <a:ext cx="122971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r"/>
            <a:r>
              <a:rPr lang="en-US" sz="1200" dirty="0">
                <a:solidFill>
                  <a:schemeClr val="bg2"/>
                </a:solidFill>
              </a:rPr>
              <a:t>Revised 9/14/22</a:t>
            </a:r>
            <a:endParaRPr lang="en-US" sz="1200" dirty="0">
              <a:solidFill>
                <a:schemeClr val="bg2"/>
              </a:solidFill>
              <a:cs typeface="Calibri"/>
            </a:endParaRPr>
          </a:p>
        </p:txBody>
      </p:sp>
    </p:spTree>
    <p:extLst>
      <p:ext uri="{BB962C8B-B14F-4D97-AF65-F5344CB8AC3E}">
        <p14:creationId xmlns:p14="http://schemas.microsoft.com/office/powerpoint/2010/main" val="1795669422"/>
      </p:ext>
    </p:extLst>
  </p:cSld>
  <p:clrMapOvr>
    <a:masterClrMapping/>
  </p:clrMapOvr>
</p:sld>
</file>

<file path=ppt/theme/theme1.xml><?xml version="1.0" encoding="utf-8"?>
<a:theme xmlns:a="http://schemas.openxmlformats.org/drawingml/2006/main" name="Office Theme">
  <a:themeElements>
    <a:clrScheme name="Custom 11">
      <a:dk1>
        <a:srgbClr val="7F7F7F"/>
      </a:dk1>
      <a:lt1>
        <a:sysClr val="window" lastClr="FFFFFF"/>
      </a:lt1>
      <a:dk2>
        <a:srgbClr val="565656"/>
      </a:dk2>
      <a:lt2>
        <a:srgbClr val="000000"/>
      </a:lt2>
      <a:accent1>
        <a:srgbClr val="005DA6"/>
      </a:accent1>
      <a:accent2>
        <a:srgbClr val="0F4891"/>
      </a:accent2>
      <a:accent3>
        <a:srgbClr val="002D73"/>
      </a:accent3>
      <a:accent4>
        <a:srgbClr val="0071BA"/>
      </a:accent4>
      <a:accent5>
        <a:srgbClr val="00A7CF"/>
      </a:accent5>
      <a:accent6>
        <a:srgbClr val="0CC0DC"/>
      </a:accent6>
      <a:hlink>
        <a:srgbClr val="0CC0DC"/>
      </a:hlink>
      <a:folHlink>
        <a:srgbClr val="92929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dk1"/>
        </a:lnRef>
        <a:fillRef idx="1">
          <a:schemeClr val="lt1"/>
        </a:fillRef>
        <a:effectRef idx="0">
          <a:schemeClr val="dk1"/>
        </a:effectRef>
        <a:fontRef idx="minor">
          <a:schemeClr val="dk1"/>
        </a:fontRef>
      </a:style>
    </a:spDef>
    <a:lnDef>
      <a:spPr>
        <a:ln w="12700" cmpd="sng">
          <a:solidFill>
            <a:srgbClr val="005DA6"/>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rigami left patter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E1C36C24803645B26C275D536BC174" ma:contentTypeVersion="2" ma:contentTypeDescription="Create a new document." ma:contentTypeScope="" ma:versionID="bb17846b1458cdf212cd2b3fdb8609b6">
  <xsd:schema xmlns:xsd="http://www.w3.org/2001/XMLSchema" xmlns:xs="http://www.w3.org/2001/XMLSchema" xmlns:p="http://schemas.microsoft.com/office/2006/metadata/properties" xmlns:ns2="512ffff4-ef20-4e0f-9b12-6aa01fad6c60" targetNamespace="http://schemas.microsoft.com/office/2006/metadata/properties" ma:root="true" ma:fieldsID="e4eef7f9369fee11184f18edfcae2c23" ns2:_="">
    <xsd:import namespace="512ffff4-ef20-4e0f-9b12-6aa01fad6c6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2ffff4-ef20-4e0f-9b12-6aa01fad6c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D9D823-3920-4298-9CBE-DB454AA44704}">
  <ds:schemaRefs>
    <ds:schemaRef ds:uri="512ffff4-ef20-4e0f-9b12-6aa01fad6c60"/>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http://www.w3.org/XML/1998/namespace"/>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599B36DA-5DFD-442E-8798-AC9E522F9366}">
  <ds:schemaRefs>
    <ds:schemaRef ds:uri="512ffff4-ef20-4e0f-9b12-6aa01fad6c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81E07D5-CA24-467D-ACE0-274ADE35A7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2626</TotalTime>
  <Words>3975</Words>
  <Application>Microsoft Office PowerPoint</Application>
  <PresentationFormat>On-screen Show (16:9)</PresentationFormat>
  <Paragraphs>486</Paragraphs>
  <Slides>60</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60</vt:i4>
      </vt:variant>
    </vt:vector>
  </HeadingPairs>
  <TitlesOfParts>
    <vt:vector size="66" baseType="lpstr">
      <vt:lpstr>Arial</vt:lpstr>
      <vt:lpstr>Calibri</vt:lpstr>
      <vt:lpstr>Segoe UI Semibold</vt:lpstr>
      <vt:lpstr>Wingdings</vt:lpstr>
      <vt:lpstr>Office Theme</vt:lpstr>
      <vt:lpstr>Origami left pattern</vt:lpstr>
      <vt:lpstr>PowerPoint Presentation</vt:lpstr>
      <vt:lpstr>PowerPoint Presentation</vt:lpstr>
      <vt:lpstr>PowerPoint Presentation</vt:lpstr>
      <vt:lpstr>What is an Axiom Plan File?</vt:lpstr>
      <vt:lpstr>What is the Labor Planning Plan File?</vt:lpstr>
      <vt:lpstr>What is the Purpose of the Labor Planning Plan File?</vt:lpstr>
      <vt:lpstr>Where Does the Data Come From?</vt:lpstr>
      <vt:lpstr>PowerPoint Presentation</vt:lpstr>
      <vt:lpstr>Launching Axiom</vt:lpstr>
      <vt:lpstr>Launching the Windows Client </vt:lpstr>
      <vt:lpstr>Windows Client</vt:lpstr>
      <vt:lpstr>PowerPoint Presentation</vt:lpstr>
      <vt:lpstr>Landing Page – Windows Client</vt:lpstr>
      <vt:lpstr>Axiom Assistant</vt:lpstr>
      <vt:lpstr>Opening Your Labor Planning Plan File</vt:lpstr>
      <vt:lpstr>Plan File Opens</vt:lpstr>
      <vt:lpstr>‘Open Read Only’</vt:lpstr>
      <vt:lpstr>‘Acquire Lock’</vt:lpstr>
      <vt:lpstr>PowerPoint Presentation</vt:lpstr>
      <vt:lpstr>Summary Report – Identifying Information</vt:lpstr>
      <vt:lpstr>Summary Report - Rows</vt:lpstr>
      <vt:lpstr>Summary Report – Starting Budget in Plan File</vt:lpstr>
      <vt:lpstr>Summary Report – HR Wage Records in Colleague</vt:lpstr>
      <vt:lpstr>Summary Report – Budget in Colleague</vt:lpstr>
      <vt:lpstr>Summary Report – Data Reconciliation</vt:lpstr>
      <vt:lpstr>Summary Report –  GoTo</vt:lpstr>
      <vt:lpstr>Summary Report –  GoTo (cont.)</vt:lpstr>
      <vt:lpstr>Summary Report –  GoTo (cont.)</vt:lpstr>
      <vt:lpstr>PowerPoint Presentation</vt:lpstr>
      <vt:lpstr>LaborPlan – Identifying Information</vt:lpstr>
      <vt:lpstr>PowerPoint Presentation</vt:lpstr>
      <vt:lpstr>LaborPlan Categories – Layout of Rows</vt:lpstr>
      <vt:lpstr>LaborPlan Categories – Layout of Rows (cont.)</vt:lpstr>
      <vt:lpstr>LaborPlan Categories – Position Control Codes (PCCs)</vt:lpstr>
      <vt:lpstr>LaborPlan Categories – PCC Coding Convention</vt:lpstr>
      <vt:lpstr>LaborPlan Categories – Non-Positional Salary Resources</vt:lpstr>
      <vt:lpstr>LaborPlan Sections –  GoTo</vt:lpstr>
      <vt:lpstr>LaborPlan Sections –  GoTo (cont.)</vt:lpstr>
      <vt:lpstr>LaborPlan Sections  GoTo (cont.)</vt:lpstr>
      <vt:lpstr>PowerPoint Presentation</vt:lpstr>
      <vt:lpstr>LaborPlan Sections: Initial Data Review</vt:lpstr>
      <vt:lpstr>LaborPlan Sections: General</vt:lpstr>
      <vt:lpstr>LaborPlan Sections: PCC and PerPos Data</vt:lpstr>
      <vt:lpstr>LaborPlan Sections:  Account String Data</vt:lpstr>
      <vt:lpstr>LaborPlan Sections: Foundational</vt:lpstr>
      <vt:lpstr>LaborPlan Sections: Foundational (cont.)</vt:lpstr>
      <vt:lpstr>LaborPlan Sections: Example of Split Distribution</vt:lpstr>
      <vt:lpstr>PowerPoint Presentation</vt:lpstr>
      <vt:lpstr>LaborPlan Sections: Current HR System Information</vt:lpstr>
      <vt:lpstr>LaborPlan Sections: Current HR System Information (cont.)</vt:lpstr>
      <vt:lpstr>LaborPlan Sections: Current HR System Information (cont.)</vt:lpstr>
      <vt:lpstr>LaborPlan Sections: Current Year Resource Management</vt:lpstr>
      <vt:lpstr>PowerPoint Presentation</vt:lpstr>
      <vt:lpstr>LaborPlan Sections: Plan for [Next Fiscal Year] Base Budget</vt:lpstr>
      <vt:lpstr>LaborPlan Sections: Planning Data for PCCs</vt:lpstr>
      <vt:lpstr>PowerPoint Presentation</vt:lpstr>
      <vt:lpstr>Saving Your Data</vt:lpstr>
      <vt:lpstr>Saved Data</vt:lpstr>
      <vt:lpstr>PowerPoint Presentation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Merriman, John</dc:creator>
  <cp:lastModifiedBy>Conte, Nicholas</cp:lastModifiedBy>
  <cp:revision>298</cp:revision>
  <cp:lastPrinted>2018-06-18T05:09:57Z</cp:lastPrinted>
  <dcterms:modified xsi:type="dcterms:W3CDTF">2022-09-14T18:07:59Z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0x0101003DE1C36C24803645B26C275D536BC174</vt:lpwstr>
  </property>
  <property fmtid="{D5CDD505-2E9C-101B-9397-08002B2CF9AE}" pid="3" name="_dlc_DocIdItemGuid">
    <vt:lpwstr>3c025321-2871-4f1e-af6d-38fa4480168e</vt:lpwstr>
  </property>
</Properties>
</file>